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Default Extension="jpg" ContentType="image/jpg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02932" y="269929"/>
            <a:ext cx="1411770" cy="28009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472" y="465371"/>
            <a:ext cx="2080368" cy="40558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852159"/>
            <a:ext cx="12188951" cy="9144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59752" y="0"/>
            <a:ext cx="5029200" cy="58536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44500" y="1534109"/>
            <a:ext cx="2494280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302932" y="269929"/>
            <a:ext cx="1411770" cy="28009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160731"/>
            <a:ext cx="11303000" cy="7600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7512" y="2217039"/>
            <a:ext cx="10968355" cy="2983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2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16.png"/><Relationship Id="rId4" Type="http://schemas.openxmlformats.org/officeDocument/2006/relationships/image" Target="../media/image25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6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16.png"/><Relationship Id="rId4" Type="http://schemas.openxmlformats.org/officeDocument/2006/relationships/image" Target="../media/image43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Relationship Id="rId4" Type="http://schemas.openxmlformats.org/officeDocument/2006/relationships/image" Target="../media/image51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Relationship Id="rId4" Type="http://schemas.openxmlformats.org/officeDocument/2006/relationships/image" Target="../media/image57.jpg"/><Relationship Id="rId5" Type="http://schemas.openxmlformats.org/officeDocument/2006/relationships/image" Target="../media/image58.jpg"/><Relationship Id="rId6" Type="http://schemas.openxmlformats.org/officeDocument/2006/relationships/image" Target="../media/image59.jpg"/><Relationship Id="rId7" Type="http://schemas.openxmlformats.org/officeDocument/2006/relationships/image" Target="../media/image60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Relationship Id="rId6" Type="http://schemas.openxmlformats.org/officeDocument/2006/relationships/image" Target="../media/image65.jp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487156" y="6530340"/>
            <a:ext cx="3211195" cy="196850"/>
          </a:xfrm>
          <a:prstGeom prst="rect">
            <a:avLst/>
          </a:prstGeom>
          <a:ln w="6350">
            <a:solidFill>
              <a:srgbClr val="000000"/>
            </a:solidFill>
          </a:ln>
        </p:spPr>
        <p:txBody>
          <a:bodyPr wrap="square" lIns="0" tIns="15875" rIns="0" bIns="0" rtlCol="0" vert="horz">
            <a:spAutoFit/>
          </a:bodyPr>
          <a:lstStyle/>
          <a:p>
            <a:pPr marL="93980">
              <a:lnSpc>
                <a:spcPct val="100000"/>
              </a:lnSpc>
              <a:spcBef>
                <a:spcPts val="125"/>
              </a:spcBef>
            </a:pP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FDIC</a:t>
            </a:r>
            <a:r>
              <a:rPr dirty="0" sz="1000" spc="-2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Insured</a:t>
            </a:r>
            <a:r>
              <a:rPr dirty="0" sz="1000" spc="42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|</a:t>
            </a:r>
            <a:r>
              <a:rPr dirty="0" sz="1000" spc="42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 Bank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Guarantee</a:t>
            </a:r>
            <a:r>
              <a:rPr dirty="0" sz="1000" spc="4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|</a:t>
            </a:r>
            <a:r>
              <a:rPr dirty="0" sz="1000" spc="42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May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Lose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spc="-20" b="1">
                <a:latin typeface="Arial Narrow"/>
                <a:cs typeface="Arial Narrow"/>
              </a:rPr>
              <a:t>Value</a:t>
            </a:r>
            <a:endParaRPr sz="1000">
              <a:latin typeface="Arial Narrow"/>
              <a:cs typeface="Arial Narrow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5172" y="2482463"/>
            <a:ext cx="9562522" cy="18640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472" y="465371"/>
            <a:ext cx="2080368" cy="405588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12189460" cy="5943600"/>
            <a:chOff x="0" y="0"/>
            <a:chExt cx="12189460" cy="59436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852159"/>
              <a:ext cx="12188951" cy="9144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59752" y="0"/>
              <a:ext cx="5029200" cy="585368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4500" y="1419413"/>
            <a:ext cx="4417695" cy="13525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25780" marR="5080" indent="-513715">
              <a:lnSpc>
                <a:spcPct val="120900"/>
              </a:lnSpc>
              <a:spcBef>
                <a:spcPts val="100"/>
              </a:spcBef>
            </a:pPr>
            <a:r>
              <a:rPr dirty="0" sz="3600">
                <a:latin typeface="Century Gothic"/>
                <a:cs typeface="Century Gothic"/>
              </a:rPr>
              <a:t>2.</a:t>
            </a:r>
            <a:r>
              <a:rPr dirty="0" sz="3600" spc="-15">
                <a:latin typeface="Century Gothic"/>
                <a:cs typeface="Century Gothic"/>
              </a:rPr>
              <a:t> </a:t>
            </a:r>
            <a:r>
              <a:rPr dirty="0" sz="3600">
                <a:latin typeface="Century Gothic"/>
                <a:cs typeface="Century Gothic"/>
              </a:rPr>
              <a:t>Take</a:t>
            </a:r>
            <a:r>
              <a:rPr dirty="0" sz="3600" spc="-15">
                <a:latin typeface="Century Gothic"/>
                <a:cs typeface="Century Gothic"/>
              </a:rPr>
              <a:t> </a:t>
            </a:r>
            <a:r>
              <a:rPr dirty="0" sz="3600">
                <a:latin typeface="Century Gothic"/>
                <a:cs typeface="Century Gothic"/>
              </a:rPr>
              <a:t>Aim</a:t>
            </a:r>
            <a:r>
              <a:rPr dirty="0" sz="3600" spc="-5">
                <a:latin typeface="Century Gothic"/>
                <a:cs typeface="Century Gothic"/>
              </a:rPr>
              <a:t> </a:t>
            </a:r>
            <a:r>
              <a:rPr dirty="0" sz="3600">
                <a:latin typeface="Century Gothic"/>
                <a:cs typeface="Century Gothic"/>
              </a:rPr>
              <a:t>at</a:t>
            </a:r>
            <a:r>
              <a:rPr dirty="0" sz="3600" spc="-10">
                <a:latin typeface="Century Gothic"/>
                <a:cs typeface="Century Gothic"/>
              </a:rPr>
              <a:t> </a:t>
            </a:r>
            <a:r>
              <a:rPr dirty="0" sz="3600" spc="-20">
                <a:latin typeface="Century Gothic"/>
                <a:cs typeface="Century Gothic"/>
              </a:rPr>
              <a:t>Your </a:t>
            </a:r>
            <a:r>
              <a:rPr dirty="0" sz="3600">
                <a:latin typeface="Century Gothic"/>
                <a:cs typeface="Century Gothic"/>
              </a:rPr>
              <a:t>Retirement </a:t>
            </a:r>
            <a:r>
              <a:rPr dirty="0" sz="3600" spc="-10">
                <a:latin typeface="Century Gothic"/>
                <a:cs typeface="Century Gothic"/>
              </a:rPr>
              <a:t>Target</a:t>
            </a:r>
            <a:endParaRPr sz="3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44500" y="160731"/>
            <a:ext cx="704977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latin typeface="Arial"/>
                <a:cs typeface="Arial"/>
              </a:rPr>
              <a:t>Income</a:t>
            </a:r>
            <a:r>
              <a:rPr dirty="0" sz="2800" spc="-8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Needs</a:t>
            </a:r>
            <a:r>
              <a:rPr dirty="0" sz="2800" spc="-16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Are</a:t>
            </a:r>
            <a:r>
              <a:rPr dirty="0" sz="2800" spc="-9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Different</a:t>
            </a:r>
            <a:r>
              <a:rPr dirty="0" sz="2800" spc="-7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in</a:t>
            </a:r>
            <a:r>
              <a:rPr dirty="0" sz="2800" spc="-100" b="1">
                <a:latin typeface="Arial"/>
                <a:cs typeface="Arial"/>
              </a:rPr>
              <a:t> </a:t>
            </a:r>
            <a:r>
              <a:rPr dirty="0" sz="2800" spc="-10" b="1">
                <a:latin typeface="Arial"/>
                <a:cs typeface="Arial"/>
              </a:rPr>
              <a:t>Retirement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5933821" y="1633050"/>
            <a:ext cx="3787140" cy="3695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75"/>
              </a:lnSpc>
            </a:pPr>
            <a:r>
              <a:rPr dirty="0" sz="2600" b="1">
                <a:solidFill>
                  <a:srgbClr val="00BEB3"/>
                </a:solidFill>
                <a:latin typeface="Arial"/>
                <a:cs typeface="Arial"/>
              </a:rPr>
              <a:t>C</a:t>
            </a:r>
            <a:r>
              <a:rPr dirty="0" sz="2600" spc="-3440" b="1">
                <a:solidFill>
                  <a:srgbClr val="00BEB3"/>
                </a:solidFill>
                <a:latin typeface="Arial"/>
                <a:cs typeface="Arial"/>
              </a:rPr>
              <a:t>o</a:t>
            </a:r>
            <a:r>
              <a:rPr dirty="0" sz="2600" b="1">
                <a:solidFill>
                  <a:srgbClr val="3769FF"/>
                </a:solidFill>
                <a:latin typeface="Arial"/>
                <a:cs typeface="Arial"/>
              </a:rPr>
              <a:t>C</a:t>
            </a:r>
            <a:r>
              <a:rPr dirty="0" sz="2600" spc="-30" b="1">
                <a:solidFill>
                  <a:srgbClr val="3769FF"/>
                </a:solidFill>
                <a:latin typeface="Arial"/>
                <a:cs typeface="Arial"/>
              </a:rPr>
              <a:t>o</a:t>
            </a:r>
            <a:r>
              <a:rPr dirty="0" sz="2600" spc="-5" b="1">
                <a:solidFill>
                  <a:srgbClr val="00BEB3"/>
                </a:solidFill>
                <a:latin typeface="Arial"/>
                <a:cs typeface="Arial"/>
              </a:rPr>
              <a:t>st</a:t>
            </a:r>
            <a:r>
              <a:rPr dirty="0" sz="2600" spc="-3729" b="1">
                <a:solidFill>
                  <a:srgbClr val="00BEB3"/>
                </a:solidFill>
                <a:latin typeface="Arial"/>
                <a:cs typeface="Arial"/>
              </a:rPr>
              <a:t>s</a:t>
            </a:r>
            <a:r>
              <a:rPr dirty="0" sz="2600" spc="-5" b="1">
                <a:solidFill>
                  <a:srgbClr val="3769FF"/>
                </a:solidFill>
                <a:latin typeface="Arial"/>
                <a:cs typeface="Arial"/>
              </a:rPr>
              <a:t>st</a:t>
            </a:r>
            <a:r>
              <a:rPr dirty="0" sz="2600" b="1">
                <a:solidFill>
                  <a:srgbClr val="3769FF"/>
                </a:solidFill>
                <a:latin typeface="Arial"/>
                <a:cs typeface="Arial"/>
              </a:rPr>
              <a:t>s</a:t>
            </a:r>
            <a:r>
              <a:rPr dirty="0" sz="2600" spc="-7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600" b="1">
                <a:solidFill>
                  <a:srgbClr val="00BEB3"/>
                </a:solidFill>
                <a:latin typeface="Arial"/>
                <a:cs typeface="Arial"/>
              </a:rPr>
              <a:t>T</a:t>
            </a:r>
            <a:r>
              <a:rPr dirty="0" sz="2600" spc="-3150" b="1">
                <a:solidFill>
                  <a:srgbClr val="00BEB3"/>
                </a:solidFill>
                <a:latin typeface="Arial"/>
                <a:cs typeface="Arial"/>
              </a:rPr>
              <a:t>h</a:t>
            </a:r>
            <a:r>
              <a:rPr dirty="0" sz="2600" b="1">
                <a:solidFill>
                  <a:srgbClr val="3769FF"/>
                </a:solidFill>
                <a:latin typeface="Arial"/>
                <a:cs typeface="Arial"/>
              </a:rPr>
              <a:t>T</a:t>
            </a:r>
            <a:r>
              <a:rPr dirty="0" sz="2600" spc="-30" b="1">
                <a:solidFill>
                  <a:srgbClr val="3769FF"/>
                </a:solidFill>
                <a:latin typeface="Arial"/>
                <a:cs typeface="Arial"/>
              </a:rPr>
              <a:t>h</a:t>
            </a:r>
            <a:r>
              <a:rPr dirty="0" sz="2600" b="1">
                <a:solidFill>
                  <a:srgbClr val="00BEB3"/>
                </a:solidFill>
                <a:latin typeface="Arial"/>
                <a:cs typeface="Arial"/>
              </a:rPr>
              <a:t>a</a:t>
            </a:r>
            <a:r>
              <a:rPr dirty="0" sz="2600" spc="-2285" b="1">
                <a:solidFill>
                  <a:srgbClr val="00BEB3"/>
                </a:solidFill>
                <a:latin typeface="Arial"/>
                <a:cs typeface="Arial"/>
              </a:rPr>
              <a:t>t</a:t>
            </a:r>
            <a:r>
              <a:rPr dirty="0" sz="2600" b="1">
                <a:solidFill>
                  <a:srgbClr val="3769FF"/>
                </a:solidFill>
                <a:latin typeface="Arial"/>
                <a:cs typeface="Arial"/>
              </a:rPr>
              <a:t>at</a:t>
            </a:r>
            <a:r>
              <a:rPr dirty="0" sz="2600" spc="-5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600" spc="-35" b="1">
                <a:solidFill>
                  <a:srgbClr val="00BEB3"/>
                </a:solidFill>
                <a:latin typeface="Arial"/>
                <a:cs typeface="Arial"/>
              </a:rPr>
              <a:t>Ma</a:t>
            </a:r>
            <a:r>
              <a:rPr dirty="0" sz="2600" spc="-5065" b="1">
                <a:solidFill>
                  <a:srgbClr val="00BEB3"/>
                </a:solidFill>
                <a:latin typeface="Arial"/>
                <a:cs typeface="Arial"/>
              </a:rPr>
              <a:t>y</a:t>
            </a:r>
            <a:r>
              <a:rPr dirty="0" sz="2600" spc="-35" b="1">
                <a:solidFill>
                  <a:srgbClr val="3769FF"/>
                </a:solidFill>
                <a:latin typeface="Arial"/>
                <a:cs typeface="Arial"/>
              </a:rPr>
              <a:t>Ma</a:t>
            </a:r>
            <a:r>
              <a:rPr dirty="0" sz="2600" spc="-30" b="1">
                <a:solidFill>
                  <a:srgbClr val="3769FF"/>
                </a:solidFill>
                <a:latin typeface="Arial"/>
                <a:cs typeface="Arial"/>
              </a:rPr>
              <a:t>y</a:t>
            </a:r>
            <a:r>
              <a:rPr dirty="0" sz="2600" spc="65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600" b="1">
                <a:solidFill>
                  <a:srgbClr val="00BEB3"/>
                </a:solidFill>
                <a:latin typeface="Arial"/>
                <a:cs typeface="Arial"/>
              </a:rPr>
              <a:t>G</a:t>
            </a:r>
            <a:r>
              <a:rPr dirty="0" sz="2600" spc="-3585" b="1">
                <a:solidFill>
                  <a:srgbClr val="00BEB3"/>
                </a:solidFill>
                <a:latin typeface="Arial"/>
                <a:cs typeface="Arial"/>
              </a:rPr>
              <a:t>o</a:t>
            </a:r>
            <a:r>
              <a:rPr dirty="0" sz="2600" b="1">
                <a:solidFill>
                  <a:srgbClr val="3769FF"/>
                </a:solidFill>
                <a:latin typeface="Arial"/>
                <a:cs typeface="Arial"/>
              </a:rPr>
              <a:t>Go</a:t>
            </a:r>
            <a:r>
              <a:rPr dirty="0" sz="2600" spc="-4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600" spc="-20" b="1">
                <a:solidFill>
                  <a:srgbClr val="00BEB3"/>
                </a:solidFill>
                <a:latin typeface="Arial"/>
                <a:cs typeface="Arial"/>
              </a:rPr>
              <a:t>U</a:t>
            </a:r>
            <a:r>
              <a:rPr dirty="0" sz="2600" spc="-3460" b="1">
                <a:solidFill>
                  <a:srgbClr val="00BEB3"/>
                </a:solidFill>
                <a:latin typeface="Arial"/>
                <a:cs typeface="Arial"/>
              </a:rPr>
              <a:t>p</a:t>
            </a:r>
            <a:r>
              <a:rPr dirty="0" sz="2600" spc="-20" b="1">
                <a:solidFill>
                  <a:srgbClr val="3769FF"/>
                </a:solidFill>
                <a:latin typeface="Arial"/>
                <a:cs typeface="Arial"/>
              </a:rPr>
              <a:t>D</a:t>
            </a:r>
            <a:r>
              <a:rPr dirty="0" sz="2600" spc="-15" b="1">
                <a:solidFill>
                  <a:srgbClr val="3769FF"/>
                </a:solidFill>
                <a:latin typeface="Arial"/>
                <a:cs typeface="Arial"/>
              </a:rPr>
              <a:t>o</a:t>
            </a:r>
            <a:r>
              <a:rPr dirty="0" sz="2600" spc="-20" b="1">
                <a:solidFill>
                  <a:srgbClr val="3769FF"/>
                </a:solidFill>
                <a:latin typeface="Arial"/>
                <a:cs typeface="Arial"/>
              </a:rPr>
              <a:t>w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938139" y="1633050"/>
            <a:ext cx="4843145" cy="3989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75"/>
              </a:lnSpc>
              <a:tabLst>
                <a:tab pos="3783329" algn="l"/>
              </a:tabLst>
            </a:pPr>
            <a:r>
              <a:rPr dirty="0" sz="2600" b="1">
                <a:solidFill>
                  <a:srgbClr val="767676"/>
                </a:solidFill>
                <a:latin typeface="Arial"/>
                <a:cs typeface="Arial"/>
              </a:rPr>
              <a:t>Costs</a:t>
            </a:r>
            <a:r>
              <a:rPr dirty="0" sz="2600" spc="-25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600" b="1">
                <a:solidFill>
                  <a:srgbClr val="767676"/>
                </a:solidFill>
                <a:latin typeface="Arial"/>
                <a:cs typeface="Arial"/>
              </a:rPr>
              <a:t>That</a:t>
            </a:r>
            <a:r>
              <a:rPr dirty="0" sz="2600" spc="-15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600" b="1">
                <a:solidFill>
                  <a:srgbClr val="767676"/>
                </a:solidFill>
                <a:latin typeface="Arial"/>
                <a:cs typeface="Arial"/>
              </a:rPr>
              <a:t>Go</a:t>
            </a:r>
            <a:r>
              <a:rPr dirty="0" sz="2600" spc="-95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600" spc="-20" b="1">
                <a:solidFill>
                  <a:srgbClr val="767676"/>
                </a:solidFill>
                <a:latin typeface="Arial"/>
                <a:cs typeface="Arial"/>
              </a:rPr>
              <a:t>Away</a:t>
            </a:r>
            <a:r>
              <a:rPr dirty="0" sz="2600" b="1">
                <a:solidFill>
                  <a:srgbClr val="767676"/>
                </a:solidFill>
                <a:latin typeface="Arial"/>
                <a:cs typeface="Arial"/>
              </a:rPr>
              <a:t>	</a:t>
            </a:r>
            <a:r>
              <a:rPr dirty="0" sz="2600" spc="-50" b="1">
                <a:solidFill>
                  <a:srgbClr val="3769FF"/>
                </a:solidFill>
                <a:latin typeface="Arial"/>
                <a:cs typeface="Arial"/>
              </a:rPr>
              <a:t>n</a:t>
            </a:r>
            <a:endParaRPr sz="2600">
              <a:latin typeface="Arial"/>
              <a:cs typeface="Arial"/>
            </a:endParaRPr>
          </a:p>
          <a:p>
            <a:pPr marL="17145">
              <a:lnSpc>
                <a:spcPts val="3875"/>
              </a:lnSpc>
              <a:spcBef>
                <a:spcPts val="880"/>
              </a:spcBef>
            </a:pPr>
            <a:r>
              <a:rPr dirty="0" sz="3600" spc="-10" b="1">
                <a:solidFill>
                  <a:srgbClr val="3769FF"/>
                </a:solidFill>
                <a:latin typeface="Arial"/>
                <a:cs typeface="Arial"/>
              </a:rPr>
              <a:t>70%–90%</a:t>
            </a:r>
            <a:endParaRPr sz="3600">
              <a:latin typeface="Arial"/>
              <a:cs typeface="Arial"/>
            </a:endParaRPr>
          </a:p>
          <a:p>
            <a:pPr marL="949325">
              <a:lnSpc>
                <a:spcPts val="1200"/>
              </a:lnSpc>
              <a:tabLst>
                <a:tab pos="2543810" algn="l"/>
              </a:tabLst>
            </a:pPr>
            <a:r>
              <a:rPr dirty="0" sz="2000" b="1">
                <a:solidFill>
                  <a:srgbClr val="767676"/>
                </a:solidFill>
                <a:latin typeface="Arial"/>
                <a:cs typeface="Arial"/>
              </a:rPr>
              <a:t>Soc</a:t>
            </a:r>
            <a:r>
              <a:rPr dirty="0" sz="2000" spc="-4155" b="1">
                <a:solidFill>
                  <a:srgbClr val="767676"/>
                </a:solidFill>
                <a:latin typeface="Arial"/>
                <a:cs typeface="Arial"/>
              </a:rPr>
              <a:t>i</a:t>
            </a:r>
            <a:r>
              <a:rPr dirty="0" sz="2000" spc="-5" b="1">
                <a:solidFill>
                  <a:srgbClr val="3769FF"/>
                </a:solidFill>
                <a:latin typeface="Arial"/>
                <a:cs typeface="Arial"/>
              </a:rPr>
              <a:t>Mortg</a:t>
            </a:r>
            <a:r>
              <a:rPr dirty="0" sz="2000" spc="-6634" b="1">
                <a:solidFill>
                  <a:srgbClr val="3769FF"/>
                </a:solidFill>
                <a:latin typeface="Arial"/>
                <a:cs typeface="Arial"/>
              </a:rPr>
              <a:t>a</a:t>
            </a:r>
            <a:r>
              <a:rPr dirty="0" sz="2000" spc="-5" b="1">
                <a:solidFill>
                  <a:srgbClr val="00BEB3"/>
                </a:solidFill>
                <a:latin typeface="Arial"/>
                <a:cs typeface="Arial"/>
              </a:rPr>
              <a:t>Healthcar</a:t>
            </a:r>
            <a:r>
              <a:rPr dirty="0" sz="2000" spc="-6160" b="1">
                <a:solidFill>
                  <a:srgbClr val="00BEB3"/>
                </a:solidFill>
                <a:latin typeface="Arial"/>
                <a:cs typeface="Arial"/>
              </a:rPr>
              <a:t>e</a:t>
            </a:r>
            <a:r>
              <a:rPr dirty="0" sz="2000" b="1">
                <a:solidFill>
                  <a:srgbClr val="767676"/>
                </a:solidFill>
                <a:latin typeface="Arial"/>
                <a:cs typeface="Arial"/>
              </a:rPr>
              <a:t>al</a:t>
            </a:r>
            <a:r>
              <a:rPr dirty="0" sz="2000" spc="15" b="1">
                <a:solidFill>
                  <a:srgbClr val="767676"/>
                </a:solidFill>
                <a:latin typeface="Arial"/>
                <a:cs typeface="Arial"/>
              </a:rPr>
              <a:t>  </a:t>
            </a:r>
            <a:r>
              <a:rPr dirty="0" sz="2000" spc="-10" b="1">
                <a:solidFill>
                  <a:srgbClr val="767676"/>
                </a:solidFill>
                <a:latin typeface="Arial"/>
                <a:cs typeface="Arial"/>
              </a:rPr>
              <a:t>Secur</a:t>
            </a:r>
            <a:r>
              <a:rPr dirty="0" sz="2000" spc="-5810" b="1">
                <a:solidFill>
                  <a:srgbClr val="767676"/>
                </a:solidFill>
                <a:latin typeface="Arial"/>
                <a:cs typeface="Arial"/>
              </a:rPr>
              <a:t>i</a:t>
            </a:r>
            <a:r>
              <a:rPr dirty="0" sz="2000" spc="-15" b="1">
                <a:solidFill>
                  <a:srgbClr val="3769FF"/>
                </a:solidFill>
                <a:latin typeface="Arial"/>
                <a:cs typeface="Arial"/>
              </a:rPr>
              <a:t>g</a:t>
            </a:r>
            <a:r>
              <a:rPr dirty="0" sz="2000" spc="-10" b="1">
                <a:solidFill>
                  <a:srgbClr val="3769FF"/>
                </a:solidFill>
                <a:latin typeface="Arial"/>
                <a:cs typeface="Arial"/>
              </a:rPr>
              <a:t>e</a:t>
            </a: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	</a:t>
            </a:r>
            <a:r>
              <a:rPr dirty="0" sz="2000" b="1">
                <a:solidFill>
                  <a:srgbClr val="767676"/>
                </a:solidFill>
                <a:latin typeface="Arial"/>
                <a:cs typeface="Arial"/>
              </a:rPr>
              <a:t>ty</a:t>
            </a:r>
            <a:r>
              <a:rPr dirty="0" sz="2000" spc="-40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767676"/>
                </a:solidFill>
                <a:latin typeface="Arial"/>
                <a:cs typeface="Arial"/>
              </a:rPr>
              <a:t>payroll</a:t>
            </a:r>
            <a:r>
              <a:rPr dirty="0" sz="2000" spc="-30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767676"/>
                </a:solidFill>
                <a:latin typeface="Arial"/>
                <a:cs typeface="Arial"/>
              </a:rPr>
              <a:t>taxes</a:t>
            </a:r>
            <a:endParaRPr sz="2000">
              <a:latin typeface="Arial"/>
              <a:cs typeface="Arial"/>
            </a:endParaRPr>
          </a:p>
          <a:p>
            <a:pPr marL="17145">
              <a:lnSpc>
                <a:spcPts val="3565"/>
              </a:lnSpc>
            </a:pPr>
            <a:r>
              <a:rPr dirty="0" sz="3600" spc="-10" b="1">
                <a:solidFill>
                  <a:srgbClr val="3769FF"/>
                </a:solidFill>
                <a:latin typeface="Arial"/>
                <a:cs typeface="Arial"/>
              </a:rPr>
              <a:t>pre-</a:t>
            </a:r>
            <a:r>
              <a:rPr dirty="0" sz="3600" b="1">
                <a:solidFill>
                  <a:srgbClr val="3769FF"/>
                </a:solidFill>
                <a:latin typeface="Arial"/>
                <a:cs typeface="Arial"/>
              </a:rPr>
              <a:t>retirement</a:t>
            </a:r>
            <a:r>
              <a:rPr dirty="0" sz="3600" spc="-3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3600" spc="-10" b="1">
                <a:solidFill>
                  <a:srgbClr val="3769FF"/>
                </a:solidFill>
                <a:latin typeface="Arial"/>
                <a:cs typeface="Arial"/>
              </a:rPr>
              <a:t>income</a:t>
            </a:r>
            <a:endParaRPr sz="3600">
              <a:latin typeface="Arial"/>
              <a:cs typeface="Arial"/>
            </a:endParaRPr>
          </a:p>
          <a:p>
            <a:pPr marL="949325">
              <a:lnSpc>
                <a:spcPct val="100000"/>
              </a:lnSpc>
              <a:spcBef>
                <a:spcPts val="2025"/>
              </a:spcBef>
              <a:tabLst>
                <a:tab pos="2134235" algn="l"/>
              </a:tabLst>
            </a:pPr>
            <a:r>
              <a:rPr dirty="0" sz="2000" spc="30" b="1">
                <a:solidFill>
                  <a:srgbClr val="767676"/>
                </a:solidFill>
                <a:latin typeface="Arial"/>
                <a:cs typeface="Arial"/>
              </a:rPr>
              <a:t>R</a:t>
            </a:r>
            <a:r>
              <a:rPr dirty="0" sz="2000" spc="-2475" b="1">
                <a:solidFill>
                  <a:srgbClr val="767676"/>
                </a:solidFill>
                <a:latin typeface="Arial"/>
                <a:cs typeface="Arial"/>
              </a:rPr>
              <a:t>e</a:t>
            </a:r>
            <a:r>
              <a:rPr dirty="0" sz="2000" spc="-1155" b="1">
                <a:solidFill>
                  <a:srgbClr val="3769FF"/>
                </a:solidFill>
                <a:latin typeface="Arial"/>
                <a:cs typeface="Arial"/>
              </a:rPr>
              <a:t>T</a:t>
            </a:r>
            <a:r>
              <a:rPr dirty="0" sz="2000" spc="-120" b="1">
                <a:solidFill>
                  <a:srgbClr val="00BEB3"/>
                </a:solidFill>
                <a:latin typeface="Arial"/>
                <a:cs typeface="Arial"/>
              </a:rPr>
              <a:t>T</a:t>
            </a:r>
            <a:r>
              <a:rPr dirty="0" sz="2000" spc="40" b="1">
                <a:solidFill>
                  <a:srgbClr val="3769FF"/>
                </a:solidFill>
                <a:latin typeface="Arial"/>
                <a:cs typeface="Arial"/>
              </a:rPr>
              <a:t>ranspor</a:t>
            </a:r>
            <a:r>
              <a:rPr dirty="0" sz="2000" spc="-8045" b="1">
                <a:solidFill>
                  <a:srgbClr val="3769FF"/>
                </a:solidFill>
                <a:latin typeface="Arial"/>
                <a:cs typeface="Arial"/>
              </a:rPr>
              <a:t>t</a:t>
            </a:r>
            <a:r>
              <a:rPr dirty="0" sz="2000" spc="35" b="1">
                <a:solidFill>
                  <a:srgbClr val="00BEB3"/>
                </a:solidFill>
                <a:latin typeface="Arial"/>
                <a:cs typeface="Arial"/>
              </a:rPr>
              <a:t>ra</a:t>
            </a:r>
            <a:r>
              <a:rPr dirty="0" sz="2000" spc="-1650" b="1">
                <a:solidFill>
                  <a:srgbClr val="00BEB3"/>
                </a:solidFill>
                <a:latin typeface="Arial"/>
                <a:cs typeface="Arial"/>
              </a:rPr>
              <a:t>v</a:t>
            </a:r>
            <a:r>
              <a:rPr dirty="0" sz="2000" spc="40" b="1">
                <a:solidFill>
                  <a:srgbClr val="767676"/>
                </a:solidFill>
                <a:latin typeface="Arial"/>
                <a:cs typeface="Arial"/>
              </a:rPr>
              <a:t>tiremen</a:t>
            </a:r>
            <a:r>
              <a:rPr dirty="0" sz="2000" spc="-6200" b="1">
                <a:solidFill>
                  <a:srgbClr val="767676"/>
                </a:solidFill>
                <a:latin typeface="Arial"/>
                <a:cs typeface="Arial"/>
              </a:rPr>
              <a:t>t</a:t>
            </a:r>
            <a:r>
              <a:rPr dirty="0" sz="2000" spc="40" b="1">
                <a:solidFill>
                  <a:srgbClr val="00BEB3"/>
                </a:solidFill>
                <a:latin typeface="Arial"/>
                <a:cs typeface="Arial"/>
              </a:rPr>
              <a:t>el</a:t>
            </a:r>
            <a:r>
              <a:rPr dirty="0" sz="2000" b="1">
                <a:solidFill>
                  <a:srgbClr val="00BEB3"/>
                </a:solidFill>
                <a:latin typeface="Arial"/>
                <a:cs typeface="Arial"/>
              </a:rPr>
              <a:t>	</a:t>
            </a:r>
            <a:r>
              <a:rPr dirty="0" sz="2000" spc="-375" b="1">
                <a:solidFill>
                  <a:srgbClr val="3769FF"/>
                </a:solidFill>
                <a:latin typeface="Arial"/>
                <a:cs typeface="Arial"/>
              </a:rPr>
              <a:t>a</a:t>
            </a:r>
            <a:r>
              <a:rPr dirty="0" sz="2000" spc="-500" b="1">
                <a:solidFill>
                  <a:srgbClr val="3769FF"/>
                </a:solidFill>
                <a:latin typeface="Arial"/>
                <a:cs typeface="Arial"/>
              </a:rPr>
              <a:t>t</a:t>
            </a:r>
            <a:r>
              <a:rPr dirty="0" sz="2000" spc="-380" b="1">
                <a:solidFill>
                  <a:srgbClr val="767676"/>
                </a:solidFill>
                <a:latin typeface="Arial"/>
                <a:cs typeface="Arial"/>
              </a:rPr>
              <a:t>contribution</a:t>
            </a:r>
            <a:r>
              <a:rPr dirty="0" sz="2000" spc="-13050" b="1">
                <a:solidFill>
                  <a:srgbClr val="767676"/>
                </a:solidFill>
                <a:latin typeface="Arial"/>
                <a:cs typeface="Arial"/>
              </a:rPr>
              <a:t>s</a:t>
            </a:r>
            <a:r>
              <a:rPr dirty="0" sz="2000" spc="-375" b="1">
                <a:solidFill>
                  <a:srgbClr val="3769FF"/>
                </a:solidFill>
                <a:latin typeface="Arial"/>
                <a:cs typeface="Arial"/>
              </a:rPr>
              <a:t>ion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0"/>
              </a:spcBef>
            </a:pPr>
            <a:endParaRPr sz="2000">
              <a:latin typeface="Arial"/>
              <a:cs typeface="Arial"/>
            </a:endParaRPr>
          </a:p>
          <a:p>
            <a:pPr marL="959485">
              <a:lnSpc>
                <a:spcPct val="100000"/>
              </a:lnSpc>
            </a:pPr>
            <a:r>
              <a:rPr dirty="0" sz="2000" spc="-1375" b="1">
                <a:solidFill>
                  <a:srgbClr val="3769FF"/>
                </a:solidFill>
                <a:latin typeface="Arial"/>
                <a:cs typeface="Arial"/>
              </a:rPr>
              <a:t>C</a:t>
            </a:r>
            <a:r>
              <a:rPr dirty="0" baseline="1388" sz="3000" spc="67" b="1">
                <a:solidFill>
                  <a:srgbClr val="00BEB3"/>
                </a:solidFill>
                <a:latin typeface="Arial"/>
                <a:cs typeface="Arial"/>
              </a:rPr>
              <a:t>U</a:t>
            </a:r>
            <a:r>
              <a:rPr dirty="0" baseline="1388" sz="3000" spc="-997" b="1">
                <a:solidFill>
                  <a:srgbClr val="00BEB3"/>
                </a:solidFill>
                <a:latin typeface="Arial"/>
                <a:cs typeface="Arial"/>
              </a:rPr>
              <a:t>t</a:t>
            </a:r>
            <a:r>
              <a:rPr dirty="0" sz="2000" spc="45" b="1">
                <a:solidFill>
                  <a:srgbClr val="3769FF"/>
                </a:solidFill>
                <a:latin typeface="Arial"/>
                <a:cs typeface="Arial"/>
              </a:rPr>
              <a:t>loth</a:t>
            </a:r>
            <a:r>
              <a:rPr dirty="0" sz="2000" spc="-3475" b="1">
                <a:solidFill>
                  <a:srgbClr val="3769FF"/>
                </a:solidFill>
                <a:latin typeface="Arial"/>
                <a:cs typeface="Arial"/>
              </a:rPr>
              <a:t>i</a:t>
            </a:r>
            <a:r>
              <a:rPr dirty="0" baseline="1388" sz="3000" spc="67" b="1">
                <a:solidFill>
                  <a:srgbClr val="00BEB3"/>
                </a:solidFill>
                <a:latin typeface="Arial"/>
                <a:cs typeface="Arial"/>
              </a:rPr>
              <a:t>i</a:t>
            </a:r>
            <a:r>
              <a:rPr dirty="0" baseline="1388" sz="3000" spc="52" b="1">
                <a:solidFill>
                  <a:srgbClr val="00BEB3"/>
                </a:solidFill>
                <a:latin typeface="Arial"/>
                <a:cs typeface="Arial"/>
              </a:rPr>
              <a:t>l</a:t>
            </a:r>
            <a:r>
              <a:rPr dirty="0" baseline="1388" sz="3000" spc="60" b="1">
                <a:solidFill>
                  <a:srgbClr val="00BEB3"/>
                </a:solidFill>
                <a:latin typeface="Arial"/>
                <a:cs typeface="Arial"/>
              </a:rPr>
              <a:t>itie</a:t>
            </a:r>
            <a:r>
              <a:rPr dirty="0" baseline="1388" sz="3000" spc="-2340" b="1">
                <a:solidFill>
                  <a:srgbClr val="00BEB3"/>
                </a:solidFill>
                <a:latin typeface="Arial"/>
                <a:cs typeface="Arial"/>
              </a:rPr>
              <a:t>s</a:t>
            </a:r>
            <a:r>
              <a:rPr dirty="0" sz="2000" spc="45" b="1">
                <a:solidFill>
                  <a:srgbClr val="3769FF"/>
                </a:solidFill>
                <a:latin typeface="Arial"/>
                <a:cs typeface="Arial"/>
              </a:rPr>
              <a:t>ng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70"/>
              </a:spcBef>
            </a:pPr>
            <a:endParaRPr sz="2000">
              <a:latin typeface="Arial"/>
              <a:cs typeface="Arial"/>
            </a:endParaRPr>
          </a:p>
          <a:p>
            <a:pPr marL="959485">
              <a:lnSpc>
                <a:spcPct val="100000"/>
              </a:lnSpc>
            </a:pPr>
            <a:r>
              <a:rPr dirty="0" sz="2000" spc="-20" b="1">
                <a:solidFill>
                  <a:srgbClr val="3769FF"/>
                </a:solidFill>
                <a:latin typeface="Arial"/>
                <a:cs typeface="Arial"/>
              </a:rPr>
              <a:t>Foo</a:t>
            </a:r>
            <a:r>
              <a:rPr dirty="0" sz="2000" spc="-4915" b="1">
                <a:solidFill>
                  <a:srgbClr val="3769FF"/>
                </a:solidFill>
                <a:latin typeface="Arial"/>
                <a:cs typeface="Arial"/>
              </a:rPr>
              <a:t>d</a:t>
            </a:r>
            <a:r>
              <a:rPr dirty="0" sz="2000" spc="-15" b="1">
                <a:solidFill>
                  <a:srgbClr val="00BEB3"/>
                </a:solidFill>
                <a:latin typeface="Arial"/>
                <a:cs typeface="Arial"/>
              </a:rPr>
              <a:t>Hom</a:t>
            </a:r>
            <a:r>
              <a:rPr dirty="0" sz="2000" spc="-10" b="1">
                <a:solidFill>
                  <a:srgbClr val="00BEB3"/>
                </a:solidFill>
                <a:latin typeface="Arial"/>
                <a:cs typeface="Arial"/>
              </a:rPr>
              <a:t>e</a:t>
            </a:r>
            <a:r>
              <a:rPr dirty="0" sz="2000" spc="30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00BEB3"/>
                </a:solidFill>
                <a:latin typeface="Arial"/>
                <a:cs typeface="Arial"/>
              </a:rPr>
              <a:t>maintenance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795272" y="1421891"/>
            <a:ext cx="3086100" cy="4549140"/>
            <a:chOff x="1795272" y="1421891"/>
            <a:chExt cx="3086100" cy="4549140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5272" y="1421891"/>
              <a:ext cx="3044952" cy="454913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6608" y="1938527"/>
              <a:ext cx="3064764" cy="1753870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01367" y="2648711"/>
            <a:ext cx="3063239" cy="891413"/>
          </a:xfrm>
          <a:prstGeom prst="rect">
            <a:avLst/>
          </a:prstGeom>
        </p:spPr>
      </p:pic>
      <p:grpSp>
        <p:nvGrpSpPr>
          <p:cNvPr id="9" name="object 9" descr=""/>
          <p:cNvGrpSpPr/>
          <p:nvPr/>
        </p:nvGrpSpPr>
        <p:grpSpPr>
          <a:xfrm>
            <a:off x="452627" y="1292352"/>
            <a:ext cx="11279505" cy="5035550"/>
            <a:chOff x="452627" y="1292352"/>
            <a:chExt cx="11279505" cy="5035550"/>
          </a:xfrm>
        </p:grpSpPr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5083" y="2225040"/>
              <a:ext cx="3044951" cy="842517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452627" y="1292352"/>
              <a:ext cx="11279505" cy="5035550"/>
            </a:xfrm>
            <a:custGeom>
              <a:avLst/>
              <a:gdLst/>
              <a:ahLst/>
              <a:cxnLst/>
              <a:rect l="l" t="t" r="r" b="b"/>
              <a:pathLst>
                <a:path w="11279505" h="5035550">
                  <a:moveTo>
                    <a:pt x="11279124" y="0"/>
                  </a:moveTo>
                  <a:lnTo>
                    <a:pt x="0" y="0"/>
                  </a:lnTo>
                  <a:lnTo>
                    <a:pt x="0" y="5035296"/>
                  </a:lnTo>
                  <a:lnTo>
                    <a:pt x="11279124" y="5035296"/>
                  </a:lnTo>
                  <a:lnTo>
                    <a:pt x="112791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64158" y="2275713"/>
            <a:ext cx="9693275" cy="203327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300"/>
              </a:lnSpc>
              <a:spcBef>
                <a:spcPts val="100"/>
              </a:spcBef>
            </a:pPr>
            <a:r>
              <a:rPr dirty="0" sz="3600">
                <a:solidFill>
                  <a:srgbClr val="7E7E7E"/>
                </a:solidFill>
              </a:rPr>
              <a:t>Rule</a:t>
            </a:r>
            <a:r>
              <a:rPr dirty="0" sz="3600" spc="-45">
                <a:solidFill>
                  <a:srgbClr val="7E7E7E"/>
                </a:solidFill>
              </a:rPr>
              <a:t> </a:t>
            </a:r>
            <a:r>
              <a:rPr dirty="0" sz="3600">
                <a:solidFill>
                  <a:srgbClr val="7E7E7E"/>
                </a:solidFill>
              </a:rPr>
              <a:t>of</a:t>
            </a:r>
            <a:r>
              <a:rPr dirty="0" sz="3600" spc="-45">
                <a:solidFill>
                  <a:srgbClr val="7E7E7E"/>
                </a:solidFill>
              </a:rPr>
              <a:t> </a:t>
            </a:r>
            <a:r>
              <a:rPr dirty="0" sz="3600">
                <a:solidFill>
                  <a:srgbClr val="7E7E7E"/>
                </a:solidFill>
              </a:rPr>
              <a:t>Thumb</a:t>
            </a:r>
            <a:r>
              <a:rPr dirty="0" sz="3600" spc="-40">
                <a:solidFill>
                  <a:srgbClr val="7E7E7E"/>
                </a:solidFill>
              </a:rPr>
              <a:t> </a:t>
            </a:r>
            <a:r>
              <a:rPr dirty="0" sz="3600" spc="-25">
                <a:solidFill>
                  <a:srgbClr val="7E7E7E"/>
                </a:solidFill>
              </a:rPr>
              <a:t>#1</a:t>
            </a:r>
            <a:endParaRPr sz="3600"/>
          </a:p>
          <a:p>
            <a:pPr marL="12700" marR="5080">
              <a:lnSpc>
                <a:spcPts val="5760"/>
              </a:lnSpc>
              <a:spcBef>
                <a:spcPts val="85"/>
              </a:spcBef>
            </a:pPr>
            <a:r>
              <a:rPr dirty="0" sz="4800">
                <a:solidFill>
                  <a:srgbClr val="3769FF"/>
                </a:solidFill>
              </a:rPr>
              <a:t>Save</a:t>
            </a:r>
            <a:r>
              <a:rPr dirty="0" sz="4800" spc="-145">
                <a:solidFill>
                  <a:srgbClr val="3769FF"/>
                </a:solidFill>
              </a:rPr>
              <a:t> </a:t>
            </a:r>
            <a:r>
              <a:rPr dirty="0" sz="4800">
                <a:solidFill>
                  <a:srgbClr val="3769FF"/>
                </a:solidFill>
              </a:rPr>
              <a:t>enough</a:t>
            </a:r>
            <a:r>
              <a:rPr dirty="0" sz="4800" spc="-120">
                <a:solidFill>
                  <a:srgbClr val="3769FF"/>
                </a:solidFill>
              </a:rPr>
              <a:t> </a:t>
            </a:r>
            <a:r>
              <a:rPr dirty="0" sz="4800">
                <a:solidFill>
                  <a:srgbClr val="3769FF"/>
                </a:solidFill>
              </a:rPr>
              <a:t>to</a:t>
            </a:r>
            <a:r>
              <a:rPr dirty="0" sz="4800" spc="-155">
                <a:solidFill>
                  <a:srgbClr val="3769FF"/>
                </a:solidFill>
              </a:rPr>
              <a:t> </a:t>
            </a:r>
            <a:r>
              <a:rPr dirty="0" sz="4800">
                <a:solidFill>
                  <a:srgbClr val="3769FF"/>
                </a:solidFill>
              </a:rPr>
              <a:t>generate</a:t>
            </a:r>
            <a:r>
              <a:rPr dirty="0" sz="4800" spc="-114">
                <a:solidFill>
                  <a:srgbClr val="3769FF"/>
                </a:solidFill>
              </a:rPr>
              <a:t> </a:t>
            </a:r>
            <a:r>
              <a:rPr dirty="0" sz="4800" spc="-10">
                <a:solidFill>
                  <a:srgbClr val="3769FF"/>
                </a:solidFill>
              </a:rPr>
              <a:t>70–90% </a:t>
            </a:r>
            <a:r>
              <a:rPr dirty="0" sz="4800">
                <a:solidFill>
                  <a:srgbClr val="3769FF"/>
                </a:solidFill>
              </a:rPr>
              <a:t>of</a:t>
            </a:r>
            <a:r>
              <a:rPr dirty="0" sz="4800" spc="-105">
                <a:solidFill>
                  <a:srgbClr val="3769FF"/>
                </a:solidFill>
              </a:rPr>
              <a:t> </a:t>
            </a:r>
            <a:r>
              <a:rPr dirty="0" sz="4800">
                <a:solidFill>
                  <a:srgbClr val="3769FF"/>
                </a:solidFill>
              </a:rPr>
              <a:t>your</a:t>
            </a:r>
            <a:r>
              <a:rPr dirty="0" sz="4800" spc="-95">
                <a:solidFill>
                  <a:srgbClr val="3769FF"/>
                </a:solidFill>
              </a:rPr>
              <a:t> </a:t>
            </a:r>
            <a:r>
              <a:rPr dirty="0" sz="4800" spc="-35">
                <a:solidFill>
                  <a:srgbClr val="3769FF"/>
                </a:solidFill>
              </a:rPr>
              <a:t>pre-</a:t>
            </a:r>
            <a:r>
              <a:rPr dirty="0" sz="4800">
                <a:solidFill>
                  <a:srgbClr val="3769FF"/>
                </a:solidFill>
              </a:rPr>
              <a:t>retirement</a:t>
            </a:r>
            <a:r>
              <a:rPr dirty="0" sz="4800" spc="-90">
                <a:solidFill>
                  <a:srgbClr val="3769FF"/>
                </a:solidFill>
              </a:rPr>
              <a:t> </a:t>
            </a:r>
            <a:r>
              <a:rPr dirty="0" sz="4800" spc="-10">
                <a:solidFill>
                  <a:srgbClr val="3769FF"/>
                </a:solidFill>
              </a:rPr>
              <a:t>income.</a:t>
            </a:r>
            <a:endParaRPr sz="4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71500" y="2033588"/>
            <a:ext cx="11166475" cy="42557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54550">
              <a:lnSpc>
                <a:spcPts val="1985"/>
              </a:lnSpc>
            </a:pPr>
            <a:r>
              <a:rPr dirty="0" sz="1800" spc="-10" b="1">
                <a:solidFill>
                  <a:srgbClr val="3769FF"/>
                </a:solidFill>
                <a:latin typeface="Arial"/>
                <a:cs typeface="Arial"/>
              </a:rPr>
              <a:t>SALARY</a:t>
            </a:r>
            <a:endParaRPr sz="1800">
              <a:latin typeface="Arial"/>
              <a:cs typeface="Arial"/>
            </a:endParaRPr>
          </a:p>
          <a:p>
            <a:pPr marL="4654550">
              <a:lnSpc>
                <a:spcPts val="2875"/>
              </a:lnSpc>
            </a:pPr>
            <a:r>
              <a:rPr dirty="0" sz="2400" spc="-10">
                <a:solidFill>
                  <a:srgbClr val="333333"/>
                </a:solidFill>
                <a:latin typeface="Arial"/>
                <a:cs typeface="Arial"/>
              </a:rPr>
              <a:t>$100,000</a:t>
            </a:r>
            <a:endParaRPr sz="2400">
              <a:latin typeface="Arial"/>
              <a:cs typeface="Arial"/>
            </a:endParaRPr>
          </a:p>
          <a:p>
            <a:pPr marL="4654550">
              <a:lnSpc>
                <a:spcPts val="980"/>
              </a:lnSpc>
              <a:spcBef>
                <a:spcPts val="1405"/>
              </a:spcBef>
            </a:pPr>
            <a:r>
              <a:rPr dirty="0" sz="1800" spc="-10" b="1">
                <a:solidFill>
                  <a:srgbClr val="3769FF"/>
                </a:solidFill>
                <a:latin typeface="Arial"/>
                <a:cs typeface="Arial"/>
              </a:rPr>
              <a:t>SAVINGS</a:t>
            </a:r>
            <a:endParaRPr sz="1800">
              <a:latin typeface="Arial"/>
              <a:cs typeface="Arial"/>
            </a:endParaRPr>
          </a:p>
          <a:p>
            <a:pPr marL="4654550">
              <a:lnSpc>
                <a:spcPts val="4340"/>
              </a:lnSpc>
              <a:tabLst>
                <a:tab pos="8943340" algn="l"/>
              </a:tabLst>
            </a:pPr>
            <a:r>
              <a:rPr dirty="0" sz="2400" spc="-10">
                <a:solidFill>
                  <a:srgbClr val="333333"/>
                </a:solidFill>
                <a:latin typeface="Arial"/>
                <a:cs typeface="Arial"/>
              </a:rPr>
              <a:t>$600,000–</a:t>
            </a:r>
            <a:r>
              <a:rPr dirty="0" sz="2400">
                <a:solidFill>
                  <a:srgbClr val="333333"/>
                </a:solidFill>
                <a:latin typeface="Arial"/>
                <a:cs typeface="Arial"/>
              </a:rPr>
              <a:t>	</a:t>
            </a:r>
            <a:r>
              <a:rPr dirty="0" baseline="-25462" sz="7200" spc="-15" b="1">
                <a:solidFill>
                  <a:srgbClr val="FFFFFF"/>
                </a:solidFill>
                <a:latin typeface="Arial"/>
                <a:cs typeface="Arial"/>
              </a:rPr>
              <a:t>10–12X</a:t>
            </a:r>
            <a:endParaRPr baseline="-25462" sz="7200">
              <a:latin typeface="Arial"/>
              <a:cs typeface="Arial"/>
            </a:endParaRPr>
          </a:p>
          <a:p>
            <a:pPr marL="4654550">
              <a:lnSpc>
                <a:spcPts val="1689"/>
              </a:lnSpc>
            </a:pPr>
            <a:r>
              <a:rPr dirty="0" sz="2400" spc="-10">
                <a:solidFill>
                  <a:srgbClr val="333333"/>
                </a:solidFill>
                <a:latin typeface="Arial"/>
                <a:cs typeface="Arial"/>
              </a:rPr>
              <a:t>$800,000</a:t>
            </a:r>
            <a:endParaRPr sz="2400">
              <a:latin typeface="Arial"/>
              <a:cs typeface="Arial"/>
            </a:endParaRPr>
          </a:p>
          <a:p>
            <a:pPr algn="ctr" marL="3791585">
              <a:lnSpc>
                <a:spcPts val="3729"/>
              </a:lnSpc>
            </a:pPr>
            <a:r>
              <a:rPr dirty="0" sz="4800" spc="-10" b="1">
                <a:solidFill>
                  <a:srgbClr val="FFFFFF"/>
                </a:solidFill>
                <a:latin typeface="Arial"/>
                <a:cs typeface="Arial"/>
              </a:rPr>
              <a:t>8–10X</a:t>
            </a:r>
            <a:endParaRPr sz="4800">
              <a:latin typeface="Arial"/>
              <a:cs typeface="Arial"/>
            </a:endParaRPr>
          </a:p>
          <a:p>
            <a:pPr algn="ctr" marR="197485">
              <a:lnSpc>
                <a:spcPts val="3140"/>
              </a:lnSpc>
            </a:pPr>
            <a:r>
              <a:rPr dirty="0" sz="4800" spc="-20" b="1">
                <a:solidFill>
                  <a:srgbClr val="FFFFFF"/>
                </a:solidFill>
                <a:latin typeface="Arial"/>
                <a:cs typeface="Arial"/>
              </a:rPr>
              <a:t>6–8X</a:t>
            </a:r>
            <a:endParaRPr sz="4800">
              <a:latin typeface="Arial"/>
              <a:cs typeface="Arial"/>
            </a:endParaRPr>
          </a:p>
          <a:p>
            <a:pPr algn="ctr" marR="5405755">
              <a:lnSpc>
                <a:spcPts val="2780"/>
              </a:lnSpc>
              <a:tabLst>
                <a:tab pos="998219" algn="l"/>
                <a:tab pos="2136775" algn="l"/>
              </a:tabLst>
            </a:pPr>
            <a:r>
              <a:rPr dirty="0" baseline="-55555" sz="3600" spc="-30" b="1">
                <a:solidFill>
                  <a:srgbClr val="FFFFFF"/>
                </a:solidFill>
                <a:latin typeface="Arial"/>
                <a:cs typeface="Arial"/>
              </a:rPr>
              <a:t>3–4X</a:t>
            </a:r>
            <a:r>
              <a:rPr dirty="0" baseline="-55555" sz="360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baseline="-24801" sz="4200" spc="-30" b="1">
                <a:solidFill>
                  <a:srgbClr val="FFFFFF"/>
                </a:solidFill>
                <a:latin typeface="Arial"/>
                <a:cs typeface="Arial"/>
              </a:rPr>
              <a:t>4–5X</a:t>
            </a:r>
            <a:r>
              <a:rPr dirty="0" baseline="-24801" sz="420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3600" spc="-20" b="1">
                <a:solidFill>
                  <a:srgbClr val="FFFFFF"/>
                </a:solidFill>
                <a:latin typeface="Arial"/>
                <a:cs typeface="Arial"/>
              </a:rPr>
              <a:t>5–6X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34"/>
              </a:spcBef>
              <a:tabLst>
                <a:tab pos="507365" algn="l"/>
              </a:tabLst>
            </a:pPr>
            <a:r>
              <a:rPr dirty="0" baseline="-38580" sz="2700" spc="-37" b="1">
                <a:solidFill>
                  <a:srgbClr val="FFFFFF"/>
                </a:solidFill>
                <a:latin typeface="Arial"/>
                <a:cs typeface="Arial"/>
              </a:rPr>
              <a:t>1X</a:t>
            </a:r>
            <a:r>
              <a:rPr dirty="0" baseline="-38580" sz="270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000" spc="-20" b="1">
                <a:solidFill>
                  <a:srgbClr val="FFFFFF"/>
                </a:solidFill>
                <a:latin typeface="Arial"/>
                <a:cs typeface="Arial"/>
              </a:rPr>
              <a:t>2–3X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65"/>
              </a:spcBef>
            </a:pPr>
            <a:endParaRPr sz="2000">
              <a:latin typeface="Arial"/>
              <a:cs typeface="Arial"/>
            </a:endParaRPr>
          </a:p>
          <a:p>
            <a:pPr marL="129539">
              <a:lnSpc>
                <a:spcPct val="100000"/>
              </a:lnSpc>
              <a:tabLst>
                <a:tab pos="867410" algn="l"/>
                <a:tab pos="1802764" algn="l"/>
                <a:tab pos="2911475" algn="l"/>
                <a:tab pos="4297680" algn="l"/>
                <a:tab pos="6010275" algn="l"/>
                <a:tab pos="8181340" algn="l"/>
                <a:tab pos="10139680" algn="l"/>
              </a:tabLst>
            </a:pPr>
            <a:r>
              <a:rPr dirty="0" sz="2000" spc="-25" b="1">
                <a:solidFill>
                  <a:srgbClr val="333333"/>
                </a:solidFill>
                <a:latin typeface="Arial"/>
                <a:cs typeface="Arial"/>
              </a:rPr>
              <a:t>30</a:t>
            </a:r>
            <a:r>
              <a:rPr dirty="0" sz="2000" b="1">
                <a:solidFill>
                  <a:srgbClr val="333333"/>
                </a:solidFill>
                <a:latin typeface="Arial"/>
                <a:cs typeface="Arial"/>
              </a:rPr>
              <a:t>	</a:t>
            </a:r>
            <a:r>
              <a:rPr dirty="0" sz="2000" spc="-25" b="1">
                <a:solidFill>
                  <a:srgbClr val="333333"/>
                </a:solidFill>
                <a:latin typeface="Arial"/>
                <a:cs typeface="Arial"/>
              </a:rPr>
              <a:t>35</a:t>
            </a:r>
            <a:r>
              <a:rPr dirty="0" sz="2000" b="1">
                <a:solidFill>
                  <a:srgbClr val="333333"/>
                </a:solidFill>
                <a:latin typeface="Arial"/>
                <a:cs typeface="Arial"/>
              </a:rPr>
              <a:t>	</a:t>
            </a:r>
            <a:r>
              <a:rPr dirty="0" sz="2000" spc="-25" b="1">
                <a:solidFill>
                  <a:srgbClr val="333333"/>
                </a:solidFill>
                <a:latin typeface="Arial"/>
                <a:cs typeface="Arial"/>
              </a:rPr>
              <a:t>40</a:t>
            </a:r>
            <a:r>
              <a:rPr dirty="0" sz="2000" b="1">
                <a:solidFill>
                  <a:srgbClr val="333333"/>
                </a:solidFill>
                <a:latin typeface="Arial"/>
                <a:cs typeface="Arial"/>
              </a:rPr>
              <a:t>	</a:t>
            </a:r>
            <a:r>
              <a:rPr dirty="0" sz="2000" spc="-25" b="1">
                <a:solidFill>
                  <a:srgbClr val="333333"/>
                </a:solidFill>
                <a:latin typeface="Arial"/>
                <a:cs typeface="Arial"/>
              </a:rPr>
              <a:t>45</a:t>
            </a:r>
            <a:r>
              <a:rPr dirty="0" sz="2000" b="1">
                <a:solidFill>
                  <a:srgbClr val="333333"/>
                </a:solidFill>
                <a:latin typeface="Arial"/>
                <a:cs typeface="Arial"/>
              </a:rPr>
              <a:t>	</a:t>
            </a:r>
            <a:r>
              <a:rPr dirty="0" sz="2000" spc="-25" b="1">
                <a:solidFill>
                  <a:srgbClr val="333333"/>
                </a:solidFill>
                <a:latin typeface="Arial"/>
                <a:cs typeface="Arial"/>
              </a:rPr>
              <a:t>50</a:t>
            </a:r>
            <a:r>
              <a:rPr dirty="0" sz="2000" b="1">
                <a:solidFill>
                  <a:srgbClr val="333333"/>
                </a:solidFill>
                <a:latin typeface="Arial"/>
                <a:cs typeface="Arial"/>
              </a:rPr>
              <a:t>	</a:t>
            </a:r>
            <a:r>
              <a:rPr dirty="0" sz="2000" spc="-25" b="1">
                <a:solidFill>
                  <a:srgbClr val="333333"/>
                </a:solidFill>
                <a:latin typeface="Arial"/>
                <a:cs typeface="Arial"/>
              </a:rPr>
              <a:t>55</a:t>
            </a:r>
            <a:r>
              <a:rPr dirty="0" sz="2000" b="1">
                <a:solidFill>
                  <a:srgbClr val="333333"/>
                </a:solidFill>
                <a:latin typeface="Arial"/>
                <a:cs typeface="Arial"/>
              </a:rPr>
              <a:t>	</a:t>
            </a:r>
            <a:r>
              <a:rPr dirty="0" sz="2000" spc="-25" b="1">
                <a:solidFill>
                  <a:srgbClr val="333333"/>
                </a:solidFill>
                <a:latin typeface="Arial"/>
                <a:cs typeface="Arial"/>
              </a:rPr>
              <a:t>60</a:t>
            </a:r>
            <a:r>
              <a:rPr dirty="0" sz="2000" b="1">
                <a:solidFill>
                  <a:srgbClr val="333333"/>
                </a:solidFill>
                <a:latin typeface="Arial"/>
                <a:cs typeface="Arial"/>
              </a:rPr>
              <a:t>	65</a:t>
            </a:r>
            <a:r>
              <a:rPr dirty="0" sz="2000" spc="-5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2000" spc="-35" b="1">
                <a:solidFill>
                  <a:srgbClr val="333333"/>
                </a:solidFill>
                <a:latin typeface="Arial"/>
                <a:cs typeface="Arial"/>
              </a:rPr>
              <a:t>Years</a:t>
            </a:r>
            <a:endParaRPr sz="2000">
              <a:latin typeface="Arial"/>
              <a:cs typeface="Arial"/>
            </a:endParaRPr>
          </a:p>
          <a:p>
            <a:pPr algn="ctr" marR="232410">
              <a:lnSpc>
                <a:spcPct val="100000"/>
              </a:lnSpc>
              <a:spcBef>
                <a:spcPts val="605"/>
              </a:spcBef>
            </a:pPr>
            <a:r>
              <a:rPr dirty="0" sz="1800" spc="-25" b="1">
                <a:latin typeface="Arial"/>
                <a:cs typeface="Arial"/>
              </a:rPr>
              <a:t>AGE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452627" y="1708404"/>
            <a:ext cx="11279505" cy="4620895"/>
          </a:xfrm>
          <a:custGeom>
            <a:avLst/>
            <a:gdLst/>
            <a:ahLst/>
            <a:cxnLst/>
            <a:rect l="l" t="t" r="r" b="b"/>
            <a:pathLst>
              <a:path w="11279505" h="4620895">
                <a:moveTo>
                  <a:pt x="11279124" y="0"/>
                </a:moveTo>
                <a:lnTo>
                  <a:pt x="0" y="0"/>
                </a:lnTo>
                <a:lnTo>
                  <a:pt x="0" y="4620768"/>
                </a:lnTo>
                <a:lnTo>
                  <a:pt x="11279124" y="4620768"/>
                </a:lnTo>
                <a:lnTo>
                  <a:pt x="112791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1068730" y="2115134"/>
            <a:ext cx="8636000" cy="2033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305"/>
              </a:lnSpc>
              <a:spcBef>
                <a:spcPts val="100"/>
              </a:spcBef>
            </a:pPr>
            <a:r>
              <a:rPr dirty="0" sz="3600" b="1">
                <a:solidFill>
                  <a:srgbClr val="7E7E7E"/>
                </a:solidFill>
                <a:latin typeface="Arial"/>
                <a:cs typeface="Arial"/>
              </a:rPr>
              <a:t>Rule</a:t>
            </a:r>
            <a:r>
              <a:rPr dirty="0" sz="3600" spc="-35" b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7E7E7E"/>
                </a:solidFill>
                <a:latin typeface="Arial"/>
                <a:cs typeface="Arial"/>
              </a:rPr>
              <a:t>of</a:t>
            </a:r>
            <a:r>
              <a:rPr dirty="0" sz="3600" spc="-10" b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3600" b="1">
                <a:solidFill>
                  <a:srgbClr val="7E7E7E"/>
                </a:solidFill>
                <a:latin typeface="Arial"/>
                <a:cs typeface="Arial"/>
              </a:rPr>
              <a:t>Thumb</a:t>
            </a:r>
            <a:r>
              <a:rPr dirty="0" sz="3600" spc="-10" b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3600" spc="-25" b="1">
                <a:solidFill>
                  <a:srgbClr val="7E7E7E"/>
                </a:solidFill>
                <a:latin typeface="Arial"/>
                <a:cs typeface="Arial"/>
              </a:rPr>
              <a:t>#2</a:t>
            </a:r>
            <a:endParaRPr sz="3600">
              <a:latin typeface="Arial"/>
              <a:cs typeface="Arial"/>
            </a:endParaRPr>
          </a:p>
          <a:p>
            <a:pPr marL="12700" marR="5080">
              <a:lnSpc>
                <a:spcPts val="5760"/>
              </a:lnSpc>
              <a:spcBef>
                <a:spcPts val="85"/>
              </a:spcBef>
              <a:tabLst>
                <a:tab pos="2115820" algn="l"/>
              </a:tabLst>
            </a:pPr>
            <a:r>
              <a:rPr dirty="0" sz="4800" b="1">
                <a:solidFill>
                  <a:srgbClr val="3769FF"/>
                </a:solidFill>
                <a:latin typeface="Arial"/>
                <a:cs typeface="Arial"/>
              </a:rPr>
              <a:t>Save</a:t>
            </a:r>
            <a:r>
              <a:rPr dirty="0" sz="4800" spc="-114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4800" spc="-50" b="1">
                <a:solidFill>
                  <a:srgbClr val="3769FF"/>
                </a:solidFill>
                <a:latin typeface="Arial"/>
                <a:cs typeface="Arial"/>
              </a:rPr>
              <a:t>a</a:t>
            </a:r>
            <a:r>
              <a:rPr dirty="0" sz="4800" b="1">
                <a:solidFill>
                  <a:srgbClr val="3769FF"/>
                </a:solidFill>
                <a:latin typeface="Arial"/>
                <a:cs typeface="Arial"/>
              </a:rPr>
              <a:t>	multiple</a:t>
            </a:r>
            <a:r>
              <a:rPr dirty="0" sz="4800" spc="-10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4800" b="1">
                <a:solidFill>
                  <a:srgbClr val="3769FF"/>
                </a:solidFill>
                <a:latin typeface="Arial"/>
                <a:cs typeface="Arial"/>
              </a:rPr>
              <a:t>of</a:t>
            </a:r>
            <a:r>
              <a:rPr dirty="0" sz="4800" spc="-11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4800" b="1">
                <a:solidFill>
                  <a:srgbClr val="3769FF"/>
                </a:solidFill>
                <a:latin typeface="Arial"/>
                <a:cs typeface="Arial"/>
              </a:rPr>
              <a:t>your</a:t>
            </a:r>
            <a:r>
              <a:rPr dirty="0" sz="4800" spc="-10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4800" spc="-10" b="1">
                <a:solidFill>
                  <a:srgbClr val="3769FF"/>
                </a:solidFill>
                <a:latin typeface="Arial"/>
                <a:cs typeface="Arial"/>
              </a:rPr>
              <a:t>salary </a:t>
            </a:r>
            <a:r>
              <a:rPr dirty="0" sz="4800" b="1">
                <a:solidFill>
                  <a:srgbClr val="3769FF"/>
                </a:solidFill>
                <a:latin typeface="Arial"/>
                <a:cs typeface="Arial"/>
              </a:rPr>
              <a:t>based</a:t>
            </a:r>
            <a:r>
              <a:rPr dirty="0" sz="4800" spc="-8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4800" b="1">
                <a:solidFill>
                  <a:srgbClr val="3769FF"/>
                </a:solidFill>
                <a:latin typeface="Arial"/>
                <a:cs typeface="Arial"/>
              </a:rPr>
              <a:t>on</a:t>
            </a:r>
            <a:r>
              <a:rPr dirty="0" sz="4800" spc="-114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4800" b="1">
                <a:solidFill>
                  <a:srgbClr val="3769FF"/>
                </a:solidFill>
                <a:latin typeface="Arial"/>
                <a:cs typeface="Arial"/>
              </a:rPr>
              <a:t>your</a:t>
            </a:r>
            <a:r>
              <a:rPr dirty="0" sz="4800" spc="-10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4800" spc="-20" b="1">
                <a:solidFill>
                  <a:srgbClr val="3769FF"/>
                </a:solidFill>
                <a:latin typeface="Arial"/>
                <a:cs typeface="Arial"/>
              </a:rPr>
              <a:t>age.</a:t>
            </a:r>
            <a:endParaRPr sz="48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44500" y="160731"/>
            <a:ext cx="8695055" cy="7600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latin typeface="Arial"/>
                <a:cs typeface="Arial"/>
              </a:rPr>
              <a:t>How</a:t>
            </a:r>
            <a:r>
              <a:rPr dirty="0" sz="2800" spc="-7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Much</a:t>
            </a:r>
            <a:r>
              <a:rPr dirty="0" sz="2800" spc="-100" b="1">
                <a:latin typeface="Arial"/>
                <a:cs typeface="Arial"/>
              </a:rPr>
              <a:t> </a:t>
            </a:r>
            <a:r>
              <a:rPr dirty="0" sz="2800" spc="-35" b="1">
                <a:latin typeface="Arial"/>
                <a:cs typeface="Arial"/>
              </a:rPr>
              <a:t>You</a:t>
            </a:r>
            <a:r>
              <a:rPr dirty="0" sz="2800" spc="-7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Should</a:t>
            </a:r>
            <a:r>
              <a:rPr dirty="0" sz="2800" spc="-5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Have</a:t>
            </a:r>
            <a:r>
              <a:rPr dirty="0" sz="2800" spc="-6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Saved</a:t>
            </a:r>
            <a:r>
              <a:rPr dirty="0" sz="2800" spc="-6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at</a:t>
            </a:r>
            <a:r>
              <a:rPr dirty="0" sz="2800" spc="-75" b="1">
                <a:latin typeface="Arial"/>
                <a:cs typeface="Arial"/>
              </a:rPr>
              <a:t> </a:t>
            </a:r>
            <a:r>
              <a:rPr dirty="0" sz="2800" spc="-30" b="1">
                <a:latin typeface="Arial"/>
                <a:cs typeface="Arial"/>
              </a:rPr>
              <a:t>Various</a:t>
            </a:r>
            <a:r>
              <a:rPr dirty="0" sz="2800" spc="-155" b="1">
                <a:latin typeface="Arial"/>
                <a:cs typeface="Arial"/>
              </a:rPr>
              <a:t> </a:t>
            </a:r>
            <a:r>
              <a:rPr dirty="0" sz="2800" spc="-20" b="1">
                <a:latin typeface="Arial"/>
                <a:cs typeface="Arial"/>
              </a:rPr>
              <a:t>Ages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000" b="1">
                <a:solidFill>
                  <a:srgbClr val="7E7E7E"/>
                </a:solidFill>
                <a:latin typeface="Arial"/>
                <a:cs typeface="Arial"/>
              </a:rPr>
              <a:t>Multiples</a:t>
            </a:r>
            <a:r>
              <a:rPr dirty="0" sz="2000" spc="-75" b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7E7E7E"/>
                </a:solidFill>
                <a:latin typeface="Arial"/>
                <a:cs typeface="Arial"/>
              </a:rPr>
              <a:t>of</a:t>
            </a:r>
            <a:r>
              <a:rPr dirty="0" sz="2000" spc="-90" b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E7E7E"/>
                </a:solidFill>
                <a:latin typeface="Arial"/>
                <a:cs typeface="Arial"/>
              </a:rPr>
              <a:t>Your</a:t>
            </a:r>
            <a:r>
              <a:rPr dirty="0" sz="2000" spc="-60" b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7E7E7E"/>
                </a:solidFill>
                <a:latin typeface="Arial"/>
                <a:cs typeface="Arial"/>
              </a:rPr>
              <a:t>Current</a:t>
            </a:r>
            <a:r>
              <a:rPr dirty="0" sz="2000" spc="-65" b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7E7E7E"/>
                </a:solidFill>
                <a:latin typeface="Arial"/>
                <a:cs typeface="Arial"/>
              </a:rPr>
              <a:t>Salary</a:t>
            </a:r>
            <a:r>
              <a:rPr dirty="0" sz="2000" spc="-55" b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2000" spc="-35" b="1">
                <a:solidFill>
                  <a:srgbClr val="7E7E7E"/>
                </a:solidFill>
                <a:latin typeface="Arial"/>
                <a:cs typeface="Arial"/>
              </a:rPr>
              <a:t>To</a:t>
            </a:r>
            <a:r>
              <a:rPr dirty="0" sz="2000" spc="-45" b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7E7E7E"/>
                </a:solidFill>
                <a:latin typeface="Arial"/>
                <a:cs typeface="Arial"/>
              </a:rPr>
              <a:t>Save</a:t>
            </a:r>
            <a:r>
              <a:rPr dirty="0" sz="2000" spc="-35" b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7E7E7E"/>
                </a:solidFill>
                <a:latin typeface="Arial"/>
                <a:cs typeface="Arial"/>
              </a:rPr>
              <a:t>by</a:t>
            </a:r>
            <a:r>
              <a:rPr dirty="0" sz="2000" spc="-114" b="1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2000" spc="-25" b="1">
                <a:solidFill>
                  <a:srgbClr val="7E7E7E"/>
                </a:solidFill>
                <a:latin typeface="Arial"/>
                <a:cs typeface="Arial"/>
              </a:rPr>
              <a:t>Age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6953" y="1596622"/>
            <a:ext cx="11205845" cy="5157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355465">
              <a:lnSpc>
                <a:spcPts val="2215"/>
              </a:lnSpc>
            </a:pP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RETIREMENT</a:t>
            </a:r>
            <a:r>
              <a:rPr dirty="0" sz="2000" spc="-7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3769FF"/>
                </a:solidFill>
                <a:latin typeface="Arial"/>
                <a:cs typeface="Arial"/>
              </a:rPr>
              <a:t>SAVINGS</a:t>
            </a:r>
            <a:r>
              <a:rPr dirty="0" sz="2000" spc="-7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3769FF"/>
                </a:solidFill>
                <a:latin typeface="Arial"/>
                <a:cs typeface="Arial"/>
              </a:rPr>
              <a:t>REQUIRED</a:t>
            </a:r>
            <a:endParaRPr sz="2000">
              <a:latin typeface="Arial"/>
              <a:cs typeface="Arial"/>
            </a:endParaRPr>
          </a:p>
          <a:p>
            <a:pPr marL="566420">
              <a:lnSpc>
                <a:spcPct val="100000"/>
              </a:lnSpc>
              <a:spcBef>
                <a:spcPts val="160"/>
              </a:spcBef>
              <a:tabLst>
                <a:tab pos="4355465" algn="l"/>
                <a:tab pos="7234555" algn="l"/>
              </a:tabLst>
            </a:pP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DESIRED</a:t>
            </a:r>
            <a:r>
              <a:rPr dirty="0" sz="2000" spc="-14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ANNUAL</a:t>
            </a:r>
            <a:r>
              <a:rPr dirty="0" sz="2000" spc="-10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3769FF"/>
                </a:solidFill>
                <a:latin typeface="Arial"/>
                <a:cs typeface="Arial"/>
              </a:rPr>
              <a:t>INCOME</a:t>
            </a: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	</a:t>
            </a:r>
            <a:r>
              <a:rPr dirty="0" baseline="4166" sz="3000" b="1">
                <a:solidFill>
                  <a:srgbClr val="3769FF"/>
                </a:solidFill>
                <a:latin typeface="Arial"/>
                <a:cs typeface="Arial"/>
              </a:rPr>
              <a:t>with</a:t>
            </a:r>
            <a:r>
              <a:rPr dirty="0" baseline="4166" sz="3000" spc="-82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baseline="4166" sz="3000" b="1">
                <a:solidFill>
                  <a:srgbClr val="3769FF"/>
                </a:solidFill>
                <a:latin typeface="Arial"/>
                <a:cs typeface="Arial"/>
              </a:rPr>
              <a:t>a</a:t>
            </a:r>
            <a:r>
              <a:rPr dirty="0" baseline="4166" sz="3000" spc="-7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baseline="4166" sz="3000" b="1">
                <a:solidFill>
                  <a:srgbClr val="3769FF"/>
                </a:solidFill>
                <a:latin typeface="Arial"/>
                <a:cs typeface="Arial"/>
              </a:rPr>
              <a:t>1.5%</a:t>
            </a:r>
            <a:r>
              <a:rPr dirty="0" baseline="4166" sz="3000" spc="-44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baseline="4166" sz="3000" spc="-15" b="1">
                <a:solidFill>
                  <a:srgbClr val="3769FF"/>
                </a:solidFill>
                <a:latin typeface="Arial"/>
                <a:cs typeface="Arial"/>
              </a:rPr>
              <a:t>return</a:t>
            </a:r>
            <a:r>
              <a:rPr dirty="0" baseline="4166" sz="3000" b="1">
                <a:solidFill>
                  <a:srgbClr val="3769FF"/>
                </a:solidFill>
                <a:latin typeface="Arial"/>
                <a:cs typeface="Arial"/>
              </a:rPr>
              <a:t>	</a:t>
            </a: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with</a:t>
            </a:r>
            <a:r>
              <a:rPr dirty="0" sz="2000" spc="-5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a 5%</a:t>
            </a:r>
            <a:r>
              <a:rPr dirty="0" sz="2000" spc="-3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3769FF"/>
                </a:solidFill>
                <a:latin typeface="Arial"/>
                <a:cs typeface="Arial"/>
              </a:rPr>
              <a:t>return</a:t>
            </a:r>
            <a:endParaRPr sz="2000">
              <a:latin typeface="Arial"/>
              <a:cs typeface="Arial"/>
            </a:endParaRPr>
          </a:p>
          <a:p>
            <a:pPr algn="ctr" marR="418465">
              <a:lnSpc>
                <a:spcPct val="100000"/>
              </a:lnSpc>
              <a:spcBef>
                <a:spcPts val="1740"/>
              </a:spcBef>
              <a:tabLst>
                <a:tab pos="2680335" algn="l"/>
                <a:tab pos="5559425" algn="l"/>
              </a:tabLst>
            </a:pPr>
            <a:r>
              <a:rPr dirty="0" sz="3600" spc="-10" b="1">
                <a:solidFill>
                  <a:srgbClr val="00BEB3"/>
                </a:solidFill>
                <a:latin typeface="Arial"/>
                <a:cs typeface="Arial"/>
              </a:rPr>
              <a:t>$25,000</a:t>
            </a:r>
            <a:r>
              <a:rPr dirty="0" sz="3600" b="1">
                <a:solidFill>
                  <a:srgbClr val="00BEB3"/>
                </a:solidFill>
                <a:latin typeface="Arial"/>
                <a:cs typeface="Arial"/>
              </a:rPr>
              <a:t>	</a:t>
            </a:r>
            <a:r>
              <a:rPr dirty="0" sz="3600" spc="-10" b="1">
                <a:solidFill>
                  <a:srgbClr val="7E7E7E"/>
                </a:solidFill>
                <a:latin typeface="Arial"/>
                <a:cs typeface="Arial"/>
              </a:rPr>
              <a:t>$545,000</a:t>
            </a:r>
            <a:r>
              <a:rPr dirty="0" sz="3600" b="1">
                <a:solidFill>
                  <a:srgbClr val="7E7E7E"/>
                </a:solidFill>
                <a:latin typeface="Arial"/>
                <a:cs typeface="Arial"/>
              </a:rPr>
              <a:t>	</a:t>
            </a:r>
            <a:r>
              <a:rPr dirty="0" sz="3600" spc="-10" b="1">
                <a:solidFill>
                  <a:srgbClr val="7E7E7E"/>
                </a:solidFill>
                <a:latin typeface="Arial"/>
                <a:cs typeface="Arial"/>
              </a:rPr>
              <a:t>$391,000</a:t>
            </a:r>
            <a:endParaRPr sz="3600">
              <a:latin typeface="Arial"/>
              <a:cs typeface="Arial"/>
            </a:endParaRPr>
          </a:p>
          <a:p>
            <a:pPr algn="ctr" marR="418465">
              <a:lnSpc>
                <a:spcPct val="100000"/>
              </a:lnSpc>
              <a:spcBef>
                <a:spcPts val="2835"/>
              </a:spcBef>
              <a:tabLst>
                <a:tab pos="2680335" algn="l"/>
                <a:tab pos="5559425" algn="l"/>
              </a:tabLst>
            </a:pPr>
            <a:r>
              <a:rPr dirty="0" sz="3600" spc="-10" b="1">
                <a:solidFill>
                  <a:srgbClr val="00BEB3"/>
                </a:solidFill>
                <a:latin typeface="Arial"/>
                <a:cs typeface="Arial"/>
              </a:rPr>
              <a:t>$50,000</a:t>
            </a:r>
            <a:r>
              <a:rPr dirty="0" sz="3600" b="1">
                <a:solidFill>
                  <a:srgbClr val="00BEB3"/>
                </a:solidFill>
                <a:latin typeface="Arial"/>
                <a:cs typeface="Arial"/>
              </a:rPr>
              <a:t>	</a:t>
            </a:r>
            <a:r>
              <a:rPr dirty="0" sz="3600" spc="-10" b="1">
                <a:solidFill>
                  <a:srgbClr val="7E7E7E"/>
                </a:solidFill>
                <a:latin typeface="Arial"/>
                <a:cs typeface="Arial"/>
              </a:rPr>
              <a:t>$1,091,000</a:t>
            </a:r>
            <a:r>
              <a:rPr dirty="0" sz="3600" b="1">
                <a:solidFill>
                  <a:srgbClr val="7E7E7E"/>
                </a:solidFill>
                <a:latin typeface="Arial"/>
                <a:cs typeface="Arial"/>
              </a:rPr>
              <a:t>	</a:t>
            </a:r>
            <a:r>
              <a:rPr dirty="0" sz="3600" spc="-10" b="1">
                <a:solidFill>
                  <a:srgbClr val="7E7E7E"/>
                </a:solidFill>
                <a:latin typeface="Arial"/>
                <a:cs typeface="Arial"/>
              </a:rPr>
              <a:t>$782,000</a:t>
            </a:r>
            <a:endParaRPr sz="3600">
              <a:latin typeface="Arial"/>
              <a:cs typeface="Arial"/>
            </a:endParaRPr>
          </a:p>
          <a:p>
            <a:pPr algn="ctr" marR="290195">
              <a:lnSpc>
                <a:spcPct val="100000"/>
              </a:lnSpc>
              <a:spcBef>
                <a:spcPts val="3090"/>
              </a:spcBef>
              <a:tabLst>
                <a:tab pos="2934970" algn="l"/>
                <a:tab pos="5814060" algn="l"/>
              </a:tabLst>
            </a:pPr>
            <a:r>
              <a:rPr dirty="0" sz="3600" spc="-10" b="1">
                <a:solidFill>
                  <a:srgbClr val="00BEB3"/>
                </a:solidFill>
                <a:latin typeface="Arial"/>
                <a:cs typeface="Arial"/>
              </a:rPr>
              <a:t>$100,000</a:t>
            </a:r>
            <a:r>
              <a:rPr dirty="0" sz="3600" b="1">
                <a:solidFill>
                  <a:srgbClr val="00BEB3"/>
                </a:solidFill>
                <a:latin typeface="Arial"/>
                <a:cs typeface="Arial"/>
              </a:rPr>
              <a:t>	</a:t>
            </a:r>
            <a:r>
              <a:rPr dirty="0" sz="3600" spc="-10" b="1">
                <a:solidFill>
                  <a:srgbClr val="7E7E7E"/>
                </a:solidFill>
                <a:latin typeface="Arial"/>
                <a:cs typeface="Arial"/>
              </a:rPr>
              <a:t>$2,181,000</a:t>
            </a:r>
            <a:r>
              <a:rPr dirty="0" sz="3600" b="1">
                <a:solidFill>
                  <a:srgbClr val="7E7E7E"/>
                </a:solidFill>
                <a:latin typeface="Arial"/>
                <a:cs typeface="Arial"/>
              </a:rPr>
              <a:t>	</a:t>
            </a:r>
            <a:r>
              <a:rPr dirty="0" sz="3600" spc="-10" b="1">
                <a:solidFill>
                  <a:srgbClr val="7E7E7E"/>
                </a:solidFill>
                <a:latin typeface="Arial"/>
                <a:cs typeface="Arial"/>
              </a:rPr>
              <a:t>$1,564,000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60"/>
              </a:spcBef>
            </a:pP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dirty="0" sz="1200" i="1">
                <a:latin typeface="Arial"/>
                <a:cs typeface="Arial"/>
              </a:rPr>
              <a:t>This</a:t>
            </a:r>
            <a:r>
              <a:rPr dirty="0" sz="1200" spc="-1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is</a:t>
            </a:r>
            <a:r>
              <a:rPr dirty="0" sz="1200" spc="-1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for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illustrative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purposes</a:t>
            </a:r>
            <a:r>
              <a:rPr dirty="0" sz="1200" spc="-4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only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and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does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not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reflect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the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performance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of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any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Franklin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spc="-20" i="1">
                <a:latin typeface="Arial"/>
                <a:cs typeface="Arial"/>
              </a:rPr>
              <a:t>Templeton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spc="-10" i="1">
                <a:latin typeface="Arial"/>
                <a:cs typeface="Arial"/>
              </a:rPr>
              <a:t>fund.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20"/>
              </a:spcBef>
            </a:pPr>
            <a:r>
              <a:rPr dirty="0" sz="1000" spc="-10">
                <a:latin typeface="Arial Narrow"/>
                <a:cs typeface="Arial Narrow"/>
              </a:rPr>
              <a:t>Desired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annual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income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increased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by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2.5%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each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year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account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inflation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distributed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10">
                <a:latin typeface="Arial Narrow"/>
                <a:cs typeface="Arial Narrow"/>
              </a:rPr>
              <a:t> monthly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installments.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Assumes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constant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rates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return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depletion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savings </a:t>
            </a:r>
            <a:r>
              <a:rPr dirty="0" sz="1000">
                <a:latin typeface="Arial Narrow"/>
                <a:cs typeface="Arial Narrow"/>
              </a:rPr>
              <a:t>by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end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</a:t>
            </a:r>
            <a:r>
              <a:rPr dirty="0" baseline="25641" sz="975">
                <a:latin typeface="Arial Narrow"/>
                <a:cs typeface="Arial Narrow"/>
              </a:rPr>
              <a:t>th</a:t>
            </a:r>
            <a:r>
              <a:rPr dirty="0" baseline="25641" sz="975" spc="6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year.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Actual </a:t>
            </a:r>
            <a:r>
              <a:rPr dirty="0" sz="1000" spc="-10">
                <a:latin typeface="Arial Narrow"/>
                <a:cs typeface="Arial Narrow"/>
              </a:rPr>
              <a:t>amounts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time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10">
                <a:latin typeface="Arial Narrow"/>
                <a:cs typeface="Arial Narrow"/>
              </a:rPr>
              <a:t> retirement </a:t>
            </a:r>
            <a:r>
              <a:rPr dirty="0" sz="1000">
                <a:latin typeface="Arial Narrow"/>
                <a:cs typeface="Arial Narrow"/>
              </a:rPr>
              <a:t>may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differ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from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example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shown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here.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444500" y="160731"/>
            <a:ext cx="927100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latin typeface="Arial"/>
                <a:cs typeface="Arial"/>
              </a:rPr>
              <a:t>What</a:t>
            </a:r>
            <a:r>
              <a:rPr dirty="0" sz="2800" spc="-110" b="1">
                <a:latin typeface="Arial"/>
                <a:cs typeface="Arial"/>
              </a:rPr>
              <a:t> </a:t>
            </a:r>
            <a:r>
              <a:rPr dirty="0" sz="2800" spc="-35" b="1">
                <a:latin typeface="Arial"/>
                <a:cs typeface="Arial"/>
              </a:rPr>
              <a:t>You</a:t>
            </a:r>
            <a:r>
              <a:rPr dirty="0" sz="2800" spc="-7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Need</a:t>
            </a:r>
            <a:r>
              <a:rPr dirty="0" sz="2800" spc="-5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in</a:t>
            </a:r>
            <a:r>
              <a:rPr dirty="0" sz="2800" spc="-8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Order</a:t>
            </a:r>
            <a:r>
              <a:rPr dirty="0" sz="2800" spc="-7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to</a:t>
            </a:r>
            <a:r>
              <a:rPr dirty="0" sz="2800" spc="-6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Withdraw</a:t>
            </a:r>
            <a:r>
              <a:rPr dirty="0" sz="2800" spc="-7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4%</a:t>
            </a:r>
            <a:r>
              <a:rPr dirty="0" sz="2800" spc="-8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Over</a:t>
            </a:r>
            <a:r>
              <a:rPr dirty="0" sz="2800" spc="-6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20</a:t>
            </a:r>
            <a:r>
              <a:rPr dirty="0" sz="2800" spc="-100" b="1">
                <a:latin typeface="Arial"/>
                <a:cs typeface="Arial"/>
              </a:rPr>
              <a:t> </a:t>
            </a:r>
            <a:r>
              <a:rPr dirty="0" sz="2800" spc="-10" b="1">
                <a:latin typeface="Arial"/>
                <a:cs typeface="Arial"/>
              </a:rPr>
              <a:t>Years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28244" y="1363980"/>
            <a:ext cx="11294745" cy="5451475"/>
          </a:xfrm>
          <a:custGeom>
            <a:avLst/>
            <a:gdLst/>
            <a:ahLst/>
            <a:cxnLst/>
            <a:rect l="l" t="t" r="r" b="b"/>
            <a:pathLst>
              <a:path w="11294745" h="5451475">
                <a:moveTo>
                  <a:pt x="11294364" y="0"/>
                </a:moveTo>
                <a:lnTo>
                  <a:pt x="0" y="0"/>
                </a:lnTo>
                <a:lnTo>
                  <a:pt x="0" y="5451348"/>
                </a:lnTo>
                <a:lnTo>
                  <a:pt x="11294364" y="5451348"/>
                </a:lnTo>
                <a:lnTo>
                  <a:pt x="112943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51052" y="2356484"/>
            <a:ext cx="8844280" cy="203327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305"/>
              </a:lnSpc>
              <a:spcBef>
                <a:spcPts val="100"/>
              </a:spcBef>
            </a:pPr>
            <a:r>
              <a:rPr dirty="0" sz="3600">
                <a:solidFill>
                  <a:srgbClr val="7E7E7E"/>
                </a:solidFill>
              </a:rPr>
              <a:t>Rule</a:t>
            </a:r>
            <a:r>
              <a:rPr dirty="0" sz="3600" spc="-45">
                <a:solidFill>
                  <a:srgbClr val="7E7E7E"/>
                </a:solidFill>
              </a:rPr>
              <a:t> </a:t>
            </a:r>
            <a:r>
              <a:rPr dirty="0" sz="3600">
                <a:solidFill>
                  <a:srgbClr val="7E7E7E"/>
                </a:solidFill>
              </a:rPr>
              <a:t>of</a:t>
            </a:r>
            <a:r>
              <a:rPr dirty="0" sz="3600" spc="-45">
                <a:solidFill>
                  <a:srgbClr val="7E7E7E"/>
                </a:solidFill>
              </a:rPr>
              <a:t> </a:t>
            </a:r>
            <a:r>
              <a:rPr dirty="0" sz="3600">
                <a:solidFill>
                  <a:srgbClr val="7E7E7E"/>
                </a:solidFill>
              </a:rPr>
              <a:t>Thumb</a:t>
            </a:r>
            <a:r>
              <a:rPr dirty="0" sz="3600" spc="-40">
                <a:solidFill>
                  <a:srgbClr val="7E7E7E"/>
                </a:solidFill>
              </a:rPr>
              <a:t> </a:t>
            </a:r>
            <a:r>
              <a:rPr dirty="0" sz="3600" spc="-25">
                <a:solidFill>
                  <a:srgbClr val="7E7E7E"/>
                </a:solidFill>
              </a:rPr>
              <a:t>#3</a:t>
            </a:r>
            <a:endParaRPr sz="3600"/>
          </a:p>
          <a:p>
            <a:pPr marL="12700" marR="5080">
              <a:lnSpc>
                <a:spcPts val="5760"/>
              </a:lnSpc>
              <a:spcBef>
                <a:spcPts val="80"/>
              </a:spcBef>
              <a:tabLst>
                <a:tab pos="7950200" algn="l"/>
              </a:tabLst>
            </a:pPr>
            <a:r>
              <a:rPr dirty="0" sz="4800">
                <a:solidFill>
                  <a:srgbClr val="3769FF"/>
                </a:solidFill>
              </a:rPr>
              <a:t>Save</a:t>
            </a:r>
            <a:r>
              <a:rPr dirty="0" sz="4800" spc="-135">
                <a:solidFill>
                  <a:srgbClr val="3769FF"/>
                </a:solidFill>
              </a:rPr>
              <a:t> </a:t>
            </a:r>
            <a:r>
              <a:rPr dirty="0" sz="4800">
                <a:solidFill>
                  <a:srgbClr val="3769FF"/>
                </a:solidFill>
              </a:rPr>
              <a:t>enough</a:t>
            </a:r>
            <a:r>
              <a:rPr dirty="0" sz="4800" spc="-110">
                <a:solidFill>
                  <a:srgbClr val="3769FF"/>
                </a:solidFill>
              </a:rPr>
              <a:t> </a:t>
            </a:r>
            <a:r>
              <a:rPr dirty="0" sz="4800">
                <a:solidFill>
                  <a:srgbClr val="3769FF"/>
                </a:solidFill>
              </a:rPr>
              <a:t>to</a:t>
            </a:r>
            <a:r>
              <a:rPr dirty="0" sz="4800" spc="-140">
                <a:solidFill>
                  <a:srgbClr val="3769FF"/>
                </a:solidFill>
              </a:rPr>
              <a:t> </a:t>
            </a:r>
            <a:r>
              <a:rPr dirty="0" sz="4800">
                <a:solidFill>
                  <a:srgbClr val="3769FF"/>
                </a:solidFill>
              </a:rPr>
              <a:t>generate</a:t>
            </a:r>
            <a:r>
              <a:rPr dirty="0" sz="4800" spc="-110">
                <a:solidFill>
                  <a:srgbClr val="3769FF"/>
                </a:solidFill>
              </a:rPr>
              <a:t> </a:t>
            </a:r>
            <a:r>
              <a:rPr dirty="0" sz="4800" spc="-50">
                <a:solidFill>
                  <a:srgbClr val="3769FF"/>
                </a:solidFill>
              </a:rPr>
              <a:t>a</a:t>
            </a:r>
            <a:r>
              <a:rPr dirty="0" sz="4800">
                <a:solidFill>
                  <a:srgbClr val="3769FF"/>
                </a:solidFill>
              </a:rPr>
              <a:t>	</a:t>
            </a:r>
            <a:r>
              <a:rPr dirty="0" sz="4800" spc="-25">
                <a:solidFill>
                  <a:srgbClr val="3769FF"/>
                </a:solidFill>
              </a:rPr>
              <a:t>4% </a:t>
            </a:r>
            <a:r>
              <a:rPr dirty="0" sz="4800">
                <a:solidFill>
                  <a:srgbClr val="3769FF"/>
                </a:solidFill>
              </a:rPr>
              <a:t>withdrawal</a:t>
            </a:r>
            <a:r>
              <a:rPr dirty="0" sz="4800" spc="-254">
                <a:solidFill>
                  <a:srgbClr val="3769FF"/>
                </a:solidFill>
              </a:rPr>
              <a:t> </a:t>
            </a:r>
            <a:r>
              <a:rPr dirty="0" sz="4800" spc="-10">
                <a:solidFill>
                  <a:srgbClr val="3769FF"/>
                </a:solidFill>
              </a:rPr>
              <a:t>rate.</a:t>
            </a:r>
            <a:endParaRPr sz="4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472" y="465371"/>
            <a:ext cx="2080368" cy="405588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12189460" cy="5943600"/>
            <a:chOff x="0" y="0"/>
            <a:chExt cx="12189460" cy="59436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852159"/>
              <a:ext cx="12188951" cy="9144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59752" y="0"/>
              <a:ext cx="5029200" cy="585368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4500" y="1419413"/>
            <a:ext cx="3783329" cy="13525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25780" marR="5080" indent="-513715">
              <a:lnSpc>
                <a:spcPct val="120900"/>
              </a:lnSpc>
              <a:spcBef>
                <a:spcPts val="100"/>
              </a:spcBef>
            </a:pPr>
            <a:r>
              <a:rPr dirty="0" sz="3600">
                <a:latin typeface="Century Gothic"/>
                <a:cs typeface="Century Gothic"/>
              </a:rPr>
              <a:t>3.</a:t>
            </a:r>
            <a:r>
              <a:rPr dirty="0" sz="3600" spc="-25">
                <a:latin typeface="Century Gothic"/>
                <a:cs typeface="Century Gothic"/>
              </a:rPr>
              <a:t> </a:t>
            </a:r>
            <a:r>
              <a:rPr dirty="0" sz="3600">
                <a:latin typeface="Century Gothic"/>
                <a:cs typeface="Century Gothic"/>
              </a:rPr>
              <a:t>Maximize</a:t>
            </a:r>
            <a:r>
              <a:rPr dirty="0" sz="3600" spc="-25">
                <a:latin typeface="Century Gothic"/>
                <a:cs typeface="Century Gothic"/>
              </a:rPr>
              <a:t> </a:t>
            </a:r>
            <a:r>
              <a:rPr dirty="0" sz="3600" spc="-20">
                <a:latin typeface="Century Gothic"/>
                <a:cs typeface="Century Gothic"/>
              </a:rPr>
              <a:t>Your </a:t>
            </a:r>
            <a:r>
              <a:rPr dirty="0" sz="3600">
                <a:latin typeface="Century Gothic"/>
                <a:cs typeface="Century Gothic"/>
              </a:rPr>
              <a:t>Nest </a:t>
            </a:r>
            <a:r>
              <a:rPr dirty="0" sz="3600" spc="-25">
                <a:latin typeface="Century Gothic"/>
                <a:cs typeface="Century Gothic"/>
              </a:rPr>
              <a:t>Egg</a:t>
            </a:r>
            <a:endParaRPr sz="3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44500" y="6325311"/>
            <a:ext cx="1096645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Source: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Internal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Revenue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Service.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Must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have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earned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income at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least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equal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contribution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amount.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401(k)/403(b)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SEP</a:t>
            </a:r>
            <a:r>
              <a:rPr dirty="0" sz="1000" spc="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IRA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matching</a:t>
            </a:r>
            <a:r>
              <a:rPr dirty="0" sz="1000" spc="-10">
                <a:latin typeface="Arial Narrow"/>
                <a:cs typeface="Arial Narrow"/>
              </a:rPr>
              <a:t> contributions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allowable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10">
                <a:latin typeface="Arial Narrow"/>
                <a:cs typeface="Arial Narrow"/>
              </a:rPr>
              <a:t> employee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compensation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up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maximum</a:t>
            </a:r>
            <a:r>
              <a:rPr dirty="0" sz="1000" spc="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0">
                <a:latin typeface="Arial Narrow"/>
                <a:cs typeface="Arial Narrow"/>
              </a:rPr>
              <a:t> $345,000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10">
                <a:latin typeface="Arial Narrow"/>
                <a:cs typeface="Arial Narrow"/>
              </a:rPr>
              <a:t> 2024.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65"/>
              <a:t>Take</a:t>
            </a:r>
            <a:r>
              <a:rPr dirty="0" spc="-130"/>
              <a:t> </a:t>
            </a:r>
            <a:r>
              <a:rPr dirty="0"/>
              <a:t>Advantage</a:t>
            </a:r>
            <a:r>
              <a:rPr dirty="0" spc="-100"/>
              <a:t> </a:t>
            </a:r>
            <a:r>
              <a:rPr dirty="0"/>
              <a:t>of</a:t>
            </a:r>
            <a:r>
              <a:rPr dirty="0" spc="-80"/>
              <a:t> </a:t>
            </a:r>
            <a:r>
              <a:rPr dirty="0" spc="-25"/>
              <a:t>Work-</a:t>
            </a:r>
            <a:r>
              <a:rPr dirty="0"/>
              <a:t>Sponsored</a:t>
            </a:r>
            <a:r>
              <a:rPr dirty="0" spc="-55"/>
              <a:t> </a:t>
            </a:r>
            <a:r>
              <a:rPr dirty="0" spc="-10"/>
              <a:t>Plans</a:t>
            </a:r>
          </a:p>
        </p:txBody>
      </p:sp>
      <p:graphicFrame>
        <p:nvGraphicFramePr>
          <p:cNvPr id="4" name="object 4" descr=""/>
          <p:cNvGraphicFramePr>
            <a:graphicFrameLocks noGrp="1"/>
          </p:cNvGraphicFramePr>
          <p:nvPr/>
        </p:nvGraphicFramePr>
        <p:xfrm>
          <a:off x="7908035" y="1851977"/>
          <a:ext cx="3864610" cy="22155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2935"/>
                <a:gridCol w="1895475"/>
              </a:tblGrid>
              <a:tr h="1004569">
                <a:tc>
                  <a:txBody>
                    <a:bodyPr/>
                    <a:lstStyle/>
                    <a:p>
                      <a:pPr marL="63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401(k)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635">
                        <a:lnSpc>
                          <a:spcPct val="100000"/>
                        </a:lnSpc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403(b)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635">
                        <a:lnSpc>
                          <a:spcPct val="100000"/>
                        </a:lnSpc>
                      </a:pPr>
                      <a:r>
                        <a:rPr dirty="0" sz="1800" spc="-25">
                          <a:latin typeface="Arial"/>
                          <a:cs typeface="Arial"/>
                        </a:rPr>
                        <a:t>457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2870">
                    <a:lnR w="12700">
                      <a:solidFill>
                        <a:srgbClr val="C8C8C8"/>
                      </a:solidFill>
                      <a:prstDash val="solid"/>
                    </a:lnR>
                    <a:lnT w="28575">
                      <a:solidFill>
                        <a:srgbClr val="3063FD"/>
                      </a:solidFill>
                      <a:prstDash val="solid"/>
                    </a:lnT>
                    <a:lnB w="12700">
                      <a:solidFill>
                        <a:srgbClr val="C8C8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$23,000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13664">
                    <a:lnL w="12700">
                      <a:solidFill>
                        <a:srgbClr val="C8C8C8"/>
                      </a:solidFill>
                      <a:prstDash val="solid"/>
                    </a:lnL>
                    <a:lnT w="28575">
                      <a:solidFill>
                        <a:srgbClr val="3063FD"/>
                      </a:solidFill>
                      <a:prstDash val="solid"/>
                    </a:lnT>
                    <a:lnB w="12700">
                      <a:solidFill>
                        <a:srgbClr val="C8C8C8"/>
                      </a:solidFill>
                      <a:prstDash val="solid"/>
                    </a:lnB>
                  </a:tcPr>
                </a:tc>
              </a:tr>
              <a:tr h="740410">
                <a:tc>
                  <a:txBody>
                    <a:bodyPr/>
                    <a:lstStyle/>
                    <a:p>
                      <a:pPr marR="340360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SIMPLE </a:t>
                      </a:r>
                      <a:r>
                        <a:rPr dirty="0" sz="1800" spc="-10">
                          <a:latin typeface="Arial"/>
                          <a:cs typeface="Arial"/>
                        </a:rPr>
                        <a:t>401(k) </a:t>
                      </a:r>
                      <a:r>
                        <a:rPr dirty="0" sz="1800">
                          <a:latin typeface="Arial"/>
                          <a:cs typeface="Arial"/>
                        </a:rPr>
                        <a:t>SIMPLE </a:t>
                      </a:r>
                      <a:r>
                        <a:rPr dirty="0" sz="1800" spc="-25">
                          <a:latin typeface="Arial"/>
                          <a:cs typeface="Arial"/>
                        </a:rPr>
                        <a:t>IRA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99060">
                    <a:lnR w="12700">
                      <a:solidFill>
                        <a:srgbClr val="C8C8C8"/>
                      </a:solidFill>
                      <a:prstDash val="solid"/>
                    </a:lnR>
                    <a:lnT w="12700">
                      <a:solidFill>
                        <a:srgbClr val="C8C8C8"/>
                      </a:solidFill>
                      <a:prstDash val="solid"/>
                    </a:lnT>
                    <a:lnB w="12700">
                      <a:solidFill>
                        <a:srgbClr val="C8C8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80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$16,000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29235">
                    <a:lnL w="12700">
                      <a:solidFill>
                        <a:srgbClr val="C8C8C8"/>
                      </a:solidFill>
                      <a:prstDash val="solid"/>
                    </a:lnL>
                    <a:lnT w="12700">
                      <a:solidFill>
                        <a:srgbClr val="C8C8C8"/>
                      </a:solidFill>
                      <a:prstDash val="solid"/>
                    </a:lnT>
                    <a:lnB w="12700">
                      <a:solidFill>
                        <a:srgbClr val="C8C8C8"/>
                      </a:solidFill>
                      <a:prstDash val="solid"/>
                    </a:lnB>
                  </a:tcPr>
                </a:tc>
              </a:tr>
              <a:tr h="470534">
                <a:tc>
                  <a:txBody>
                    <a:bodyPr/>
                    <a:lstStyle/>
                    <a:p>
                      <a:pPr marL="635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SEP</a:t>
                      </a:r>
                      <a:r>
                        <a:rPr dirty="0" sz="18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25">
                          <a:latin typeface="Arial"/>
                          <a:cs typeface="Arial"/>
                        </a:rPr>
                        <a:t>IRA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R w="12700">
                      <a:solidFill>
                        <a:srgbClr val="C8C8C8"/>
                      </a:solidFill>
                      <a:prstDash val="solid"/>
                    </a:lnR>
                    <a:lnT w="12700">
                      <a:solidFill>
                        <a:srgbClr val="C8C8C8"/>
                      </a:solidFill>
                      <a:prstDash val="solid"/>
                    </a:lnT>
                    <a:lnB w="12700">
                      <a:solidFill>
                        <a:srgbClr val="C8C8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$69,000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95885">
                    <a:lnL w="12700">
                      <a:solidFill>
                        <a:srgbClr val="C8C8C8"/>
                      </a:solidFill>
                      <a:prstDash val="solid"/>
                    </a:lnL>
                    <a:lnT w="12700">
                      <a:solidFill>
                        <a:srgbClr val="C8C8C8"/>
                      </a:solidFill>
                      <a:prstDash val="solid"/>
                    </a:lnT>
                    <a:lnB w="12700">
                      <a:solidFill>
                        <a:srgbClr val="C8C8C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 descr=""/>
          <p:cNvSpPr txBox="1"/>
          <p:nvPr/>
        </p:nvSpPr>
        <p:spPr>
          <a:xfrm>
            <a:off x="7896225" y="1562861"/>
            <a:ext cx="92329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3769FF"/>
                </a:solidFill>
                <a:latin typeface="Arial"/>
                <a:cs typeface="Arial"/>
              </a:rPr>
              <a:t>Plan</a:t>
            </a:r>
            <a:r>
              <a:rPr dirty="0" sz="1600" spc="-2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3769FF"/>
                </a:solidFill>
                <a:latin typeface="Arial"/>
                <a:cs typeface="Arial"/>
              </a:rPr>
              <a:t>type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9891521" y="1316481"/>
            <a:ext cx="1854835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80975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3769FF"/>
                </a:solidFill>
                <a:latin typeface="Arial"/>
                <a:cs typeface="Arial"/>
              </a:rPr>
              <a:t>Maximum</a:t>
            </a:r>
            <a:r>
              <a:rPr dirty="0" sz="1600" spc="-8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3769FF"/>
                </a:solidFill>
                <a:latin typeface="Arial"/>
                <a:cs typeface="Arial"/>
              </a:rPr>
              <a:t>annual </a:t>
            </a:r>
            <a:r>
              <a:rPr dirty="0" sz="1600" b="1">
                <a:solidFill>
                  <a:srgbClr val="3769FF"/>
                </a:solidFill>
                <a:latin typeface="Arial"/>
                <a:cs typeface="Arial"/>
              </a:rPr>
              <a:t>contribution</a:t>
            </a:r>
            <a:r>
              <a:rPr dirty="0" sz="1600" spc="-7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3769FF"/>
                </a:solidFill>
                <a:latin typeface="Arial"/>
                <a:cs typeface="Arial"/>
              </a:rPr>
              <a:t>(2024)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2580132" y="4754879"/>
            <a:ext cx="3700779" cy="421005"/>
          </a:xfrm>
          <a:custGeom>
            <a:avLst/>
            <a:gdLst/>
            <a:ahLst/>
            <a:cxnLst/>
            <a:rect l="l" t="t" r="r" b="b"/>
            <a:pathLst>
              <a:path w="3700779" h="421004">
                <a:moveTo>
                  <a:pt x="3700272" y="0"/>
                </a:moveTo>
                <a:lnTo>
                  <a:pt x="0" y="0"/>
                </a:lnTo>
                <a:lnTo>
                  <a:pt x="0" y="420624"/>
                </a:lnTo>
                <a:lnTo>
                  <a:pt x="3700272" y="420624"/>
                </a:lnTo>
                <a:lnTo>
                  <a:pt x="3700272" y="0"/>
                </a:lnTo>
                <a:close/>
              </a:path>
            </a:pathLst>
          </a:custGeom>
          <a:solidFill>
            <a:srgbClr val="672F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2580132" y="4809235"/>
            <a:ext cx="370077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424305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Employer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match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284976" y="4754879"/>
            <a:ext cx="1188720" cy="421005"/>
          </a:xfrm>
          <a:prstGeom prst="rect">
            <a:avLst/>
          </a:prstGeom>
          <a:solidFill>
            <a:srgbClr val="3769FF"/>
          </a:solidFill>
        </p:spPr>
        <p:txBody>
          <a:bodyPr wrap="square" lIns="0" tIns="86995" rIns="0" bIns="0" rtlCol="0" vert="horz">
            <a:spAutoFit/>
          </a:bodyPr>
          <a:lstStyle/>
          <a:p>
            <a:pPr marL="334010">
              <a:lnSpc>
                <a:spcPct val="100000"/>
              </a:lnSpc>
              <a:spcBef>
                <a:spcPts val="685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$4,500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2580132" y="5189220"/>
            <a:ext cx="3700779" cy="599440"/>
          </a:xfrm>
          <a:custGeom>
            <a:avLst/>
            <a:gdLst/>
            <a:ahLst/>
            <a:cxnLst/>
            <a:rect l="l" t="t" r="r" b="b"/>
            <a:pathLst>
              <a:path w="3700779" h="599439">
                <a:moveTo>
                  <a:pt x="3700272" y="0"/>
                </a:moveTo>
                <a:lnTo>
                  <a:pt x="0" y="0"/>
                </a:lnTo>
                <a:lnTo>
                  <a:pt x="0" y="598931"/>
                </a:lnTo>
                <a:lnTo>
                  <a:pt x="3700272" y="598931"/>
                </a:lnTo>
                <a:lnTo>
                  <a:pt x="3700272" y="0"/>
                </a:lnTo>
                <a:close/>
              </a:path>
            </a:pathLst>
          </a:custGeom>
          <a:solidFill>
            <a:srgbClr val="672F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2580132" y="5333746"/>
            <a:ext cx="370077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424305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Employer</a:t>
            </a:r>
            <a:r>
              <a:rPr dirty="0" sz="18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284976" y="5189220"/>
            <a:ext cx="1188720" cy="599440"/>
          </a:xfrm>
          <a:prstGeom prst="rect">
            <a:avLst/>
          </a:prstGeom>
          <a:solidFill>
            <a:srgbClr val="3769FF"/>
          </a:solidFill>
        </p:spPr>
        <p:txBody>
          <a:bodyPr wrap="square" lIns="0" tIns="156845" rIns="0" bIns="0" rtlCol="0" vert="horz">
            <a:spAutoFit/>
          </a:bodyPr>
          <a:lstStyle/>
          <a:p>
            <a:pPr marL="207645">
              <a:lnSpc>
                <a:spcPct val="100000"/>
              </a:lnSpc>
              <a:spcBef>
                <a:spcPts val="1235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$23,000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7403" y="986027"/>
            <a:ext cx="2831592" cy="5227320"/>
          </a:xfrm>
          <a:prstGeom prst="rect">
            <a:avLst/>
          </a:prstGeom>
        </p:spPr>
      </p:pic>
      <p:sp>
        <p:nvSpPr>
          <p:cNvPr id="14" name="object 14" descr=""/>
          <p:cNvSpPr txBox="1"/>
          <p:nvPr/>
        </p:nvSpPr>
        <p:spPr>
          <a:xfrm>
            <a:off x="3959097" y="1386585"/>
            <a:ext cx="975994" cy="9645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340"/>
              </a:lnSpc>
              <a:spcBef>
                <a:spcPts val="100"/>
              </a:spcBef>
            </a:pPr>
            <a:r>
              <a:rPr dirty="0" sz="1200" spc="-25">
                <a:solidFill>
                  <a:srgbClr val="767676"/>
                </a:solidFill>
                <a:latin typeface="Arial"/>
                <a:cs typeface="Arial"/>
              </a:rPr>
              <a:t>AGE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2060"/>
              </a:lnSpc>
            </a:pPr>
            <a:r>
              <a:rPr dirty="0" sz="1800" spc="-25" b="1">
                <a:solidFill>
                  <a:srgbClr val="333333"/>
                </a:solidFill>
                <a:latin typeface="Arial"/>
                <a:cs typeface="Arial"/>
              </a:rPr>
              <a:t>50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1340"/>
              </a:lnSpc>
              <a:spcBef>
                <a:spcPts val="600"/>
              </a:spcBef>
            </a:pPr>
            <a:r>
              <a:rPr dirty="0" sz="1200" spc="-10">
                <a:solidFill>
                  <a:srgbClr val="767676"/>
                </a:solidFill>
                <a:latin typeface="Arial"/>
                <a:cs typeface="Arial"/>
              </a:rPr>
              <a:t>INCOME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2060"/>
              </a:lnSpc>
            </a:pPr>
            <a:r>
              <a:rPr dirty="0" sz="1800" spc="-10" b="1">
                <a:solidFill>
                  <a:srgbClr val="333333"/>
                </a:solidFill>
                <a:latin typeface="Arial"/>
                <a:cs typeface="Arial"/>
              </a:rPr>
              <a:t>$150,000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452119" y="1391158"/>
            <a:ext cx="1066165" cy="142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320"/>
              </a:lnSpc>
              <a:spcBef>
                <a:spcPts val="100"/>
              </a:spcBef>
            </a:pPr>
            <a:r>
              <a:rPr dirty="0" sz="1200" spc="-25">
                <a:solidFill>
                  <a:srgbClr val="767676"/>
                </a:solidFill>
                <a:latin typeface="Arial"/>
                <a:cs typeface="Arial"/>
              </a:rPr>
              <a:t>AGE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2039"/>
              </a:lnSpc>
            </a:pPr>
            <a:r>
              <a:rPr dirty="0" sz="1800" spc="-25" b="1">
                <a:solidFill>
                  <a:srgbClr val="333333"/>
                </a:solidFill>
                <a:latin typeface="Arial"/>
                <a:cs typeface="Arial"/>
              </a:rPr>
              <a:t>50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1699"/>
              </a:lnSpc>
              <a:spcBef>
                <a:spcPts val="1065"/>
              </a:spcBef>
            </a:pPr>
            <a:r>
              <a:rPr dirty="0" sz="1800" spc="-10" b="1">
                <a:solidFill>
                  <a:srgbClr val="333333"/>
                </a:solidFill>
                <a:latin typeface="Arial"/>
                <a:cs typeface="Arial"/>
              </a:rPr>
              <a:t>Historical Society </a:t>
            </a:r>
            <a:r>
              <a:rPr dirty="0" sz="1800" spc="-25" b="1">
                <a:solidFill>
                  <a:srgbClr val="333333"/>
                </a:solidFill>
                <a:latin typeface="Arial"/>
                <a:cs typeface="Arial"/>
              </a:rPr>
              <a:t>Volunteer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44500" y="6325311"/>
            <a:ext cx="698627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Source: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Internal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Revenue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Service. An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individual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must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50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by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calendar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year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eligible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50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over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catch-</a:t>
            </a:r>
            <a:r>
              <a:rPr dirty="0" sz="1000">
                <a:latin typeface="Arial Narrow"/>
                <a:cs typeface="Arial Narrow"/>
              </a:rPr>
              <a:t>up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provision.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Participate</a:t>
            </a:r>
            <a:r>
              <a:rPr dirty="0" spc="-85"/>
              <a:t> </a:t>
            </a:r>
            <a:r>
              <a:rPr dirty="0"/>
              <a:t>in</a:t>
            </a:r>
            <a:r>
              <a:rPr dirty="0" spc="-80"/>
              <a:t> </a:t>
            </a:r>
            <a:r>
              <a:rPr dirty="0" spc="-20"/>
              <a:t>Catch-</a:t>
            </a:r>
            <a:r>
              <a:rPr dirty="0"/>
              <a:t>up</a:t>
            </a:r>
            <a:r>
              <a:rPr dirty="0" spc="-65"/>
              <a:t> </a:t>
            </a:r>
            <a:r>
              <a:rPr dirty="0"/>
              <a:t>Contributions</a:t>
            </a:r>
            <a:r>
              <a:rPr dirty="0" spc="-45"/>
              <a:t> </a:t>
            </a:r>
            <a:r>
              <a:rPr dirty="0"/>
              <a:t>at</a:t>
            </a:r>
            <a:r>
              <a:rPr dirty="0" spc="-170"/>
              <a:t> </a:t>
            </a:r>
            <a:r>
              <a:rPr dirty="0"/>
              <a:t>Age</a:t>
            </a:r>
            <a:r>
              <a:rPr dirty="0" spc="-70"/>
              <a:t> </a:t>
            </a:r>
            <a:r>
              <a:rPr dirty="0" spc="-25"/>
              <a:t>50</a:t>
            </a:r>
          </a:p>
        </p:txBody>
      </p:sp>
      <p:graphicFrame>
        <p:nvGraphicFramePr>
          <p:cNvPr id="4" name="object 4" descr=""/>
          <p:cNvGraphicFramePr>
            <a:graphicFrameLocks noGrp="1"/>
          </p:cNvGraphicFramePr>
          <p:nvPr/>
        </p:nvGraphicFramePr>
        <p:xfrm>
          <a:off x="7908035" y="1851977"/>
          <a:ext cx="3864610" cy="22155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2935"/>
                <a:gridCol w="1895475"/>
              </a:tblGrid>
              <a:tr h="1004569">
                <a:tc>
                  <a:txBody>
                    <a:bodyPr/>
                    <a:lstStyle/>
                    <a:p>
                      <a:pPr marL="63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401(k)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635">
                        <a:lnSpc>
                          <a:spcPct val="100000"/>
                        </a:lnSpc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403(b)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635">
                        <a:lnSpc>
                          <a:spcPct val="100000"/>
                        </a:lnSpc>
                      </a:pPr>
                      <a:r>
                        <a:rPr dirty="0" sz="1800" spc="-25">
                          <a:latin typeface="Arial"/>
                          <a:cs typeface="Arial"/>
                        </a:rPr>
                        <a:t>457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2870">
                    <a:lnR w="12700">
                      <a:solidFill>
                        <a:srgbClr val="C8C8C8"/>
                      </a:solidFill>
                      <a:prstDash val="solid"/>
                    </a:lnR>
                    <a:lnT w="28575">
                      <a:solidFill>
                        <a:srgbClr val="3063FD"/>
                      </a:solidFill>
                      <a:prstDash val="solid"/>
                    </a:lnT>
                    <a:lnB w="12700">
                      <a:solidFill>
                        <a:srgbClr val="C8C8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$7,500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13664">
                    <a:lnL w="12700">
                      <a:solidFill>
                        <a:srgbClr val="C8C8C8"/>
                      </a:solidFill>
                      <a:prstDash val="solid"/>
                    </a:lnL>
                    <a:lnT w="28575">
                      <a:solidFill>
                        <a:srgbClr val="3063FD"/>
                      </a:solidFill>
                      <a:prstDash val="solid"/>
                    </a:lnT>
                    <a:lnB w="12700">
                      <a:solidFill>
                        <a:srgbClr val="C8C8C8"/>
                      </a:solidFill>
                      <a:prstDash val="solid"/>
                    </a:lnB>
                  </a:tcPr>
                </a:tc>
              </a:tr>
              <a:tr h="740410">
                <a:tc>
                  <a:txBody>
                    <a:bodyPr/>
                    <a:lstStyle/>
                    <a:p>
                      <a:pPr marR="340360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SIMPLE </a:t>
                      </a:r>
                      <a:r>
                        <a:rPr dirty="0" sz="1800" spc="-10">
                          <a:latin typeface="Arial"/>
                          <a:cs typeface="Arial"/>
                        </a:rPr>
                        <a:t>401(k) </a:t>
                      </a:r>
                      <a:r>
                        <a:rPr dirty="0" sz="1800">
                          <a:latin typeface="Arial"/>
                          <a:cs typeface="Arial"/>
                        </a:rPr>
                        <a:t>SIMPLE </a:t>
                      </a:r>
                      <a:r>
                        <a:rPr dirty="0" sz="1800" spc="-25">
                          <a:latin typeface="Arial"/>
                          <a:cs typeface="Arial"/>
                        </a:rPr>
                        <a:t>IRA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99060">
                    <a:lnR w="12700">
                      <a:solidFill>
                        <a:srgbClr val="C8C8C8"/>
                      </a:solidFill>
                      <a:prstDash val="solid"/>
                    </a:lnR>
                    <a:lnT w="12700">
                      <a:solidFill>
                        <a:srgbClr val="C8C8C8"/>
                      </a:solidFill>
                      <a:prstDash val="solid"/>
                    </a:lnT>
                    <a:lnB w="12700">
                      <a:solidFill>
                        <a:srgbClr val="C8C8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80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$3,500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29235">
                    <a:lnL w="12700">
                      <a:solidFill>
                        <a:srgbClr val="C8C8C8"/>
                      </a:solidFill>
                      <a:prstDash val="solid"/>
                    </a:lnL>
                    <a:lnT w="12700">
                      <a:solidFill>
                        <a:srgbClr val="C8C8C8"/>
                      </a:solidFill>
                      <a:prstDash val="solid"/>
                    </a:lnT>
                    <a:lnB w="12700">
                      <a:solidFill>
                        <a:srgbClr val="C8C8C8"/>
                      </a:solidFill>
                      <a:prstDash val="solid"/>
                    </a:lnB>
                  </a:tcPr>
                </a:tc>
              </a:tr>
              <a:tr h="470534">
                <a:tc>
                  <a:txBody>
                    <a:bodyPr/>
                    <a:lstStyle/>
                    <a:p>
                      <a:pPr marL="635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SEP</a:t>
                      </a:r>
                      <a:r>
                        <a:rPr dirty="0" sz="18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25">
                          <a:latin typeface="Arial"/>
                          <a:cs typeface="Arial"/>
                        </a:rPr>
                        <a:t>IRA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5410">
                    <a:lnR w="12700">
                      <a:solidFill>
                        <a:srgbClr val="C8C8C8"/>
                      </a:solidFill>
                      <a:prstDash val="solid"/>
                    </a:lnR>
                    <a:lnT w="12700">
                      <a:solidFill>
                        <a:srgbClr val="C8C8C8"/>
                      </a:solidFill>
                      <a:prstDash val="solid"/>
                    </a:lnT>
                    <a:lnB w="12700">
                      <a:solidFill>
                        <a:srgbClr val="C8C8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9842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dirty="0" sz="1800" spc="-50">
                          <a:latin typeface="Arial"/>
                          <a:cs typeface="Arial"/>
                        </a:rPr>
                        <a:t>—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95885">
                    <a:lnL w="12700">
                      <a:solidFill>
                        <a:srgbClr val="C8C8C8"/>
                      </a:solidFill>
                      <a:prstDash val="solid"/>
                    </a:lnL>
                    <a:lnT w="12700">
                      <a:solidFill>
                        <a:srgbClr val="C8C8C8"/>
                      </a:solidFill>
                      <a:prstDash val="solid"/>
                    </a:lnT>
                    <a:lnB w="12700">
                      <a:solidFill>
                        <a:srgbClr val="C8C8C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 descr=""/>
          <p:cNvSpPr txBox="1"/>
          <p:nvPr/>
        </p:nvSpPr>
        <p:spPr>
          <a:xfrm>
            <a:off x="7896225" y="1562861"/>
            <a:ext cx="92329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3769FF"/>
                </a:solidFill>
                <a:latin typeface="Arial"/>
                <a:cs typeface="Arial"/>
              </a:rPr>
              <a:t>Plan</a:t>
            </a:r>
            <a:r>
              <a:rPr dirty="0" sz="1600" spc="-2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3769FF"/>
                </a:solidFill>
                <a:latin typeface="Arial"/>
                <a:cs typeface="Arial"/>
              </a:rPr>
              <a:t>type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9858882" y="1316481"/>
            <a:ext cx="1854835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80975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3769FF"/>
                </a:solidFill>
                <a:latin typeface="Arial"/>
                <a:cs typeface="Arial"/>
              </a:rPr>
              <a:t>Maximum</a:t>
            </a:r>
            <a:r>
              <a:rPr dirty="0" sz="1600" spc="-8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3769FF"/>
                </a:solidFill>
                <a:latin typeface="Arial"/>
                <a:cs typeface="Arial"/>
              </a:rPr>
              <a:t>annual </a:t>
            </a:r>
            <a:r>
              <a:rPr dirty="0" sz="1600" b="1">
                <a:solidFill>
                  <a:srgbClr val="3769FF"/>
                </a:solidFill>
                <a:latin typeface="Arial"/>
                <a:cs typeface="Arial"/>
              </a:rPr>
              <a:t>contribution</a:t>
            </a:r>
            <a:r>
              <a:rPr dirty="0" sz="1600" spc="-7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3769FF"/>
                </a:solidFill>
                <a:latin typeface="Arial"/>
                <a:cs typeface="Arial"/>
              </a:rPr>
              <a:t>(2024)</a:t>
            </a:r>
            <a:endParaRPr sz="1600">
              <a:latin typeface="Arial"/>
              <a:cs typeface="Arial"/>
            </a:endParaRPr>
          </a:p>
        </p:txBody>
      </p: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2580132" y="4325111"/>
          <a:ext cx="4970145" cy="14617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02685"/>
                <a:gridCol w="1191260"/>
              </a:tblGrid>
              <a:tr h="424815">
                <a:tc>
                  <a:txBody>
                    <a:bodyPr/>
                    <a:lstStyle/>
                    <a:p>
                      <a:pPr marL="142430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Catch-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</a:t>
                      </a:r>
                      <a:r>
                        <a:rPr dirty="0" sz="1800" spc="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(50+)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53975">
                    <a:lnR w="6350">
                      <a:solidFill>
                        <a:srgbClr val="FFFFFF"/>
                      </a:solidFill>
                      <a:prstDash val="solid"/>
                    </a:lnR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672FE2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5430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$7,500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3660">
                    <a:lnL w="6350">
                      <a:solidFill>
                        <a:srgbClr val="FFFFFF"/>
                      </a:solidFill>
                      <a:prstDash val="solid"/>
                    </a:lnL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3769FF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142430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Employer</a:t>
                      </a:r>
                      <a:r>
                        <a:rPr dirty="0" sz="18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match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1120">
                    <a:lnR w="635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672FE2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4922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$4,500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91440">
                    <a:lnL w="6350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769FF"/>
                    </a:solidFill>
                  </a:tcPr>
                </a:tc>
              </a:tr>
              <a:tr h="605155">
                <a:tc>
                  <a:txBody>
                    <a:bodyPr/>
                    <a:lstStyle/>
                    <a:p>
                      <a:pPr marL="1424305"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Employer</a:t>
                      </a:r>
                      <a:r>
                        <a:rPr dirty="0" sz="18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Plan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63830">
                    <a:lnR w="63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672FE2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49225"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$23,000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63830">
                    <a:lnL w="63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3769FF"/>
                    </a:solidFill>
                  </a:tcPr>
                </a:tc>
              </a:tr>
            </a:tbl>
          </a:graphicData>
        </a:graphic>
      </p:graphicFrame>
      <p:sp>
        <p:nvSpPr>
          <p:cNvPr id="8" name="object 8" descr=""/>
          <p:cNvSpPr txBox="1"/>
          <p:nvPr/>
        </p:nvSpPr>
        <p:spPr>
          <a:xfrm>
            <a:off x="3959097" y="1386585"/>
            <a:ext cx="975994" cy="9645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340"/>
              </a:lnSpc>
              <a:spcBef>
                <a:spcPts val="100"/>
              </a:spcBef>
            </a:pPr>
            <a:r>
              <a:rPr dirty="0" sz="1200" spc="-25">
                <a:solidFill>
                  <a:srgbClr val="767676"/>
                </a:solidFill>
                <a:latin typeface="Arial"/>
                <a:cs typeface="Arial"/>
              </a:rPr>
              <a:t>AGE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2060"/>
              </a:lnSpc>
            </a:pPr>
            <a:r>
              <a:rPr dirty="0" sz="1800" spc="-25" b="1">
                <a:solidFill>
                  <a:srgbClr val="333333"/>
                </a:solidFill>
                <a:latin typeface="Arial"/>
                <a:cs typeface="Arial"/>
              </a:rPr>
              <a:t>50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1340"/>
              </a:lnSpc>
              <a:spcBef>
                <a:spcPts val="600"/>
              </a:spcBef>
            </a:pPr>
            <a:r>
              <a:rPr dirty="0" sz="1200" spc="-10">
                <a:solidFill>
                  <a:srgbClr val="767676"/>
                </a:solidFill>
                <a:latin typeface="Arial"/>
                <a:cs typeface="Arial"/>
              </a:rPr>
              <a:t>INCOME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2060"/>
              </a:lnSpc>
            </a:pPr>
            <a:r>
              <a:rPr dirty="0" sz="1800" spc="-10" b="1">
                <a:solidFill>
                  <a:srgbClr val="333333"/>
                </a:solidFill>
                <a:latin typeface="Arial"/>
                <a:cs typeface="Arial"/>
              </a:rPr>
              <a:t>$150,000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52119" y="1391158"/>
            <a:ext cx="1066165" cy="142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320"/>
              </a:lnSpc>
              <a:spcBef>
                <a:spcPts val="100"/>
              </a:spcBef>
            </a:pPr>
            <a:r>
              <a:rPr dirty="0" sz="1200" spc="-25">
                <a:solidFill>
                  <a:srgbClr val="767676"/>
                </a:solidFill>
                <a:latin typeface="Arial"/>
                <a:cs typeface="Arial"/>
              </a:rPr>
              <a:t>AGE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2039"/>
              </a:lnSpc>
            </a:pPr>
            <a:r>
              <a:rPr dirty="0" sz="1800" spc="-25" b="1">
                <a:solidFill>
                  <a:srgbClr val="333333"/>
                </a:solidFill>
                <a:latin typeface="Arial"/>
                <a:cs typeface="Arial"/>
              </a:rPr>
              <a:t>50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1699"/>
              </a:lnSpc>
              <a:spcBef>
                <a:spcPts val="1065"/>
              </a:spcBef>
            </a:pPr>
            <a:r>
              <a:rPr dirty="0" sz="1800" spc="-10" b="1">
                <a:solidFill>
                  <a:srgbClr val="333333"/>
                </a:solidFill>
                <a:latin typeface="Arial"/>
                <a:cs typeface="Arial"/>
              </a:rPr>
              <a:t>Historical Society </a:t>
            </a:r>
            <a:r>
              <a:rPr dirty="0" sz="1800" spc="-25" b="1">
                <a:solidFill>
                  <a:srgbClr val="333333"/>
                </a:solidFill>
                <a:latin typeface="Arial"/>
                <a:cs typeface="Arial"/>
              </a:rPr>
              <a:t>Volunteer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7403" y="986027"/>
            <a:ext cx="2831592" cy="52273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44500" y="6047638"/>
            <a:ext cx="10987405" cy="53467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dirty="0" sz="1000">
                <a:latin typeface="Arial Narrow"/>
                <a:cs typeface="Arial Narrow"/>
              </a:rPr>
              <a:t>1.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Anyone,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regardless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income,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can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contribute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0">
                <a:latin typeface="Arial Narrow"/>
                <a:cs typeface="Arial Narrow"/>
              </a:rPr>
              <a:t> Traditional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IRA.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However,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they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lose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tax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deduction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if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their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income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exceeds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Traditional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IRA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limits</a:t>
            </a:r>
            <a:r>
              <a:rPr dirty="0" sz="1000" spc="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table.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1000">
                <a:latin typeface="Arial Narrow"/>
                <a:cs typeface="Arial Narrow"/>
              </a:rPr>
              <a:t>Source: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Internal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Revenue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Service. Must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have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earned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income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at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least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equal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contribution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amount.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married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only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spouse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covered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retirement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plan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work,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then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Traditional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IRA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income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limit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increases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25">
                <a:latin typeface="Arial Narrow"/>
                <a:cs typeface="Arial Narrow"/>
              </a:rPr>
              <a:t>to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dirty="0" sz="1000">
                <a:latin typeface="Arial Narrow"/>
                <a:cs typeface="Arial Narrow"/>
              </a:rPr>
              <a:t>$240,000.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If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neither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spouse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covered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by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retirement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plan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at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work,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then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there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Traditional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IRA income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limit.</a:t>
            </a:r>
            <a:r>
              <a:rPr dirty="0" sz="1000" spc="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individual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must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50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by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calendar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year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be</a:t>
            </a:r>
            <a:r>
              <a:rPr dirty="0" sz="1000" spc="-10">
                <a:latin typeface="Arial Narrow"/>
                <a:cs typeface="Arial Narrow"/>
              </a:rPr>
              <a:t> eligible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50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over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catch-</a:t>
            </a:r>
            <a:r>
              <a:rPr dirty="0" sz="1000">
                <a:latin typeface="Arial Narrow"/>
                <a:cs typeface="Arial Narrow"/>
              </a:rPr>
              <a:t>up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provision.</a:t>
            </a:r>
            <a:endParaRPr sz="1000">
              <a:latin typeface="Arial Narrow"/>
              <a:cs typeface="Arial Narrow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2580132" y="3461003"/>
          <a:ext cx="4970145" cy="23260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02685"/>
                <a:gridCol w="1191260"/>
              </a:tblGrid>
              <a:tr h="426720">
                <a:tc>
                  <a:txBody>
                    <a:bodyPr/>
                    <a:lstStyle/>
                    <a:p>
                      <a:pPr marL="1424305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Catch-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</a:t>
                      </a:r>
                      <a:r>
                        <a:rPr dirty="0" sz="1800" spc="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(50+)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52704">
                    <a:lnR w="635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72FE2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5430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$1,000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2390">
                    <a:lnL w="635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769FF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142430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Roth</a:t>
                      </a:r>
                      <a:r>
                        <a:rPr dirty="0" sz="1800" spc="-5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IRA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1755">
                    <a:lnR w="63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72FE2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5430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$7,000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92075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769FF"/>
                    </a:solidFill>
                  </a:tcPr>
                </a:tc>
              </a:tr>
              <a:tr h="431165">
                <a:tc>
                  <a:txBody>
                    <a:bodyPr/>
                    <a:lstStyle/>
                    <a:p>
                      <a:pPr marL="142430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Catch-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</a:t>
                      </a:r>
                      <a:r>
                        <a:rPr dirty="0" sz="1800" spc="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(50+)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59055">
                    <a:lnR w="63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72FE2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5430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$7,500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874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769FF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142430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Employer</a:t>
                      </a:r>
                      <a:r>
                        <a:rPr dirty="0" sz="1800" spc="-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match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1120">
                    <a:lnR w="63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72FE2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4922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$4,500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90805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769FF"/>
                    </a:solidFill>
                  </a:tcPr>
                </a:tc>
              </a:tr>
              <a:tr h="604520">
                <a:tc>
                  <a:txBody>
                    <a:bodyPr/>
                    <a:lstStyle/>
                    <a:p>
                      <a:pPr marL="1424305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Employer</a:t>
                      </a:r>
                      <a:r>
                        <a:rPr dirty="0" sz="18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Plan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63195">
                    <a:lnR w="63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672FE2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49225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$23,000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63195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769FF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35"/>
              <a:t>You</a:t>
            </a:r>
            <a:r>
              <a:rPr dirty="0" spc="-85"/>
              <a:t> </a:t>
            </a:r>
            <a:r>
              <a:rPr dirty="0"/>
              <a:t>May</a:t>
            </a:r>
            <a:r>
              <a:rPr dirty="0" spc="-70"/>
              <a:t> </a:t>
            </a:r>
            <a:r>
              <a:rPr dirty="0"/>
              <a:t>be</a:t>
            </a:r>
            <a:r>
              <a:rPr dirty="0" spc="-90"/>
              <a:t> </a:t>
            </a:r>
            <a:r>
              <a:rPr dirty="0"/>
              <a:t>Eligible</a:t>
            </a:r>
            <a:r>
              <a:rPr dirty="0" spc="-85"/>
              <a:t> </a:t>
            </a:r>
            <a:r>
              <a:rPr dirty="0"/>
              <a:t>to</a:t>
            </a:r>
            <a:r>
              <a:rPr dirty="0" spc="-180"/>
              <a:t> </a:t>
            </a:r>
            <a:r>
              <a:rPr dirty="0"/>
              <a:t>Add</a:t>
            </a:r>
            <a:r>
              <a:rPr dirty="0" spc="-85"/>
              <a:t> </a:t>
            </a:r>
            <a:r>
              <a:rPr dirty="0"/>
              <a:t>Personal</a:t>
            </a:r>
            <a:r>
              <a:rPr dirty="0" spc="-70"/>
              <a:t> </a:t>
            </a:r>
            <a:r>
              <a:rPr dirty="0"/>
              <a:t>Retirement</a:t>
            </a:r>
            <a:r>
              <a:rPr dirty="0" spc="-65"/>
              <a:t> </a:t>
            </a:r>
            <a:r>
              <a:rPr dirty="0" spc="-10"/>
              <a:t>Savings</a:t>
            </a:r>
          </a:p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7655052" y="1851977"/>
          <a:ext cx="4127500" cy="10394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9570"/>
                <a:gridCol w="1116965"/>
                <a:gridCol w="1294130"/>
              </a:tblGrid>
              <a:tr h="508000">
                <a:tc>
                  <a:txBody>
                    <a:bodyPr/>
                    <a:lstStyle/>
                    <a:p>
                      <a:pPr marL="1270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Traditional</a:t>
                      </a:r>
                      <a:r>
                        <a:rPr dirty="0" sz="1800" spc="-1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20">
                          <a:latin typeface="Arial"/>
                          <a:cs typeface="Arial"/>
                        </a:rPr>
                        <a:t>IRA</a:t>
                      </a:r>
                      <a:r>
                        <a:rPr dirty="0" baseline="25462" sz="1800" spc="-30">
                          <a:latin typeface="Arial"/>
                          <a:cs typeface="Arial"/>
                        </a:rPr>
                        <a:t>1</a:t>
                      </a:r>
                      <a:endParaRPr baseline="25462" sz="1800">
                        <a:latin typeface="Arial"/>
                        <a:cs typeface="Arial"/>
                      </a:endParaRPr>
                    </a:p>
                  </a:txBody>
                  <a:tcPr marL="0" marR="0" marB="0" marT="102870">
                    <a:lnR w="12700">
                      <a:solidFill>
                        <a:srgbClr val="C8C8C8"/>
                      </a:solidFill>
                      <a:prstDash val="solid"/>
                    </a:lnR>
                    <a:lnT w="28575">
                      <a:solidFill>
                        <a:srgbClr val="3063FD"/>
                      </a:solidFill>
                      <a:prstDash val="solid"/>
                    </a:lnT>
                    <a:lnB w="12700">
                      <a:solidFill>
                        <a:srgbClr val="C8C8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6413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$87,000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2870">
                    <a:lnL w="12700">
                      <a:solidFill>
                        <a:srgbClr val="C8C8C8"/>
                      </a:solidFill>
                      <a:prstDash val="solid"/>
                    </a:lnL>
                    <a:lnR w="12700">
                      <a:solidFill>
                        <a:srgbClr val="C8C8C8"/>
                      </a:solidFill>
                      <a:prstDash val="solid"/>
                    </a:lnR>
                    <a:lnT w="28575">
                      <a:solidFill>
                        <a:srgbClr val="3063FD"/>
                      </a:solidFill>
                      <a:prstDash val="solid"/>
                    </a:lnT>
                    <a:lnB w="12700">
                      <a:solidFill>
                        <a:srgbClr val="C8C8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698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$143,000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98425">
                    <a:lnL w="12700">
                      <a:solidFill>
                        <a:srgbClr val="C8C8C8"/>
                      </a:solidFill>
                      <a:prstDash val="solid"/>
                    </a:lnL>
                    <a:lnT w="28575">
                      <a:solidFill>
                        <a:srgbClr val="3063FD"/>
                      </a:solidFill>
                      <a:prstDash val="solid"/>
                    </a:lnT>
                    <a:lnB w="12700">
                      <a:solidFill>
                        <a:srgbClr val="C8C8C8"/>
                      </a:solidFill>
                      <a:prstDash val="solid"/>
                    </a:lnB>
                  </a:tcPr>
                </a:tc>
              </a:tr>
              <a:tr h="531495">
                <a:tc>
                  <a:txBody>
                    <a:bodyPr/>
                    <a:lstStyle/>
                    <a:p>
                      <a:pPr marL="127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Roth</a:t>
                      </a:r>
                      <a:r>
                        <a:rPr dirty="0" sz="18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25">
                          <a:latin typeface="Arial"/>
                          <a:cs typeface="Arial"/>
                        </a:rPr>
                        <a:t>IRA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9220">
                    <a:lnR w="12700">
                      <a:solidFill>
                        <a:srgbClr val="C8C8C8"/>
                      </a:solidFill>
                      <a:prstDash val="solid"/>
                    </a:lnR>
                    <a:lnT w="12700">
                      <a:solidFill>
                        <a:srgbClr val="C8C8C8"/>
                      </a:solidFill>
                      <a:prstDash val="solid"/>
                    </a:lnT>
                    <a:lnB w="12700">
                      <a:solidFill>
                        <a:srgbClr val="C8C8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56515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$161,000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2235">
                    <a:lnL w="12700">
                      <a:solidFill>
                        <a:srgbClr val="C8C8C8"/>
                      </a:solidFill>
                      <a:prstDash val="solid"/>
                    </a:lnL>
                    <a:lnR w="12700">
                      <a:solidFill>
                        <a:srgbClr val="C8C8C8"/>
                      </a:solidFill>
                      <a:prstDash val="solid"/>
                    </a:lnR>
                    <a:lnT w="12700">
                      <a:solidFill>
                        <a:srgbClr val="C8C8C8"/>
                      </a:solidFill>
                      <a:prstDash val="solid"/>
                    </a:lnT>
                    <a:lnB w="12700">
                      <a:solidFill>
                        <a:srgbClr val="C8C8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$240,000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7314">
                    <a:lnL w="12700">
                      <a:solidFill>
                        <a:srgbClr val="C8C8C8"/>
                      </a:solidFill>
                      <a:prstDash val="solid"/>
                    </a:lnL>
                    <a:lnT w="12700">
                      <a:solidFill>
                        <a:srgbClr val="C8C8C8"/>
                      </a:solidFill>
                      <a:prstDash val="solid"/>
                    </a:lnT>
                    <a:lnB w="12700">
                      <a:solidFill>
                        <a:srgbClr val="C8C8C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" name="object 6" descr=""/>
          <p:cNvSpPr txBox="1"/>
          <p:nvPr/>
        </p:nvSpPr>
        <p:spPr>
          <a:xfrm>
            <a:off x="7643876" y="1562861"/>
            <a:ext cx="92329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3769FF"/>
                </a:solidFill>
                <a:latin typeface="Arial"/>
                <a:cs typeface="Arial"/>
              </a:rPr>
              <a:t>Plan</a:t>
            </a:r>
            <a:r>
              <a:rPr dirty="0" sz="1600" spc="-2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3769FF"/>
                </a:solidFill>
                <a:latin typeface="Arial"/>
                <a:cs typeface="Arial"/>
              </a:rPr>
              <a:t>type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129521" y="1368297"/>
            <a:ext cx="1229995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R="5715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3769FF"/>
                </a:solidFill>
                <a:latin typeface="Arial"/>
                <a:cs typeface="Arial"/>
              </a:rPr>
              <a:t>Single</a:t>
            </a:r>
            <a:r>
              <a:rPr dirty="0" sz="1400" spc="-5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3769FF"/>
                </a:solidFill>
                <a:latin typeface="Arial"/>
                <a:cs typeface="Arial"/>
              </a:rPr>
              <a:t>income</a:t>
            </a:r>
            <a:endParaRPr sz="14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</a:pPr>
            <a:r>
              <a:rPr dirty="0" sz="1400" b="1">
                <a:solidFill>
                  <a:srgbClr val="3769FF"/>
                </a:solidFill>
                <a:latin typeface="Arial"/>
                <a:cs typeface="Arial"/>
              </a:rPr>
              <a:t>limit</a:t>
            </a:r>
            <a:r>
              <a:rPr dirty="0" sz="1400" spc="-3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3769FF"/>
                </a:solidFill>
                <a:latin typeface="Arial"/>
                <a:cs typeface="Arial"/>
              </a:rPr>
              <a:t>(2024)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0490454" y="1365631"/>
            <a:ext cx="1339215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96240" marR="5080" indent="-384175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3769FF"/>
                </a:solidFill>
                <a:latin typeface="Arial"/>
                <a:cs typeface="Arial"/>
              </a:rPr>
              <a:t>Married</a:t>
            </a:r>
            <a:r>
              <a:rPr dirty="0" sz="1400" spc="-6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3769FF"/>
                </a:solidFill>
                <a:latin typeface="Arial"/>
                <a:cs typeface="Arial"/>
              </a:rPr>
              <a:t>income </a:t>
            </a:r>
            <a:r>
              <a:rPr dirty="0" sz="1400" b="1">
                <a:solidFill>
                  <a:srgbClr val="3769FF"/>
                </a:solidFill>
                <a:latin typeface="Arial"/>
                <a:cs typeface="Arial"/>
              </a:rPr>
              <a:t>limit</a:t>
            </a:r>
            <a:r>
              <a:rPr dirty="0" sz="1400" spc="-3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3769FF"/>
                </a:solidFill>
                <a:latin typeface="Arial"/>
                <a:cs typeface="Arial"/>
              </a:rPr>
              <a:t>(2024)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631938" y="3111246"/>
            <a:ext cx="4183379" cy="7816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3769FF"/>
                </a:solidFill>
                <a:latin typeface="Arial"/>
                <a:cs typeface="Arial"/>
              </a:rPr>
              <a:t>Maximum</a:t>
            </a:r>
            <a:r>
              <a:rPr dirty="0" sz="1800" spc="-40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3769FF"/>
                </a:solidFill>
                <a:latin typeface="Arial"/>
                <a:cs typeface="Arial"/>
              </a:rPr>
              <a:t>contribution</a:t>
            </a:r>
            <a:r>
              <a:rPr dirty="0" sz="1800" spc="-50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3769FF"/>
                </a:solidFill>
                <a:latin typeface="Arial"/>
                <a:cs typeface="Arial"/>
              </a:rPr>
              <a:t>$7,000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30"/>
              </a:spcBef>
            </a:pPr>
            <a:r>
              <a:rPr dirty="0" sz="1800" spc="-10">
                <a:solidFill>
                  <a:srgbClr val="3769FF"/>
                </a:solidFill>
                <a:latin typeface="Arial"/>
                <a:cs typeface="Arial"/>
              </a:rPr>
              <a:t>Catch-</a:t>
            </a:r>
            <a:r>
              <a:rPr dirty="0" sz="1800">
                <a:solidFill>
                  <a:srgbClr val="3769FF"/>
                </a:solidFill>
                <a:latin typeface="Arial"/>
                <a:cs typeface="Arial"/>
              </a:rPr>
              <a:t>up</a:t>
            </a:r>
            <a:r>
              <a:rPr dirty="0" sz="1800" spc="-15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3769FF"/>
                </a:solidFill>
                <a:latin typeface="Arial"/>
                <a:cs typeface="Arial"/>
              </a:rPr>
              <a:t>contribution $1,000</a:t>
            </a:r>
            <a:r>
              <a:rPr dirty="0" sz="1800" spc="-10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3769FF"/>
                </a:solidFill>
                <a:latin typeface="Arial"/>
                <a:cs typeface="Arial"/>
              </a:rPr>
              <a:t>for</a:t>
            </a:r>
            <a:r>
              <a:rPr dirty="0" sz="1800" spc="-25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3769FF"/>
                </a:solidFill>
                <a:latin typeface="Arial"/>
                <a:cs typeface="Arial"/>
              </a:rPr>
              <a:t>age</a:t>
            </a:r>
            <a:r>
              <a:rPr dirty="0" sz="1800" spc="-10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3769FF"/>
                </a:solidFill>
                <a:latin typeface="Arial"/>
                <a:cs typeface="Arial"/>
              </a:rPr>
              <a:t>50+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5880" y="987552"/>
            <a:ext cx="2833116" cy="5225796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3959097" y="1386585"/>
            <a:ext cx="975994" cy="9645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340"/>
              </a:lnSpc>
              <a:spcBef>
                <a:spcPts val="100"/>
              </a:spcBef>
            </a:pPr>
            <a:r>
              <a:rPr dirty="0" sz="1200" spc="-25">
                <a:solidFill>
                  <a:srgbClr val="767676"/>
                </a:solidFill>
                <a:latin typeface="Arial"/>
                <a:cs typeface="Arial"/>
              </a:rPr>
              <a:t>AGE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2060"/>
              </a:lnSpc>
            </a:pPr>
            <a:r>
              <a:rPr dirty="0" sz="1800" spc="-25" b="1">
                <a:solidFill>
                  <a:srgbClr val="333333"/>
                </a:solidFill>
                <a:latin typeface="Arial"/>
                <a:cs typeface="Arial"/>
              </a:rPr>
              <a:t>50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1340"/>
              </a:lnSpc>
              <a:spcBef>
                <a:spcPts val="600"/>
              </a:spcBef>
            </a:pPr>
            <a:r>
              <a:rPr dirty="0" sz="1200" spc="-10">
                <a:solidFill>
                  <a:srgbClr val="767676"/>
                </a:solidFill>
                <a:latin typeface="Arial"/>
                <a:cs typeface="Arial"/>
              </a:rPr>
              <a:t>INCOME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2060"/>
              </a:lnSpc>
            </a:pPr>
            <a:r>
              <a:rPr dirty="0" sz="1800" spc="-10" b="1">
                <a:solidFill>
                  <a:srgbClr val="333333"/>
                </a:solidFill>
                <a:latin typeface="Arial"/>
                <a:cs typeface="Arial"/>
              </a:rPr>
              <a:t>$150,000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452119" y="1391158"/>
            <a:ext cx="1066165" cy="142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320"/>
              </a:lnSpc>
              <a:spcBef>
                <a:spcPts val="100"/>
              </a:spcBef>
            </a:pPr>
            <a:r>
              <a:rPr dirty="0" sz="1200" spc="-25">
                <a:solidFill>
                  <a:srgbClr val="767676"/>
                </a:solidFill>
                <a:latin typeface="Arial"/>
                <a:cs typeface="Arial"/>
              </a:rPr>
              <a:t>AGE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2039"/>
              </a:lnSpc>
            </a:pPr>
            <a:r>
              <a:rPr dirty="0" sz="1800" spc="-25" b="1">
                <a:solidFill>
                  <a:srgbClr val="333333"/>
                </a:solidFill>
                <a:latin typeface="Arial"/>
                <a:cs typeface="Arial"/>
              </a:rPr>
              <a:t>50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1699"/>
              </a:lnSpc>
              <a:spcBef>
                <a:spcPts val="1065"/>
              </a:spcBef>
            </a:pPr>
            <a:r>
              <a:rPr dirty="0" sz="1800" spc="-10" b="1">
                <a:solidFill>
                  <a:srgbClr val="333333"/>
                </a:solidFill>
                <a:latin typeface="Arial"/>
                <a:cs typeface="Arial"/>
              </a:rPr>
              <a:t>Historical Society </a:t>
            </a:r>
            <a:r>
              <a:rPr dirty="0" sz="1800" spc="-25" b="1">
                <a:solidFill>
                  <a:srgbClr val="333333"/>
                </a:solidFill>
                <a:latin typeface="Arial"/>
                <a:cs typeface="Arial"/>
              </a:rPr>
              <a:t>Volunteer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44500" y="6172911"/>
            <a:ext cx="11228070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Source: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Internal</a:t>
            </a:r>
            <a:r>
              <a:rPr dirty="0" sz="1000" spc="-5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Revenue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Service. Must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have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earned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income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at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least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equal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contribution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amount.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If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covered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by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0">
                <a:latin typeface="Arial Narrow"/>
                <a:cs typeface="Arial Narrow"/>
              </a:rPr>
              <a:t> retirement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plan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at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work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but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spouse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isn’t, then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Traditional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Spousal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IRA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income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limit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increases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$240,000.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dirty="0" sz="1000">
                <a:latin typeface="Arial Narrow"/>
                <a:cs typeface="Arial Narrow"/>
              </a:rPr>
              <a:t>If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neither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spouse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covered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by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retirement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plan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at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work,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then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there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Traditional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Spousal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IRA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income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limit.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spouse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must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50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by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calendar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year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eligible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50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over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catch-</a:t>
            </a:r>
            <a:r>
              <a:rPr dirty="0" sz="1000">
                <a:latin typeface="Arial Narrow"/>
                <a:cs typeface="Arial Narrow"/>
              </a:rPr>
              <a:t>up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provision.</a:t>
            </a:r>
            <a:endParaRPr sz="1000">
              <a:latin typeface="Arial Narrow"/>
              <a:cs typeface="Arial Narrow"/>
            </a:endParaRP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2580132" y="2592323"/>
          <a:ext cx="4970145" cy="31940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02685"/>
                <a:gridCol w="1191260"/>
              </a:tblGrid>
              <a:tr h="862965">
                <a:tc>
                  <a:txBody>
                    <a:bodyPr/>
                    <a:lstStyle/>
                    <a:p>
                      <a:pPr marL="142430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Catch-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</a:t>
                      </a:r>
                      <a:r>
                        <a:rPr dirty="0" sz="1800" spc="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(50+)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424305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Spousal</a:t>
                      </a:r>
                      <a:r>
                        <a:rPr dirty="0" sz="1800" spc="-5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IRA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53340">
                    <a:lnR w="635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72FE2"/>
                    </a:solidFill>
                  </a:tcPr>
                </a:tc>
                <a:tc>
                  <a:txBody>
                    <a:bodyPr/>
                    <a:lstStyle/>
                    <a:p>
                      <a:pPr marL="33147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$1,000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331470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$7,000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635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769FF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142430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Catch-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</a:t>
                      </a:r>
                      <a:r>
                        <a:rPr dirty="0" sz="1800" spc="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(50+)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57785">
                    <a:lnR w="63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72FE2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54305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$1,000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747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769FF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142430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Roth</a:t>
                      </a:r>
                      <a:r>
                        <a:rPr dirty="0" sz="1800" spc="-5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IRA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1755">
                    <a:lnR w="63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72FE2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5430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$7,000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92075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769FF"/>
                    </a:solidFill>
                  </a:tcPr>
                </a:tc>
              </a:tr>
              <a:tr h="431165">
                <a:tc>
                  <a:txBody>
                    <a:bodyPr/>
                    <a:lstStyle/>
                    <a:p>
                      <a:pPr marL="142430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Catch-</a:t>
                      </a: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</a:t>
                      </a:r>
                      <a:r>
                        <a:rPr dirty="0" sz="1800" spc="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(50+)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59055">
                    <a:lnR w="63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72FE2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5430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$7,500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8740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769FF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142430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Employer</a:t>
                      </a:r>
                      <a:r>
                        <a:rPr dirty="0" sz="1800" spc="-4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match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71120">
                    <a:lnR w="63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72FE2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4922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$4,500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90805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769FF"/>
                    </a:solidFill>
                  </a:tcPr>
                </a:tc>
              </a:tr>
              <a:tr h="604520">
                <a:tc>
                  <a:txBody>
                    <a:bodyPr/>
                    <a:lstStyle/>
                    <a:p>
                      <a:pPr marL="1424305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Employer</a:t>
                      </a:r>
                      <a:r>
                        <a:rPr dirty="0" sz="18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Plan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63195">
                    <a:lnR w="63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672FE2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49225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$23,000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63195">
                    <a:lnL w="63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3769FF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Add</a:t>
            </a:r>
            <a:r>
              <a:rPr dirty="0" spc="-60"/>
              <a:t> </a:t>
            </a:r>
            <a:r>
              <a:rPr dirty="0"/>
              <a:t>a</a:t>
            </a:r>
            <a:r>
              <a:rPr dirty="0" spc="-75"/>
              <a:t> </a:t>
            </a:r>
            <a:r>
              <a:rPr dirty="0"/>
              <a:t>Spousal</a:t>
            </a:r>
            <a:r>
              <a:rPr dirty="0" spc="-60"/>
              <a:t> </a:t>
            </a:r>
            <a:r>
              <a:rPr dirty="0"/>
              <a:t>IRA</a:t>
            </a:r>
            <a:r>
              <a:rPr dirty="0" spc="-165"/>
              <a:t> </a:t>
            </a:r>
            <a:r>
              <a:rPr dirty="0"/>
              <a:t>for</a:t>
            </a:r>
            <a:r>
              <a:rPr dirty="0" spc="-60"/>
              <a:t> </a:t>
            </a:r>
            <a:r>
              <a:rPr dirty="0"/>
              <a:t>a</a:t>
            </a:r>
            <a:r>
              <a:rPr dirty="0" spc="-75"/>
              <a:t> </a:t>
            </a:r>
            <a:r>
              <a:rPr dirty="0"/>
              <a:t>Spouse</a:t>
            </a:r>
            <a:r>
              <a:rPr dirty="0" spc="-40"/>
              <a:t> </a:t>
            </a:r>
            <a:r>
              <a:rPr dirty="0"/>
              <a:t>Without</a:t>
            </a:r>
            <a:r>
              <a:rPr dirty="0" spc="-65"/>
              <a:t> </a:t>
            </a:r>
            <a:r>
              <a:rPr dirty="0" spc="-10"/>
              <a:t>Income</a:t>
            </a:r>
          </a:p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7655052" y="1855025"/>
          <a:ext cx="4127500" cy="1037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5415"/>
                <a:gridCol w="1365885"/>
              </a:tblGrid>
              <a:tr h="506095">
                <a:tc>
                  <a:txBody>
                    <a:bodyPr/>
                    <a:lstStyle/>
                    <a:p>
                      <a:pPr marL="127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Traditional</a:t>
                      </a:r>
                      <a:r>
                        <a:rPr dirty="0" sz="18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>
                          <a:latin typeface="Arial"/>
                          <a:cs typeface="Arial"/>
                        </a:rPr>
                        <a:t>Spousal</a:t>
                      </a:r>
                      <a:r>
                        <a:rPr dirty="0" sz="18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25">
                          <a:latin typeface="Arial"/>
                          <a:cs typeface="Arial"/>
                        </a:rPr>
                        <a:t>IRA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02235">
                    <a:lnR w="12700">
                      <a:solidFill>
                        <a:srgbClr val="C8C8C8"/>
                      </a:solidFill>
                      <a:prstDash val="solid"/>
                    </a:lnR>
                    <a:lnT w="28575">
                      <a:solidFill>
                        <a:srgbClr val="3063FD"/>
                      </a:solidFill>
                      <a:prstDash val="solid"/>
                    </a:lnT>
                    <a:lnB w="12700">
                      <a:solidFill>
                        <a:srgbClr val="C8C8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698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$143,000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16205">
                    <a:lnL w="12700">
                      <a:solidFill>
                        <a:srgbClr val="C8C8C8"/>
                      </a:solidFill>
                      <a:prstDash val="solid"/>
                    </a:lnL>
                    <a:lnT w="28575">
                      <a:solidFill>
                        <a:srgbClr val="3063FD"/>
                      </a:solidFill>
                      <a:prstDash val="solid"/>
                    </a:lnT>
                    <a:lnB w="12700">
                      <a:solidFill>
                        <a:srgbClr val="C8C8C8"/>
                      </a:solidFill>
                      <a:prstDash val="solid"/>
                    </a:lnB>
                  </a:tcPr>
                </a:tc>
              </a:tr>
              <a:tr h="531495">
                <a:tc>
                  <a:txBody>
                    <a:bodyPr/>
                    <a:lstStyle/>
                    <a:p>
                      <a:pPr marL="1270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Roth</a:t>
                      </a:r>
                      <a:r>
                        <a:rPr dirty="0" sz="18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>
                          <a:latin typeface="Arial"/>
                          <a:cs typeface="Arial"/>
                        </a:rPr>
                        <a:t>Spousal</a:t>
                      </a:r>
                      <a:r>
                        <a:rPr dirty="0" sz="18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800" spc="-25">
                          <a:latin typeface="Arial"/>
                          <a:cs typeface="Arial"/>
                        </a:rPr>
                        <a:t>IRA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10489">
                    <a:lnR w="12700">
                      <a:solidFill>
                        <a:srgbClr val="C8C8C8"/>
                      </a:solidFill>
                      <a:prstDash val="solid"/>
                    </a:lnR>
                    <a:lnT w="12700">
                      <a:solidFill>
                        <a:srgbClr val="C8C8C8"/>
                      </a:solidFill>
                      <a:prstDash val="solid"/>
                    </a:lnT>
                    <a:lnB w="12700">
                      <a:solidFill>
                        <a:srgbClr val="C8C8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dirty="0" sz="1800" spc="-10">
                          <a:latin typeface="Arial"/>
                          <a:cs typeface="Arial"/>
                        </a:rPr>
                        <a:t>$240,000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117475">
                    <a:lnL w="12700">
                      <a:solidFill>
                        <a:srgbClr val="C8C8C8"/>
                      </a:solidFill>
                      <a:prstDash val="solid"/>
                    </a:lnL>
                    <a:lnT w="12700">
                      <a:solidFill>
                        <a:srgbClr val="C8C8C8"/>
                      </a:solidFill>
                      <a:prstDash val="solid"/>
                    </a:lnT>
                    <a:lnB w="12700">
                      <a:solidFill>
                        <a:srgbClr val="C8C8C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" name="object 6" descr=""/>
          <p:cNvSpPr txBox="1"/>
          <p:nvPr/>
        </p:nvSpPr>
        <p:spPr>
          <a:xfrm>
            <a:off x="7643876" y="1564589"/>
            <a:ext cx="92392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3769FF"/>
                </a:solidFill>
                <a:latin typeface="Arial"/>
                <a:cs typeface="Arial"/>
              </a:rPr>
              <a:t>Plan</a:t>
            </a:r>
            <a:r>
              <a:rPr dirty="0" sz="1600" spc="-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3769FF"/>
                </a:solidFill>
                <a:latin typeface="Arial"/>
                <a:cs typeface="Arial"/>
              </a:rPr>
              <a:t>type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0181590" y="1329309"/>
            <a:ext cx="1527175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49580" marR="5080" indent="-437515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3769FF"/>
                </a:solidFill>
                <a:latin typeface="Arial"/>
                <a:cs typeface="Arial"/>
              </a:rPr>
              <a:t>Married</a:t>
            </a:r>
            <a:r>
              <a:rPr dirty="0" sz="1600" spc="-5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3769FF"/>
                </a:solidFill>
                <a:latin typeface="Arial"/>
                <a:cs typeface="Arial"/>
              </a:rPr>
              <a:t>income </a:t>
            </a:r>
            <a:r>
              <a:rPr dirty="0" sz="1600" b="1">
                <a:solidFill>
                  <a:srgbClr val="3769FF"/>
                </a:solidFill>
                <a:latin typeface="Arial"/>
                <a:cs typeface="Arial"/>
              </a:rPr>
              <a:t>limit</a:t>
            </a:r>
            <a:r>
              <a:rPr dirty="0" sz="1600" spc="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3769FF"/>
                </a:solidFill>
                <a:latin typeface="Arial"/>
                <a:cs typeface="Arial"/>
              </a:rPr>
              <a:t>(2024)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631938" y="3113278"/>
            <a:ext cx="4183379" cy="7816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3769FF"/>
                </a:solidFill>
                <a:latin typeface="Arial"/>
                <a:cs typeface="Arial"/>
              </a:rPr>
              <a:t>Maximum</a:t>
            </a:r>
            <a:r>
              <a:rPr dirty="0" sz="1800" spc="-40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3769FF"/>
                </a:solidFill>
                <a:latin typeface="Arial"/>
                <a:cs typeface="Arial"/>
              </a:rPr>
              <a:t>contribution</a:t>
            </a:r>
            <a:r>
              <a:rPr dirty="0" sz="1800" spc="-50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3769FF"/>
                </a:solidFill>
                <a:latin typeface="Arial"/>
                <a:cs typeface="Arial"/>
              </a:rPr>
              <a:t>$7,000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35"/>
              </a:spcBef>
            </a:pPr>
            <a:r>
              <a:rPr dirty="0" sz="1800" spc="-10">
                <a:solidFill>
                  <a:srgbClr val="3769FF"/>
                </a:solidFill>
                <a:latin typeface="Arial"/>
                <a:cs typeface="Arial"/>
              </a:rPr>
              <a:t>Catch-</a:t>
            </a:r>
            <a:r>
              <a:rPr dirty="0" sz="1800">
                <a:solidFill>
                  <a:srgbClr val="3769FF"/>
                </a:solidFill>
                <a:latin typeface="Arial"/>
                <a:cs typeface="Arial"/>
              </a:rPr>
              <a:t>up</a:t>
            </a:r>
            <a:r>
              <a:rPr dirty="0" sz="1800" spc="-15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3769FF"/>
                </a:solidFill>
                <a:latin typeface="Arial"/>
                <a:cs typeface="Arial"/>
              </a:rPr>
              <a:t>contribution $1,000</a:t>
            </a:r>
            <a:r>
              <a:rPr dirty="0" sz="1800" spc="-10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3769FF"/>
                </a:solidFill>
                <a:latin typeface="Arial"/>
                <a:cs typeface="Arial"/>
              </a:rPr>
              <a:t>for</a:t>
            </a:r>
            <a:r>
              <a:rPr dirty="0" sz="1800" spc="-25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3769FF"/>
                </a:solidFill>
                <a:latin typeface="Arial"/>
                <a:cs typeface="Arial"/>
              </a:rPr>
              <a:t>age</a:t>
            </a:r>
            <a:r>
              <a:rPr dirty="0" sz="1800" spc="-10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3769FF"/>
                </a:solidFill>
                <a:latin typeface="Arial"/>
                <a:cs typeface="Arial"/>
              </a:rPr>
              <a:t>50+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5880" y="987552"/>
            <a:ext cx="2833116" cy="5225796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3959097" y="1386585"/>
            <a:ext cx="975994" cy="9645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340"/>
              </a:lnSpc>
              <a:spcBef>
                <a:spcPts val="100"/>
              </a:spcBef>
            </a:pPr>
            <a:r>
              <a:rPr dirty="0" sz="1200" spc="-25">
                <a:solidFill>
                  <a:srgbClr val="767676"/>
                </a:solidFill>
                <a:latin typeface="Arial"/>
                <a:cs typeface="Arial"/>
              </a:rPr>
              <a:t>AGE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2060"/>
              </a:lnSpc>
            </a:pPr>
            <a:r>
              <a:rPr dirty="0" sz="1800" spc="-25" b="1">
                <a:solidFill>
                  <a:srgbClr val="333333"/>
                </a:solidFill>
                <a:latin typeface="Arial"/>
                <a:cs typeface="Arial"/>
              </a:rPr>
              <a:t>50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1340"/>
              </a:lnSpc>
              <a:spcBef>
                <a:spcPts val="600"/>
              </a:spcBef>
            </a:pPr>
            <a:r>
              <a:rPr dirty="0" sz="1200" spc="-10">
                <a:solidFill>
                  <a:srgbClr val="767676"/>
                </a:solidFill>
                <a:latin typeface="Arial"/>
                <a:cs typeface="Arial"/>
              </a:rPr>
              <a:t>INCOME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2060"/>
              </a:lnSpc>
            </a:pPr>
            <a:r>
              <a:rPr dirty="0" sz="1800" spc="-10" b="1">
                <a:solidFill>
                  <a:srgbClr val="333333"/>
                </a:solidFill>
                <a:latin typeface="Arial"/>
                <a:cs typeface="Arial"/>
              </a:rPr>
              <a:t>$150,000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452119" y="1391158"/>
            <a:ext cx="1066165" cy="142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320"/>
              </a:lnSpc>
              <a:spcBef>
                <a:spcPts val="100"/>
              </a:spcBef>
            </a:pPr>
            <a:r>
              <a:rPr dirty="0" sz="1200" spc="-25">
                <a:solidFill>
                  <a:srgbClr val="767676"/>
                </a:solidFill>
                <a:latin typeface="Arial"/>
                <a:cs typeface="Arial"/>
              </a:rPr>
              <a:t>AGE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2039"/>
              </a:lnSpc>
            </a:pPr>
            <a:r>
              <a:rPr dirty="0" sz="1800" spc="-25" b="1">
                <a:solidFill>
                  <a:srgbClr val="333333"/>
                </a:solidFill>
                <a:latin typeface="Arial"/>
                <a:cs typeface="Arial"/>
              </a:rPr>
              <a:t>50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1699"/>
              </a:lnSpc>
              <a:spcBef>
                <a:spcPts val="1065"/>
              </a:spcBef>
            </a:pPr>
            <a:r>
              <a:rPr dirty="0" sz="1800" spc="-10" b="1">
                <a:solidFill>
                  <a:srgbClr val="333333"/>
                </a:solidFill>
                <a:latin typeface="Arial"/>
                <a:cs typeface="Arial"/>
              </a:rPr>
              <a:t>Historical Society </a:t>
            </a:r>
            <a:r>
              <a:rPr dirty="0" sz="1800" spc="-25" b="1">
                <a:solidFill>
                  <a:srgbClr val="333333"/>
                </a:solidFill>
                <a:latin typeface="Arial"/>
                <a:cs typeface="Arial"/>
              </a:rPr>
              <a:t>Volunteer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How</a:t>
            </a:r>
            <a:r>
              <a:rPr dirty="0" spc="-105"/>
              <a:t> </a:t>
            </a:r>
            <a:r>
              <a:rPr dirty="0" spc="-75"/>
              <a:t>Tax-</a:t>
            </a:r>
            <a:r>
              <a:rPr dirty="0"/>
              <a:t>Advantaged</a:t>
            </a:r>
            <a:r>
              <a:rPr dirty="0" spc="-70"/>
              <a:t> </a:t>
            </a:r>
            <a:r>
              <a:rPr dirty="0"/>
              <a:t>Retirement</a:t>
            </a:r>
            <a:r>
              <a:rPr dirty="0" spc="-80"/>
              <a:t> </a:t>
            </a:r>
            <a:r>
              <a:rPr dirty="0"/>
              <a:t>Savings</a:t>
            </a:r>
            <a:r>
              <a:rPr dirty="0" spc="-100"/>
              <a:t> </a:t>
            </a:r>
            <a:r>
              <a:rPr dirty="0"/>
              <a:t>Can</a:t>
            </a:r>
            <a:r>
              <a:rPr dirty="0" spc="-185"/>
              <a:t> </a:t>
            </a:r>
            <a:r>
              <a:rPr dirty="0"/>
              <a:t>Add</a:t>
            </a:r>
            <a:r>
              <a:rPr dirty="0" spc="-90"/>
              <a:t> </a:t>
            </a:r>
            <a:r>
              <a:rPr dirty="0" spc="-25"/>
              <a:t>Up</a:t>
            </a: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000">
                <a:solidFill>
                  <a:srgbClr val="767676"/>
                </a:solidFill>
              </a:rPr>
              <a:t>Hypothetical</a:t>
            </a:r>
            <a:r>
              <a:rPr dirty="0" sz="2000" spc="-30">
                <a:solidFill>
                  <a:srgbClr val="767676"/>
                </a:solidFill>
              </a:rPr>
              <a:t> </a:t>
            </a:r>
            <a:r>
              <a:rPr dirty="0" sz="2000">
                <a:solidFill>
                  <a:srgbClr val="767676"/>
                </a:solidFill>
              </a:rPr>
              <a:t>Growth</a:t>
            </a:r>
            <a:r>
              <a:rPr dirty="0" sz="2000" spc="-65">
                <a:solidFill>
                  <a:srgbClr val="767676"/>
                </a:solidFill>
              </a:rPr>
              <a:t> </a:t>
            </a:r>
            <a:r>
              <a:rPr dirty="0" sz="2000">
                <a:solidFill>
                  <a:srgbClr val="767676"/>
                </a:solidFill>
              </a:rPr>
              <a:t>of</a:t>
            </a:r>
            <a:r>
              <a:rPr dirty="0" sz="2000" spc="-40">
                <a:solidFill>
                  <a:srgbClr val="767676"/>
                </a:solidFill>
              </a:rPr>
              <a:t> </a:t>
            </a:r>
            <a:r>
              <a:rPr dirty="0" sz="2000">
                <a:solidFill>
                  <a:srgbClr val="767676"/>
                </a:solidFill>
              </a:rPr>
              <a:t>Retirement</a:t>
            </a:r>
            <a:r>
              <a:rPr dirty="0" sz="2000" spc="-60">
                <a:solidFill>
                  <a:srgbClr val="767676"/>
                </a:solidFill>
              </a:rPr>
              <a:t> </a:t>
            </a:r>
            <a:r>
              <a:rPr dirty="0" sz="2000">
                <a:solidFill>
                  <a:srgbClr val="767676"/>
                </a:solidFill>
              </a:rPr>
              <a:t>Savings</a:t>
            </a:r>
            <a:r>
              <a:rPr dirty="0" sz="2000" spc="-25">
                <a:solidFill>
                  <a:srgbClr val="767676"/>
                </a:solidFill>
              </a:rPr>
              <a:t> </a:t>
            </a:r>
            <a:r>
              <a:rPr dirty="0" sz="2000">
                <a:solidFill>
                  <a:srgbClr val="767676"/>
                </a:solidFill>
              </a:rPr>
              <a:t>With</a:t>
            </a:r>
            <a:r>
              <a:rPr dirty="0" sz="2000" spc="-45">
                <a:solidFill>
                  <a:srgbClr val="767676"/>
                </a:solidFill>
              </a:rPr>
              <a:t> </a:t>
            </a:r>
            <a:r>
              <a:rPr dirty="0" sz="2000">
                <a:solidFill>
                  <a:srgbClr val="767676"/>
                </a:solidFill>
              </a:rPr>
              <a:t>a</a:t>
            </a:r>
            <a:r>
              <a:rPr dirty="0" sz="2000" spc="-40">
                <a:solidFill>
                  <a:srgbClr val="767676"/>
                </a:solidFill>
              </a:rPr>
              <a:t> </a:t>
            </a:r>
            <a:r>
              <a:rPr dirty="0" sz="2000">
                <a:solidFill>
                  <a:srgbClr val="767676"/>
                </a:solidFill>
              </a:rPr>
              <a:t>6%</a:t>
            </a:r>
            <a:r>
              <a:rPr dirty="0" sz="2000" spc="-35">
                <a:solidFill>
                  <a:srgbClr val="767676"/>
                </a:solidFill>
              </a:rPr>
              <a:t> </a:t>
            </a:r>
            <a:r>
              <a:rPr dirty="0" sz="2000" spc="-10">
                <a:solidFill>
                  <a:srgbClr val="767676"/>
                </a:solidFill>
              </a:rPr>
              <a:t>Return</a:t>
            </a:r>
            <a:endParaRPr sz="2000"/>
          </a:p>
        </p:txBody>
      </p:sp>
      <p:sp>
        <p:nvSpPr>
          <p:cNvPr id="3" name="object 3" descr=""/>
          <p:cNvSpPr txBox="1"/>
          <p:nvPr/>
        </p:nvSpPr>
        <p:spPr>
          <a:xfrm>
            <a:off x="6612890" y="2687384"/>
            <a:ext cx="697230" cy="1569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89"/>
              </a:lnSpc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$1,000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80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$7,000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30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$1,000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55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$7,000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6491351" y="4420553"/>
            <a:ext cx="824230" cy="12033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1285">
              <a:lnSpc>
                <a:spcPts val="1989"/>
              </a:lnSpc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$7,500</a:t>
            </a:r>
            <a:endParaRPr sz="1800">
              <a:latin typeface="Arial"/>
              <a:cs typeface="Arial"/>
            </a:endParaRPr>
          </a:p>
          <a:p>
            <a:pPr marL="126364">
              <a:lnSpc>
                <a:spcPct val="100000"/>
              </a:lnSpc>
              <a:spcBef>
                <a:spcPts val="1325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$4,500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14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$23,000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892419" y="2837077"/>
            <a:ext cx="565785" cy="11360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845"/>
              </a:lnSpc>
            </a:pPr>
            <a:r>
              <a:rPr dirty="0" sz="8000" spc="-50" b="1">
                <a:solidFill>
                  <a:srgbClr val="3769FF"/>
                </a:solidFill>
                <a:latin typeface="Arial"/>
                <a:cs typeface="Arial"/>
              </a:rPr>
              <a:t>1</a:t>
            </a:r>
            <a:endParaRPr sz="80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6067678" y="3815525"/>
            <a:ext cx="153035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89"/>
              </a:lnSpc>
            </a:pPr>
            <a:r>
              <a:rPr dirty="0" sz="1800" spc="-50" b="1">
                <a:solidFill>
                  <a:srgbClr val="3769FF"/>
                </a:solidFill>
                <a:latin typeface="Arial"/>
                <a:cs typeface="Arial"/>
              </a:rPr>
              <a:t>Y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64819" y="1413722"/>
            <a:ext cx="9477375" cy="4210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40"/>
              </a:lnSpc>
              <a:tabLst>
                <a:tab pos="3506470" algn="l"/>
              </a:tabLst>
            </a:pPr>
            <a:r>
              <a:rPr dirty="0" sz="1200" spc="-25">
                <a:solidFill>
                  <a:srgbClr val="767676"/>
                </a:solidFill>
                <a:latin typeface="Arial"/>
                <a:cs typeface="Arial"/>
              </a:rPr>
              <a:t>AGE</a:t>
            </a:r>
            <a:r>
              <a:rPr dirty="0" sz="1200">
                <a:solidFill>
                  <a:srgbClr val="767676"/>
                </a:solidFill>
                <a:latin typeface="Arial"/>
                <a:cs typeface="Arial"/>
              </a:rPr>
              <a:t>	</a:t>
            </a:r>
            <a:r>
              <a:rPr dirty="0" baseline="2314" sz="1800" spc="-37">
                <a:solidFill>
                  <a:srgbClr val="767676"/>
                </a:solidFill>
                <a:latin typeface="Arial"/>
                <a:cs typeface="Arial"/>
              </a:rPr>
              <a:t>AGE</a:t>
            </a:r>
            <a:endParaRPr baseline="2314" sz="1800">
              <a:latin typeface="Arial"/>
              <a:cs typeface="Arial"/>
            </a:endParaRPr>
          </a:p>
          <a:p>
            <a:pPr>
              <a:lnSpc>
                <a:spcPts val="2039"/>
              </a:lnSpc>
              <a:tabLst>
                <a:tab pos="3506470" algn="l"/>
              </a:tabLst>
            </a:pPr>
            <a:r>
              <a:rPr dirty="0" sz="1800" spc="-25" b="1">
                <a:solidFill>
                  <a:srgbClr val="333333"/>
                </a:solidFill>
                <a:latin typeface="Arial"/>
                <a:cs typeface="Arial"/>
              </a:rPr>
              <a:t>50</a:t>
            </a:r>
            <a:r>
              <a:rPr dirty="0" sz="1800" b="1">
                <a:solidFill>
                  <a:srgbClr val="333333"/>
                </a:solidFill>
                <a:latin typeface="Arial"/>
                <a:cs typeface="Arial"/>
              </a:rPr>
              <a:t>	</a:t>
            </a:r>
            <a:r>
              <a:rPr dirty="0" sz="1800" spc="-25" b="1">
                <a:solidFill>
                  <a:srgbClr val="333333"/>
                </a:solidFill>
                <a:latin typeface="Arial"/>
                <a:cs typeface="Arial"/>
              </a:rPr>
              <a:t>50</a:t>
            </a:r>
            <a:endParaRPr sz="1800">
              <a:latin typeface="Arial"/>
              <a:cs typeface="Arial"/>
            </a:endParaRPr>
          </a:p>
          <a:p>
            <a:pPr marL="3506470">
              <a:lnSpc>
                <a:spcPts val="969"/>
              </a:lnSpc>
              <a:spcBef>
                <a:spcPts val="600"/>
              </a:spcBef>
            </a:pPr>
            <a:r>
              <a:rPr dirty="0" sz="1200" spc="-10">
                <a:solidFill>
                  <a:srgbClr val="767676"/>
                </a:solidFill>
                <a:latin typeface="Arial"/>
                <a:cs typeface="Arial"/>
              </a:rPr>
              <a:t>INCOME</a:t>
            </a:r>
            <a:endParaRPr sz="1200">
              <a:latin typeface="Arial"/>
              <a:cs typeface="Arial"/>
            </a:endParaRPr>
          </a:p>
          <a:p>
            <a:pPr>
              <a:lnSpc>
                <a:spcPts val="1689"/>
              </a:lnSpc>
              <a:tabLst>
                <a:tab pos="3506470" algn="l"/>
              </a:tabLst>
            </a:pPr>
            <a:r>
              <a:rPr dirty="0" sz="1800" spc="-10" b="1">
                <a:solidFill>
                  <a:srgbClr val="333333"/>
                </a:solidFill>
                <a:latin typeface="Arial"/>
                <a:cs typeface="Arial"/>
              </a:rPr>
              <a:t>Stay-</a:t>
            </a:r>
            <a:r>
              <a:rPr dirty="0" sz="1800" spc="-25" b="1">
                <a:solidFill>
                  <a:srgbClr val="333333"/>
                </a:solidFill>
                <a:latin typeface="Arial"/>
                <a:cs typeface="Arial"/>
              </a:rPr>
              <a:t>at-</a:t>
            </a:r>
            <a:r>
              <a:rPr dirty="0" sz="1800" b="1">
                <a:solidFill>
                  <a:srgbClr val="333333"/>
                </a:solidFill>
                <a:latin typeface="Arial"/>
                <a:cs typeface="Arial"/>
              </a:rPr>
              <a:t>	</a:t>
            </a:r>
            <a:r>
              <a:rPr dirty="0" baseline="-23148" sz="2700" spc="-15" b="1">
                <a:solidFill>
                  <a:srgbClr val="333333"/>
                </a:solidFill>
                <a:latin typeface="Arial"/>
                <a:cs typeface="Arial"/>
              </a:rPr>
              <a:t>$150,000</a:t>
            </a:r>
            <a:endParaRPr baseline="-23148"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1800" b="1">
                <a:solidFill>
                  <a:srgbClr val="333333"/>
                </a:solidFill>
                <a:latin typeface="Arial"/>
                <a:cs typeface="Arial"/>
              </a:rPr>
              <a:t>home</a:t>
            </a:r>
            <a:r>
              <a:rPr dirty="0" sz="1800" spc="-3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800" spc="-25" b="1">
                <a:solidFill>
                  <a:srgbClr val="333333"/>
                </a:solidFill>
                <a:latin typeface="Arial"/>
                <a:cs typeface="Arial"/>
              </a:rPr>
              <a:t>Mom</a:t>
            </a:r>
            <a:endParaRPr sz="1800">
              <a:latin typeface="Arial"/>
              <a:cs typeface="Arial"/>
            </a:endParaRPr>
          </a:p>
          <a:p>
            <a:pPr marL="3540760">
              <a:lnSpc>
                <a:spcPts val="1395"/>
              </a:lnSpc>
              <a:spcBef>
                <a:spcPts val="955"/>
              </a:spcBef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Catch-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dirty="0" sz="18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(50+)</a:t>
            </a:r>
            <a:endParaRPr sz="1800">
              <a:latin typeface="Arial"/>
              <a:cs typeface="Arial"/>
            </a:endParaRPr>
          </a:p>
          <a:p>
            <a:pPr marL="3540760">
              <a:lnSpc>
                <a:spcPts val="3235"/>
              </a:lnSpc>
              <a:tabLst>
                <a:tab pos="5992495" algn="l"/>
              </a:tabLst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Catch-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dirty="0" sz="18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(50+)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8000" b="1">
                <a:solidFill>
                  <a:srgbClr val="3769FF"/>
                </a:solidFill>
                <a:latin typeface="Arial"/>
                <a:cs typeface="Arial"/>
              </a:rPr>
              <a:t>5</a:t>
            </a:r>
            <a:r>
              <a:rPr dirty="0" sz="8000" spc="969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baseline="4629" sz="9000" b="1">
                <a:solidFill>
                  <a:srgbClr val="3769FF"/>
                </a:solidFill>
                <a:latin typeface="Arial"/>
                <a:cs typeface="Arial"/>
              </a:rPr>
              <a:t>@</a:t>
            </a:r>
            <a:r>
              <a:rPr dirty="0" baseline="4629" sz="9000" spc="103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baseline="-1041" sz="12000" spc="-37" b="1">
                <a:solidFill>
                  <a:srgbClr val="3769FF"/>
                </a:solidFill>
                <a:latin typeface="Arial"/>
                <a:cs typeface="Arial"/>
              </a:rPr>
              <a:t>6%</a:t>
            </a:r>
            <a:endParaRPr baseline="-1041" sz="12000">
              <a:latin typeface="Arial"/>
              <a:cs typeface="Arial"/>
            </a:endParaRPr>
          </a:p>
          <a:p>
            <a:pPr marL="3540760">
              <a:lnSpc>
                <a:spcPts val="1070"/>
              </a:lnSpc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Spousal</a:t>
            </a:r>
            <a:r>
              <a:rPr dirty="0" sz="18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5" b="1">
                <a:solidFill>
                  <a:srgbClr val="FFFFFF"/>
                </a:solidFill>
                <a:latin typeface="Arial"/>
                <a:cs typeface="Arial"/>
              </a:rPr>
              <a:t>IRA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20"/>
              </a:spcBef>
            </a:pPr>
            <a:endParaRPr sz="1800">
              <a:latin typeface="Arial"/>
              <a:cs typeface="Arial"/>
            </a:endParaRPr>
          </a:p>
          <a:p>
            <a:pPr marL="3540760">
              <a:lnSpc>
                <a:spcPct val="100000"/>
              </a:lnSpc>
              <a:tabLst>
                <a:tab pos="5755005" algn="l"/>
                <a:tab pos="8266430" algn="l"/>
              </a:tabLst>
            </a:pPr>
            <a:r>
              <a:rPr dirty="0" baseline="-38580" sz="2700" b="1">
                <a:solidFill>
                  <a:srgbClr val="FFFFFF"/>
                </a:solidFill>
                <a:latin typeface="Arial"/>
                <a:cs typeface="Arial"/>
              </a:rPr>
              <a:t>Roth</a:t>
            </a:r>
            <a:r>
              <a:rPr dirty="0" baseline="-38580" sz="27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-38580" sz="2700" spc="-37" b="1">
                <a:solidFill>
                  <a:srgbClr val="FFFFFF"/>
                </a:solidFill>
                <a:latin typeface="Arial"/>
                <a:cs typeface="Arial"/>
              </a:rPr>
              <a:t>IRA</a:t>
            </a:r>
            <a:r>
              <a:rPr dirty="0" baseline="-38580" sz="270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baseline="1543" sz="2700" spc="-37" b="1">
                <a:solidFill>
                  <a:srgbClr val="3769FF"/>
                </a:solidFill>
                <a:latin typeface="Arial"/>
                <a:cs typeface="Arial"/>
              </a:rPr>
              <a:t>EA</a:t>
            </a:r>
            <a:r>
              <a:rPr dirty="0" baseline="1543" sz="2700" b="1">
                <a:solidFill>
                  <a:srgbClr val="3769FF"/>
                </a:solidFill>
                <a:latin typeface="Arial"/>
                <a:cs typeface="Arial"/>
              </a:rPr>
              <a:t>	</a:t>
            </a:r>
            <a:r>
              <a:rPr dirty="0" sz="1800" spc="-10" b="1">
                <a:solidFill>
                  <a:srgbClr val="3769FF"/>
                </a:solidFill>
                <a:latin typeface="Arial"/>
                <a:cs typeface="Arial"/>
              </a:rPr>
              <a:t>RETURN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25"/>
              </a:spcBef>
            </a:pPr>
            <a:endParaRPr sz="1800">
              <a:latin typeface="Arial"/>
              <a:cs typeface="Arial"/>
            </a:endParaRPr>
          </a:p>
          <a:p>
            <a:pPr marL="3540760">
              <a:lnSpc>
                <a:spcPct val="100000"/>
              </a:lnSpc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Catch-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dirty="0" sz="18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(50+)</a:t>
            </a:r>
            <a:endParaRPr sz="1800">
              <a:latin typeface="Arial"/>
              <a:cs typeface="Arial"/>
            </a:endParaRPr>
          </a:p>
          <a:p>
            <a:pPr marL="3540760">
              <a:lnSpc>
                <a:spcPct val="100000"/>
              </a:lnSpc>
              <a:spcBef>
                <a:spcPts val="133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Employer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match</a:t>
            </a:r>
            <a:endParaRPr sz="1800">
              <a:latin typeface="Arial"/>
              <a:cs typeface="Arial"/>
            </a:endParaRPr>
          </a:p>
          <a:p>
            <a:pPr marL="3540760">
              <a:lnSpc>
                <a:spcPct val="100000"/>
              </a:lnSpc>
              <a:spcBef>
                <a:spcPts val="1964"/>
              </a:spcBef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Employer</a:t>
            </a:r>
            <a:r>
              <a:rPr dirty="0" sz="18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374904" y="987552"/>
            <a:ext cx="10299700" cy="5552440"/>
            <a:chOff x="374904" y="987552"/>
            <a:chExt cx="10299700" cy="5552440"/>
          </a:xfrm>
        </p:grpSpPr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1330" y="1109365"/>
              <a:ext cx="2654617" cy="5103982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374904" y="987552"/>
              <a:ext cx="10299700" cy="5552440"/>
            </a:xfrm>
            <a:custGeom>
              <a:avLst/>
              <a:gdLst/>
              <a:ahLst/>
              <a:cxnLst/>
              <a:rect l="l" t="t" r="r" b="b"/>
              <a:pathLst>
                <a:path w="10299700" h="5552440">
                  <a:moveTo>
                    <a:pt x="10299192" y="0"/>
                  </a:moveTo>
                  <a:lnTo>
                    <a:pt x="0" y="0"/>
                  </a:lnTo>
                  <a:lnTo>
                    <a:pt x="0" y="5551932"/>
                  </a:lnTo>
                  <a:lnTo>
                    <a:pt x="10299192" y="5551932"/>
                  </a:lnTo>
                  <a:lnTo>
                    <a:pt x="102991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605028" y="1923288"/>
              <a:ext cx="9464040" cy="3116580"/>
            </a:xfrm>
            <a:custGeom>
              <a:avLst/>
              <a:gdLst/>
              <a:ahLst/>
              <a:cxnLst/>
              <a:rect l="l" t="t" r="r" b="b"/>
              <a:pathLst>
                <a:path w="9464040" h="3116579">
                  <a:moveTo>
                    <a:pt x="0" y="3116580"/>
                  </a:moveTo>
                  <a:lnTo>
                    <a:pt x="9464040" y="3116580"/>
                  </a:lnTo>
                </a:path>
                <a:path w="9464040" h="3116579">
                  <a:moveTo>
                    <a:pt x="0" y="2337816"/>
                  </a:moveTo>
                  <a:lnTo>
                    <a:pt x="9464040" y="2337816"/>
                  </a:lnTo>
                </a:path>
                <a:path w="9464040" h="3116579">
                  <a:moveTo>
                    <a:pt x="0" y="1559052"/>
                  </a:moveTo>
                  <a:lnTo>
                    <a:pt x="9464040" y="1559052"/>
                  </a:lnTo>
                </a:path>
                <a:path w="9464040" h="3116579">
                  <a:moveTo>
                    <a:pt x="0" y="778763"/>
                  </a:moveTo>
                  <a:lnTo>
                    <a:pt x="9464040" y="778763"/>
                  </a:lnTo>
                </a:path>
                <a:path w="9464040" h="3116579">
                  <a:moveTo>
                    <a:pt x="0" y="0"/>
                  </a:moveTo>
                  <a:lnTo>
                    <a:pt x="9464040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05028" y="2665475"/>
              <a:ext cx="9464040" cy="2374900"/>
            </a:xfrm>
            <a:custGeom>
              <a:avLst/>
              <a:gdLst/>
              <a:ahLst/>
              <a:cxnLst/>
              <a:rect l="l" t="t" r="r" b="b"/>
              <a:pathLst>
                <a:path w="9464040" h="2374900">
                  <a:moveTo>
                    <a:pt x="9464040" y="0"/>
                  </a:moveTo>
                  <a:lnTo>
                    <a:pt x="8788908" y="230124"/>
                  </a:lnTo>
                  <a:lnTo>
                    <a:pt x="8112252" y="448056"/>
                  </a:lnTo>
                  <a:lnTo>
                    <a:pt x="7437120" y="653796"/>
                  </a:lnTo>
                  <a:lnTo>
                    <a:pt x="6760464" y="847344"/>
                  </a:lnTo>
                  <a:lnTo>
                    <a:pt x="6083808" y="1030224"/>
                  </a:lnTo>
                  <a:lnTo>
                    <a:pt x="5408676" y="1202436"/>
                  </a:lnTo>
                  <a:lnTo>
                    <a:pt x="4732020" y="1363980"/>
                  </a:lnTo>
                  <a:lnTo>
                    <a:pt x="4056888" y="1517904"/>
                  </a:lnTo>
                  <a:lnTo>
                    <a:pt x="3380232" y="1662684"/>
                  </a:lnTo>
                  <a:lnTo>
                    <a:pt x="2705100" y="1799844"/>
                  </a:lnTo>
                  <a:lnTo>
                    <a:pt x="2028444" y="1927860"/>
                  </a:lnTo>
                  <a:lnTo>
                    <a:pt x="1351788" y="2049780"/>
                  </a:lnTo>
                  <a:lnTo>
                    <a:pt x="676656" y="2164080"/>
                  </a:lnTo>
                  <a:lnTo>
                    <a:pt x="0" y="2272284"/>
                  </a:lnTo>
                  <a:lnTo>
                    <a:pt x="0" y="2374392"/>
                  </a:lnTo>
                  <a:lnTo>
                    <a:pt x="9464040" y="2374392"/>
                  </a:lnTo>
                  <a:lnTo>
                    <a:pt x="9464040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546303" y="5140578"/>
            <a:ext cx="118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0" b="1">
                <a:latin typeface="Arial Narrow"/>
                <a:cs typeface="Arial Narrow"/>
              </a:rPr>
              <a:t>1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222349" y="5140578"/>
            <a:ext cx="118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0" b="1">
                <a:latin typeface="Arial Narrow"/>
                <a:cs typeface="Arial Narrow"/>
              </a:rPr>
              <a:t>2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898395" y="5140578"/>
            <a:ext cx="118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0" b="1">
                <a:latin typeface="Arial Narrow"/>
                <a:cs typeface="Arial Narrow"/>
              </a:rPr>
              <a:t>3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574798" y="5140578"/>
            <a:ext cx="118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0" b="1">
                <a:latin typeface="Arial Narrow"/>
                <a:cs typeface="Arial Narrow"/>
              </a:rPr>
              <a:t>4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3250819" y="5140578"/>
            <a:ext cx="118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0" b="1">
                <a:latin typeface="Arial Narrow"/>
                <a:cs typeface="Arial Narrow"/>
              </a:rPr>
              <a:t>5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3926840" y="5140578"/>
            <a:ext cx="118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0" b="1">
                <a:latin typeface="Arial Narrow"/>
                <a:cs typeface="Arial Narrow"/>
              </a:rPr>
              <a:t>6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4602860" y="5140578"/>
            <a:ext cx="118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0" b="1">
                <a:latin typeface="Arial Narrow"/>
                <a:cs typeface="Arial Narrow"/>
              </a:rPr>
              <a:t>7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5955284" y="5140578"/>
            <a:ext cx="118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0" b="1">
                <a:latin typeface="Arial Narrow"/>
                <a:cs typeface="Arial Narrow"/>
              </a:rPr>
              <a:t>9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6584950" y="5140578"/>
            <a:ext cx="211454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5" b="1">
                <a:latin typeface="Arial Narrow"/>
                <a:cs typeface="Arial Narrow"/>
              </a:rPr>
              <a:t>10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7261097" y="5140578"/>
            <a:ext cx="211454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5" b="1">
                <a:latin typeface="Arial Narrow"/>
                <a:cs typeface="Arial Narrow"/>
              </a:rPr>
              <a:t>11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7937372" y="5140578"/>
            <a:ext cx="211454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5" b="1">
                <a:latin typeface="Arial Narrow"/>
                <a:cs typeface="Arial Narrow"/>
              </a:rPr>
              <a:t>12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8613393" y="5140578"/>
            <a:ext cx="211454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5" b="1">
                <a:latin typeface="Arial Narrow"/>
                <a:cs typeface="Arial Narrow"/>
              </a:rPr>
              <a:t>13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9289542" y="5140578"/>
            <a:ext cx="211454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5" b="1">
                <a:latin typeface="Arial Narrow"/>
                <a:cs typeface="Arial Narrow"/>
              </a:rPr>
              <a:t>14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9965563" y="5140578"/>
            <a:ext cx="211454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5" b="1">
                <a:latin typeface="Arial Narrow"/>
                <a:cs typeface="Arial Narrow"/>
              </a:rPr>
              <a:t>15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10181590" y="2466213"/>
            <a:ext cx="15500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3769FF"/>
                </a:solidFill>
                <a:latin typeface="Arial"/>
                <a:cs typeface="Arial"/>
              </a:rPr>
              <a:t>$1,219,376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4992370" y="5119521"/>
            <a:ext cx="671195" cy="58801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algn="ctr" marL="20320">
              <a:lnSpc>
                <a:spcPct val="100000"/>
              </a:lnSpc>
              <a:spcBef>
                <a:spcPts val="260"/>
              </a:spcBef>
            </a:pPr>
            <a:r>
              <a:rPr dirty="0" sz="1600" spc="-50" b="1">
                <a:latin typeface="Arial Narrow"/>
                <a:cs typeface="Arial Narrow"/>
              </a:rPr>
              <a:t>8</a:t>
            </a:r>
            <a:endParaRPr sz="16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185"/>
              </a:spcBef>
            </a:pPr>
            <a:r>
              <a:rPr dirty="0" sz="1800" spc="-10" b="1">
                <a:solidFill>
                  <a:srgbClr val="333333"/>
                </a:solidFill>
                <a:latin typeface="Arial Narrow"/>
                <a:cs typeface="Arial Narrow"/>
              </a:rPr>
              <a:t>YEARS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432003" y="5922975"/>
            <a:ext cx="11233150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i="1">
                <a:latin typeface="Arial"/>
                <a:cs typeface="Arial"/>
              </a:rPr>
              <a:t>Shows</a:t>
            </a:r>
            <a:r>
              <a:rPr dirty="0" sz="1200" spc="-4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compounded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annual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spc="-10" i="1">
                <a:latin typeface="Arial"/>
                <a:cs typeface="Arial"/>
              </a:rPr>
              <a:t>hypothetical</a:t>
            </a:r>
            <a:r>
              <a:rPr dirty="0" sz="1200" spc="-4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6%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growth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over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15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years,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without</a:t>
            </a:r>
            <a:r>
              <a:rPr dirty="0" sz="1200" spc="-4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taxes,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on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an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investment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of</a:t>
            </a:r>
            <a:r>
              <a:rPr dirty="0" sz="1200" spc="-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$51,000</a:t>
            </a:r>
            <a:r>
              <a:rPr dirty="0" sz="1200" spc="-5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made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in</a:t>
            </a:r>
            <a:r>
              <a:rPr dirty="0" sz="1200" spc="-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12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equal</a:t>
            </a:r>
            <a:r>
              <a:rPr dirty="0" sz="1200" spc="-4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end-</a:t>
            </a:r>
            <a:r>
              <a:rPr dirty="0" sz="1200" spc="-10" i="1">
                <a:latin typeface="Arial"/>
                <a:cs typeface="Arial"/>
              </a:rPr>
              <a:t>of-</a:t>
            </a:r>
            <a:r>
              <a:rPr dirty="0" sz="1200" i="1">
                <a:latin typeface="Arial"/>
                <a:cs typeface="Arial"/>
              </a:rPr>
              <a:t>month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installments.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This</a:t>
            </a:r>
            <a:r>
              <a:rPr dirty="0" sz="1200" spc="-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is</a:t>
            </a:r>
            <a:r>
              <a:rPr dirty="0" sz="1200" spc="-5" i="1">
                <a:latin typeface="Arial"/>
                <a:cs typeface="Arial"/>
              </a:rPr>
              <a:t> </a:t>
            </a:r>
            <a:r>
              <a:rPr dirty="0" sz="1200" spc="-50" i="1">
                <a:latin typeface="Arial"/>
                <a:cs typeface="Arial"/>
              </a:rPr>
              <a:t>a</a:t>
            </a:r>
            <a:r>
              <a:rPr dirty="0" sz="1200" spc="-5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hypothetical</a:t>
            </a:r>
            <a:r>
              <a:rPr dirty="0" sz="1200" spc="-5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example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only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and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does</a:t>
            </a:r>
            <a:r>
              <a:rPr dirty="0" sz="1200" spc="-4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not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represent</a:t>
            </a:r>
            <a:r>
              <a:rPr dirty="0" sz="1200" spc="-4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any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specific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investment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spc="-10" i="1">
                <a:latin typeface="Arial"/>
                <a:cs typeface="Arial"/>
              </a:rPr>
              <a:t>product.</a:t>
            </a:r>
            <a:r>
              <a:rPr dirty="0" sz="1200" spc="-7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Actual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investments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may include</a:t>
            </a:r>
            <a:r>
              <a:rPr dirty="0" sz="1200" spc="-5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fees,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charges</a:t>
            </a:r>
            <a:r>
              <a:rPr dirty="0" sz="1200" spc="-4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and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other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expenses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that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would</a:t>
            </a:r>
            <a:r>
              <a:rPr dirty="0" sz="1200" spc="-45" i="1">
                <a:latin typeface="Arial"/>
                <a:cs typeface="Arial"/>
              </a:rPr>
              <a:t> </a:t>
            </a:r>
            <a:r>
              <a:rPr dirty="0" sz="1200" spc="-10" i="1">
                <a:latin typeface="Arial"/>
                <a:cs typeface="Arial"/>
              </a:rPr>
              <a:t>affect </a:t>
            </a:r>
            <a:r>
              <a:rPr dirty="0" sz="1200" i="1">
                <a:latin typeface="Arial"/>
                <a:cs typeface="Arial"/>
              </a:rPr>
              <a:t>an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spc="-10" i="1">
                <a:latin typeface="Arial"/>
                <a:cs typeface="Arial"/>
              </a:rPr>
              <a:t>investment’s</a:t>
            </a:r>
            <a:r>
              <a:rPr dirty="0" sz="1200" spc="-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return.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It</a:t>
            </a:r>
            <a:r>
              <a:rPr dirty="0" sz="1200" spc="-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assumes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no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spc="-10" i="1">
                <a:latin typeface="Arial"/>
                <a:cs typeface="Arial"/>
              </a:rPr>
              <a:t>distributions</a:t>
            </a:r>
            <a:r>
              <a:rPr dirty="0" sz="1200" spc="-4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are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made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during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these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periods.</a:t>
            </a:r>
            <a:r>
              <a:rPr dirty="0" sz="1200" spc="-40" i="1">
                <a:latin typeface="Arial"/>
                <a:cs typeface="Arial"/>
              </a:rPr>
              <a:t> </a:t>
            </a:r>
            <a:r>
              <a:rPr dirty="0" sz="1200" spc="-10" i="1">
                <a:latin typeface="Arial"/>
                <a:cs typeface="Arial"/>
              </a:rPr>
              <a:t>However,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lower</a:t>
            </a:r>
            <a:r>
              <a:rPr dirty="0" sz="1200" spc="-4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maximum</a:t>
            </a:r>
            <a:r>
              <a:rPr dirty="0" sz="1200" spc="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tax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rates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on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capital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gains</a:t>
            </a:r>
            <a:r>
              <a:rPr dirty="0" sz="1200" spc="-4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and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dividends</a:t>
            </a:r>
            <a:r>
              <a:rPr dirty="0" sz="1200" spc="-4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would</a:t>
            </a:r>
            <a:r>
              <a:rPr dirty="0" sz="1200" spc="-4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make</a:t>
            </a:r>
            <a:r>
              <a:rPr dirty="0" sz="1200" spc="-5" i="1">
                <a:latin typeface="Arial"/>
                <a:cs typeface="Arial"/>
              </a:rPr>
              <a:t> </a:t>
            </a:r>
            <a:r>
              <a:rPr dirty="0" sz="1200" spc="-25" i="1">
                <a:latin typeface="Arial"/>
                <a:cs typeface="Arial"/>
              </a:rPr>
              <a:t>the </a:t>
            </a:r>
            <a:r>
              <a:rPr dirty="0" sz="1200" i="1">
                <a:latin typeface="Arial"/>
                <a:cs typeface="Arial"/>
              </a:rPr>
              <a:t>investment</a:t>
            </a:r>
            <a:r>
              <a:rPr dirty="0" sz="1200" spc="-4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return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for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the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taxable</a:t>
            </a:r>
            <a:r>
              <a:rPr dirty="0" sz="1200" spc="-5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investment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more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spc="-10" i="1">
                <a:latin typeface="Arial"/>
                <a:cs typeface="Arial"/>
              </a:rPr>
              <a:t>favorable.</a:t>
            </a:r>
            <a:r>
              <a:rPr dirty="0" sz="1200" spc="-7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Actual</a:t>
            </a:r>
            <a:r>
              <a:rPr dirty="0" sz="1200" spc="-4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returns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will</a:t>
            </a:r>
            <a:r>
              <a:rPr dirty="0" sz="1200" spc="-40" i="1">
                <a:latin typeface="Arial"/>
                <a:cs typeface="Arial"/>
              </a:rPr>
              <a:t> </a:t>
            </a:r>
            <a:r>
              <a:rPr dirty="0" sz="1200" spc="-10" i="1">
                <a:latin typeface="Arial"/>
                <a:cs typeface="Arial"/>
              </a:rPr>
              <a:t>vary,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perhaps</a:t>
            </a:r>
            <a:r>
              <a:rPr dirty="0" sz="1200" spc="-5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significantly</a:t>
            </a:r>
            <a:r>
              <a:rPr dirty="0" sz="1200" spc="-5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from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the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return</a:t>
            </a:r>
            <a:r>
              <a:rPr dirty="0" sz="1200" spc="2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shown</a:t>
            </a:r>
            <a:r>
              <a:rPr dirty="0" sz="1200" spc="-45" i="1">
                <a:latin typeface="Arial"/>
                <a:cs typeface="Arial"/>
              </a:rPr>
              <a:t> </a:t>
            </a:r>
            <a:r>
              <a:rPr dirty="0" sz="1200" spc="-10" i="1">
                <a:latin typeface="Arial"/>
                <a:cs typeface="Arial"/>
              </a:rPr>
              <a:t>here.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472" y="465371"/>
            <a:ext cx="2080368" cy="405588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6096" y="0"/>
            <a:ext cx="12183110" cy="5945505"/>
            <a:chOff x="6096" y="0"/>
            <a:chExt cx="12183110" cy="59455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" y="5853684"/>
              <a:ext cx="12182856" cy="9144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59751" y="0"/>
              <a:ext cx="5029200" cy="585368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4500" y="1534109"/>
            <a:ext cx="3884929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Century Gothic"/>
                <a:cs typeface="Century Gothic"/>
              </a:rPr>
              <a:t>The</a:t>
            </a:r>
            <a:r>
              <a:rPr dirty="0" sz="3600" spc="-15">
                <a:latin typeface="Century Gothic"/>
                <a:cs typeface="Century Gothic"/>
              </a:rPr>
              <a:t> </a:t>
            </a:r>
            <a:r>
              <a:rPr dirty="0" sz="3600">
                <a:latin typeface="Century Gothic"/>
                <a:cs typeface="Century Gothic"/>
              </a:rPr>
              <a:t>Home</a:t>
            </a:r>
            <a:r>
              <a:rPr dirty="0" sz="3600" spc="-20">
                <a:latin typeface="Century Gothic"/>
                <a:cs typeface="Century Gothic"/>
              </a:rPr>
              <a:t> </a:t>
            </a:r>
            <a:r>
              <a:rPr dirty="0" sz="3600" spc="-10">
                <a:latin typeface="Century Gothic"/>
                <a:cs typeface="Century Gothic"/>
              </a:rPr>
              <a:t>Stretch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44500" y="2199259"/>
            <a:ext cx="523367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3769FF"/>
                </a:solidFill>
                <a:latin typeface="Century Gothic"/>
                <a:cs typeface="Century Gothic"/>
              </a:rPr>
              <a:t>Seven</a:t>
            </a:r>
            <a:r>
              <a:rPr dirty="0" sz="2400" spc="-30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3769FF"/>
                </a:solidFill>
                <a:latin typeface="Century Gothic"/>
                <a:cs typeface="Century Gothic"/>
              </a:rPr>
              <a:t>Things</a:t>
            </a:r>
            <a:r>
              <a:rPr dirty="0" sz="2400" spc="-30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3769FF"/>
                </a:solidFill>
                <a:latin typeface="Century Gothic"/>
                <a:cs typeface="Century Gothic"/>
              </a:rPr>
              <a:t>You</a:t>
            </a:r>
            <a:r>
              <a:rPr dirty="0" sz="2400" spc="-30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3769FF"/>
                </a:solidFill>
                <a:latin typeface="Century Gothic"/>
                <a:cs typeface="Century Gothic"/>
              </a:rPr>
              <a:t>Need</a:t>
            </a:r>
            <a:r>
              <a:rPr dirty="0" sz="2400" spc="-30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3769FF"/>
                </a:solidFill>
                <a:latin typeface="Century Gothic"/>
                <a:cs typeface="Century Gothic"/>
              </a:rPr>
              <a:t>to</a:t>
            </a:r>
            <a:r>
              <a:rPr dirty="0" sz="2400" spc="-25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3769FF"/>
                </a:solidFill>
                <a:latin typeface="Century Gothic"/>
                <a:cs typeface="Century Gothic"/>
              </a:rPr>
              <a:t>Do</a:t>
            </a:r>
            <a:r>
              <a:rPr dirty="0" sz="2400" spc="-45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3769FF"/>
                </a:solidFill>
                <a:latin typeface="Century Gothic"/>
                <a:cs typeface="Century Gothic"/>
              </a:rPr>
              <a:t>in</a:t>
            </a:r>
            <a:r>
              <a:rPr dirty="0" sz="2400" spc="-30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400" spc="-25" b="1">
                <a:solidFill>
                  <a:srgbClr val="3769FF"/>
                </a:solidFill>
                <a:latin typeface="Century Gothic"/>
                <a:cs typeface="Century Gothic"/>
              </a:rPr>
              <a:t>the </a:t>
            </a:r>
            <a:r>
              <a:rPr dirty="0" sz="2400" b="1">
                <a:solidFill>
                  <a:srgbClr val="3769FF"/>
                </a:solidFill>
                <a:latin typeface="Century Gothic"/>
                <a:cs typeface="Century Gothic"/>
              </a:rPr>
              <a:t>Decade</a:t>
            </a:r>
            <a:r>
              <a:rPr dirty="0" sz="2400" spc="-50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3769FF"/>
                </a:solidFill>
                <a:latin typeface="Century Gothic"/>
                <a:cs typeface="Century Gothic"/>
              </a:rPr>
              <a:t>Before</a:t>
            </a:r>
            <a:r>
              <a:rPr dirty="0" sz="2400" spc="-50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400" b="1">
                <a:solidFill>
                  <a:srgbClr val="3769FF"/>
                </a:solidFill>
                <a:latin typeface="Century Gothic"/>
                <a:cs typeface="Century Gothic"/>
              </a:rPr>
              <a:t>You</a:t>
            </a:r>
            <a:r>
              <a:rPr dirty="0" sz="2400" spc="-50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400" spc="-10" b="1">
                <a:solidFill>
                  <a:srgbClr val="3769FF"/>
                </a:solidFill>
                <a:latin typeface="Century Gothic"/>
                <a:cs typeface="Century Gothic"/>
              </a:rPr>
              <a:t>Retire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8487156" y="6524243"/>
            <a:ext cx="3211195" cy="196850"/>
          </a:xfrm>
          <a:prstGeom prst="rect">
            <a:avLst/>
          </a:prstGeom>
          <a:ln w="6350">
            <a:solidFill>
              <a:srgbClr val="000000"/>
            </a:solidFill>
          </a:ln>
        </p:spPr>
        <p:txBody>
          <a:bodyPr wrap="square" lIns="0" tIns="15875" rIns="0" bIns="0" rtlCol="0" vert="horz">
            <a:spAutoFit/>
          </a:bodyPr>
          <a:lstStyle/>
          <a:p>
            <a:pPr marL="120014">
              <a:lnSpc>
                <a:spcPct val="100000"/>
              </a:lnSpc>
              <a:spcBef>
                <a:spcPts val="125"/>
              </a:spcBef>
            </a:pP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FDIC</a:t>
            </a:r>
            <a:r>
              <a:rPr dirty="0" sz="1000" spc="-2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Insured</a:t>
            </a:r>
            <a:r>
              <a:rPr dirty="0" sz="1000" spc="42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|</a:t>
            </a:r>
            <a:r>
              <a:rPr dirty="0" sz="1000" spc="42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</a:t>
            </a:r>
            <a:r>
              <a:rPr dirty="0" sz="1000" spc="-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Bank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Guarantee</a:t>
            </a:r>
            <a:r>
              <a:rPr dirty="0" sz="1000" spc="409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|</a:t>
            </a:r>
            <a:r>
              <a:rPr dirty="0" sz="1000" spc="36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May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Lose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spc="-20" b="1">
                <a:latin typeface="Arial Narrow"/>
                <a:cs typeface="Arial Narrow"/>
              </a:rPr>
              <a:t>Value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472" y="465371"/>
            <a:ext cx="2080368" cy="405588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12189460" cy="5943600"/>
            <a:chOff x="0" y="0"/>
            <a:chExt cx="12189460" cy="59436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852159"/>
              <a:ext cx="12188951" cy="9144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59752" y="0"/>
              <a:ext cx="5029200" cy="585368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4500" y="1534109"/>
            <a:ext cx="585851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Century Gothic"/>
                <a:cs typeface="Century Gothic"/>
              </a:rPr>
              <a:t>4.</a:t>
            </a:r>
            <a:r>
              <a:rPr dirty="0" sz="3600" spc="-20">
                <a:latin typeface="Century Gothic"/>
                <a:cs typeface="Century Gothic"/>
              </a:rPr>
              <a:t> </a:t>
            </a:r>
            <a:r>
              <a:rPr dirty="0" sz="3600">
                <a:latin typeface="Century Gothic"/>
                <a:cs typeface="Century Gothic"/>
              </a:rPr>
              <a:t>Get</a:t>
            </a:r>
            <a:r>
              <a:rPr dirty="0" sz="3600" spc="-20">
                <a:latin typeface="Century Gothic"/>
                <a:cs typeface="Century Gothic"/>
              </a:rPr>
              <a:t> </a:t>
            </a:r>
            <a:r>
              <a:rPr dirty="0" sz="3600">
                <a:latin typeface="Century Gothic"/>
                <a:cs typeface="Century Gothic"/>
              </a:rPr>
              <a:t>a</a:t>
            </a:r>
            <a:r>
              <a:rPr dirty="0" sz="3600" spc="-20">
                <a:latin typeface="Century Gothic"/>
                <a:cs typeface="Century Gothic"/>
              </a:rPr>
              <a:t> </a:t>
            </a:r>
            <a:r>
              <a:rPr dirty="0" sz="3600">
                <a:latin typeface="Century Gothic"/>
                <a:cs typeface="Century Gothic"/>
              </a:rPr>
              <a:t>Portfolio</a:t>
            </a:r>
            <a:r>
              <a:rPr dirty="0" sz="3600" spc="-15">
                <a:latin typeface="Century Gothic"/>
                <a:cs typeface="Century Gothic"/>
              </a:rPr>
              <a:t> </a:t>
            </a:r>
            <a:r>
              <a:rPr dirty="0" sz="3600" spc="-10">
                <a:latin typeface="Century Gothic"/>
                <a:cs typeface="Century Gothic"/>
              </a:rPr>
              <a:t>Checkup</a:t>
            </a:r>
            <a:endParaRPr sz="3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44500" y="6172911"/>
            <a:ext cx="1104074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Sources: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U.S.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Bureau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Labor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Statistics,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2023: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Number</a:t>
            </a:r>
            <a:r>
              <a:rPr dirty="0" sz="1000" spc="-3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of</a:t>
            </a:r>
            <a:r>
              <a:rPr dirty="0" sz="1000" spc="-2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Jobs,</a:t>
            </a:r>
            <a:r>
              <a:rPr dirty="0" sz="1000" spc="-2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Labor</a:t>
            </a:r>
            <a:r>
              <a:rPr dirty="0" sz="1000" spc="-3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Market</a:t>
            </a:r>
            <a:r>
              <a:rPr dirty="0" sz="1000" spc="-20" i="1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Experience,</a:t>
            </a:r>
            <a:r>
              <a:rPr dirty="0" sz="1000" spc="-2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Marital</a:t>
            </a:r>
            <a:r>
              <a:rPr dirty="0" sz="1000" spc="-1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Status</a:t>
            </a:r>
            <a:r>
              <a:rPr dirty="0" sz="1000" spc="-1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and</a:t>
            </a:r>
            <a:r>
              <a:rPr dirty="0" sz="1000" spc="-3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Health</a:t>
            </a:r>
            <a:r>
              <a:rPr dirty="0" sz="1000" spc="-3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for</a:t>
            </a:r>
            <a:r>
              <a:rPr dirty="0" sz="1000" spc="-2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those</a:t>
            </a:r>
            <a:r>
              <a:rPr dirty="0" sz="1000" spc="-2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Born</a:t>
            </a:r>
            <a:r>
              <a:rPr dirty="0" sz="1000" spc="-1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1957-1964</a:t>
            </a:r>
            <a:r>
              <a:rPr dirty="0" sz="1000">
                <a:latin typeface="Arial Narrow"/>
                <a:cs typeface="Arial Narrow"/>
              </a:rPr>
              <a:t>.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Congressional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Research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Service, 2024: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Contributions</a:t>
            </a:r>
            <a:r>
              <a:rPr dirty="0" sz="1000" spc="-3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to</a:t>
            </a:r>
            <a:r>
              <a:rPr dirty="0" sz="1000" spc="-1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Defined</a:t>
            </a:r>
            <a:r>
              <a:rPr dirty="0" sz="1000" spc="-3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Contribution</a:t>
            </a:r>
            <a:r>
              <a:rPr dirty="0" sz="1000" spc="-30" i="1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Retirement</a:t>
            </a:r>
            <a:r>
              <a:rPr dirty="0" sz="1000" spc="-30" i="1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Plans.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dirty="0" sz="1000">
                <a:latin typeface="Arial Narrow"/>
                <a:cs typeface="Arial Narrow"/>
              </a:rPr>
              <a:t>DCIIA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Retirement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Research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Center,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2020: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Plan</a:t>
            </a:r>
            <a:r>
              <a:rPr dirty="0" sz="1000" spc="-1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Sponsor</a:t>
            </a:r>
            <a:r>
              <a:rPr dirty="0" sz="1000" spc="-1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Survey;</a:t>
            </a:r>
            <a:r>
              <a:rPr dirty="0" sz="1000" spc="-10" i="1">
                <a:latin typeface="Arial Narrow"/>
                <a:cs typeface="Arial Narrow"/>
              </a:rPr>
              <a:t> Implementation</a:t>
            </a:r>
            <a:r>
              <a:rPr dirty="0" sz="1000" spc="-4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of</a:t>
            </a:r>
            <a:r>
              <a:rPr dirty="0" sz="1000" spc="-2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Auto</a:t>
            </a:r>
            <a:r>
              <a:rPr dirty="0" sz="1000" spc="-1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Features</a:t>
            </a:r>
            <a:r>
              <a:rPr dirty="0" sz="1000" spc="-30" i="1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Continues</a:t>
            </a:r>
            <a:r>
              <a:rPr dirty="0" sz="1000" spc="-3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to</a:t>
            </a:r>
            <a:r>
              <a:rPr dirty="0" sz="1000" spc="-1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Rise</a:t>
            </a:r>
            <a:r>
              <a:rPr dirty="0" sz="1000" spc="-1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as</a:t>
            </a:r>
            <a:r>
              <a:rPr dirty="0" sz="1000" spc="-1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Plans</a:t>
            </a:r>
            <a:r>
              <a:rPr dirty="0" sz="1000" spc="-1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Recognize</a:t>
            </a:r>
            <a:r>
              <a:rPr dirty="0" sz="1000" spc="-15" i="1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Benefits</a:t>
            </a:r>
            <a:r>
              <a:rPr dirty="0" sz="1000" spc="-10">
                <a:latin typeface="Arial Narrow"/>
                <a:cs typeface="Arial Narrow"/>
              </a:rPr>
              <a:t>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How</a:t>
            </a:r>
            <a:r>
              <a:rPr dirty="0" spc="-125"/>
              <a:t> </a:t>
            </a:r>
            <a:r>
              <a:rPr dirty="0" spc="-40"/>
              <a:t>Today’s</a:t>
            </a:r>
            <a:r>
              <a:rPr dirty="0" spc="-90"/>
              <a:t> </a:t>
            </a:r>
            <a:r>
              <a:rPr dirty="0"/>
              <a:t>Jobs</a:t>
            </a:r>
            <a:r>
              <a:rPr dirty="0" spc="-114"/>
              <a:t> </a:t>
            </a:r>
            <a:r>
              <a:rPr dirty="0"/>
              <a:t>Complicate</a:t>
            </a:r>
            <a:r>
              <a:rPr dirty="0" spc="-105"/>
              <a:t> </a:t>
            </a:r>
            <a:r>
              <a:rPr dirty="0"/>
              <a:t>Retirement</a:t>
            </a:r>
            <a:r>
              <a:rPr dirty="0" spc="-120"/>
              <a:t> </a:t>
            </a:r>
            <a:r>
              <a:rPr dirty="0" spc="-10"/>
              <a:t>Planning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1289303" y="1659635"/>
            <a:ext cx="2529840" cy="3855720"/>
          </a:xfrm>
          <a:prstGeom prst="rect">
            <a:avLst/>
          </a:prstGeom>
          <a:ln w="63500">
            <a:solidFill>
              <a:srgbClr val="C8C8C8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165"/>
              </a:spcBef>
            </a:pPr>
            <a:endParaRPr sz="2000">
              <a:latin typeface="Times New Roman"/>
              <a:cs typeface="Times New Roman"/>
            </a:endParaRPr>
          </a:p>
          <a:p>
            <a:pPr marL="216535" marR="405130">
              <a:lnSpc>
                <a:spcPct val="112500"/>
              </a:lnSpc>
            </a:pPr>
            <a:r>
              <a:rPr dirty="0" sz="2000" spc="-10" b="1">
                <a:solidFill>
                  <a:srgbClr val="767676"/>
                </a:solidFill>
                <a:latin typeface="Arial"/>
                <a:cs typeface="Arial"/>
              </a:rPr>
              <a:t>Average</a:t>
            </a:r>
            <a:r>
              <a:rPr dirty="0" sz="2000" spc="-80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767676"/>
                </a:solidFill>
                <a:latin typeface="Arial"/>
                <a:cs typeface="Arial"/>
              </a:rPr>
              <a:t>worker </a:t>
            </a:r>
            <a:r>
              <a:rPr dirty="0" sz="2000" b="1">
                <a:solidFill>
                  <a:srgbClr val="767676"/>
                </a:solidFill>
                <a:latin typeface="Arial"/>
                <a:cs typeface="Arial"/>
              </a:rPr>
              <a:t>switches</a:t>
            </a:r>
            <a:r>
              <a:rPr dirty="0" sz="2000" spc="-65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3769FF"/>
                </a:solidFill>
                <a:latin typeface="Arial"/>
                <a:cs typeface="Arial"/>
              </a:rPr>
              <a:t>jobs </a:t>
            </a: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12</a:t>
            </a:r>
            <a:r>
              <a:rPr dirty="0" sz="2000" spc="-1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3769FF"/>
                </a:solidFill>
                <a:latin typeface="Arial"/>
                <a:cs typeface="Arial"/>
              </a:rPr>
              <a:t>times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6876" y="1866773"/>
            <a:ext cx="1236217" cy="1236217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4844796" y="1659635"/>
            <a:ext cx="2528570" cy="3855720"/>
          </a:xfrm>
          <a:prstGeom prst="rect">
            <a:avLst/>
          </a:prstGeom>
          <a:ln w="63500">
            <a:solidFill>
              <a:srgbClr val="C8C8C8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120"/>
              </a:spcBef>
            </a:pPr>
            <a:endParaRPr sz="2000">
              <a:latin typeface="Times New Roman"/>
              <a:cs typeface="Times New Roman"/>
            </a:endParaRPr>
          </a:p>
          <a:p>
            <a:pPr marL="163830" marR="224154">
              <a:lnSpc>
                <a:spcPct val="112500"/>
              </a:lnSpc>
            </a:pP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63%</a:t>
            </a:r>
            <a:r>
              <a:rPr dirty="0" sz="2000" spc="-2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of</a:t>
            </a:r>
            <a:r>
              <a:rPr dirty="0" sz="2000" spc="-9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3769FF"/>
                </a:solidFill>
                <a:latin typeface="Arial"/>
                <a:cs typeface="Arial"/>
              </a:rPr>
              <a:t>American </a:t>
            </a: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workers</a:t>
            </a:r>
            <a:r>
              <a:rPr dirty="0" sz="2000" spc="-7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767676"/>
                </a:solidFill>
                <a:latin typeface="Arial"/>
                <a:cs typeface="Arial"/>
              </a:rPr>
              <a:t>have </a:t>
            </a:r>
            <a:r>
              <a:rPr dirty="0" sz="2000" b="1">
                <a:solidFill>
                  <a:srgbClr val="767676"/>
                </a:solidFill>
                <a:latin typeface="Arial"/>
                <a:cs typeface="Arial"/>
              </a:rPr>
              <a:t>access</a:t>
            </a:r>
            <a:r>
              <a:rPr dirty="0" sz="2000" spc="-45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767676"/>
                </a:solidFill>
                <a:latin typeface="Arial"/>
                <a:cs typeface="Arial"/>
              </a:rPr>
              <a:t>to</a:t>
            </a:r>
            <a:r>
              <a:rPr dirty="0" sz="2000" spc="-20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767676"/>
                </a:solidFill>
                <a:latin typeface="Arial"/>
                <a:cs typeface="Arial"/>
              </a:rPr>
              <a:t>defined contribution </a:t>
            </a:r>
            <a:r>
              <a:rPr dirty="0" sz="2000" b="1">
                <a:solidFill>
                  <a:srgbClr val="767676"/>
                </a:solidFill>
                <a:latin typeface="Arial"/>
                <a:cs typeface="Arial"/>
              </a:rPr>
              <a:t>retirement</a:t>
            </a:r>
            <a:r>
              <a:rPr dirty="0" sz="2000" spc="-75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767676"/>
                </a:solidFill>
                <a:latin typeface="Arial"/>
                <a:cs typeface="Arial"/>
              </a:rPr>
              <a:t>plans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8398764" y="1659635"/>
            <a:ext cx="2529840" cy="3855720"/>
          </a:xfrm>
          <a:prstGeom prst="rect">
            <a:avLst/>
          </a:prstGeom>
          <a:ln w="63500">
            <a:solidFill>
              <a:srgbClr val="C8C8C8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115"/>
              </a:spcBef>
            </a:pPr>
            <a:endParaRPr sz="2000">
              <a:latin typeface="Times New Roman"/>
              <a:cs typeface="Times New Roman"/>
            </a:endParaRPr>
          </a:p>
          <a:p>
            <a:pPr marL="262255" marR="407670">
              <a:lnSpc>
                <a:spcPct val="112599"/>
              </a:lnSpc>
            </a:pP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69%</a:t>
            </a:r>
            <a:r>
              <a:rPr dirty="0" sz="2000" spc="-2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of</a:t>
            </a:r>
            <a:r>
              <a:rPr dirty="0" sz="2000" spc="-1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3769FF"/>
                </a:solidFill>
                <a:latin typeface="Arial"/>
                <a:cs typeface="Arial"/>
              </a:rPr>
              <a:t>plans </a:t>
            </a:r>
            <a:r>
              <a:rPr dirty="0" sz="2000" b="1">
                <a:solidFill>
                  <a:srgbClr val="767676"/>
                </a:solidFill>
                <a:latin typeface="Arial"/>
                <a:cs typeface="Arial"/>
              </a:rPr>
              <a:t>have</a:t>
            </a:r>
            <a:r>
              <a:rPr dirty="0" sz="2000" spc="-30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767676"/>
                </a:solidFill>
                <a:latin typeface="Arial"/>
                <a:cs typeface="Arial"/>
              </a:rPr>
              <a:t>automatic enrollment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8978645" y="1846326"/>
            <a:ext cx="1370965" cy="1159510"/>
            <a:chOff x="8978645" y="1846326"/>
            <a:chExt cx="1370965" cy="1159510"/>
          </a:xfrm>
        </p:grpSpPr>
        <p:sp>
          <p:nvSpPr>
            <p:cNvPr id="9" name="object 9" descr=""/>
            <p:cNvSpPr/>
            <p:nvPr/>
          </p:nvSpPr>
          <p:spPr>
            <a:xfrm>
              <a:off x="8978645" y="1846326"/>
              <a:ext cx="1069975" cy="757555"/>
            </a:xfrm>
            <a:custGeom>
              <a:avLst/>
              <a:gdLst/>
              <a:ahLst/>
              <a:cxnLst/>
              <a:rect l="l" t="t" r="r" b="b"/>
              <a:pathLst>
                <a:path w="1069975" h="757555">
                  <a:moveTo>
                    <a:pt x="1069848" y="0"/>
                  </a:moveTo>
                  <a:lnTo>
                    <a:pt x="407415" y="0"/>
                  </a:lnTo>
                  <a:lnTo>
                    <a:pt x="362382" y="3782"/>
                  </a:lnTo>
                  <a:lnTo>
                    <a:pt x="319640" y="14730"/>
                  </a:lnTo>
                  <a:lnTo>
                    <a:pt x="279766" y="32246"/>
                  </a:lnTo>
                  <a:lnTo>
                    <a:pt x="243338" y="55729"/>
                  </a:lnTo>
                  <a:lnTo>
                    <a:pt x="210931" y="84582"/>
                  </a:lnTo>
                  <a:lnTo>
                    <a:pt x="183122" y="118204"/>
                  </a:lnTo>
                  <a:lnTo>
                    <a:pt x="160490" y="155998"/>
                  </a:lnTo>
                  <a:lnTo>
                    <a:pt x="143609" y="197364"/>
                  </a:lnTo>
                  <a:lnTo>
                    <a:pt x="133058" y="241703"/>
                  </a:lnTo>
                  <a:lnTo>
                    <a:pt x="129412" y="288416"/>
                  </a:lnTo>
                  <a:lnTo>
                    <a:pt x="129412" y="634364"/>
                  </a:lnTo>
                  <a:lnTo>
                    <a:pt x="49275" y="551307"/>
                  </a:lnTo>
                  <a:lnTo>
                    <a:pt x="0" y="603250"/>
                  </a:lnTo>
                  <a:lnTo>
                    <a:pt x="138683" y="747013"/>
                  </a:lnTo>
                  <a:lnTo>
                    <a:pt x="162559" y="757427"/>
                  </a:lnTo>
                  <a:lnTo>
                    <a:pt x="168963" y="756711"/>
                  </a:lnTo>
                  <a:lnTo>
                    <a:pt x="175402" y="754649"/>
                  </a:lnTo>
                  <a:lnTo>
                    <a:pt x="181580" y="751373"/>
                  </a:lnTo>
                  <a:lnTo>
                    <a:pt x="187198" y="747013"/>
                  </a:lnTo>
                  <a:lnTo>
                    <a:pt x="325754" y="603250"/>
                  </a:lnTo>
                  <a:lnTo>
                    <a:pt x="279653" y="553720"/>
                  </a:lnTo>
                  <a:lnTo>
                    <a:pt x="199517" y="636015"/>
                  </a:lnTo>
                  <a:lnTo>
                    <a:pt x="199517" y="290068"/>
                  </a:lnTo>
                  <a:lnTo>
                    <a:pt x="205059" y="240515"/>
                  </a:lnTo>
                  <a:lnTo>
                    <a:pt x="220841" y="194867"/>
                  </a:lnTo>
                  <a:lnTo>
                    <a:pt x="245593" y="154480"/>
                  </a:lnTo>
                  <a:lnTo>
                    <a:pt x="278048" y="120709"/>
                  </a:lnTo>
                  <a:lnTo>
                    <a:pt x="316936" y="94910"/>
                  </a:lnTo>
                  <a:lnTo>
                    <a:pt x="360989" y="78436"/>
                  </a:lnTo>
                  <a:lnTo>
                    <a:pt x="408939" y="72644"/>
                  </a:lnTo>
                  <a:lnTo>
                    <a:pt x="1069848" y="72644"/>
                  </a:lnTo>
                  <a:lnTo>
                    <a:pt x="1069848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9281921" y="2244820"/>
              <a:ext cx="1066800" cy="760095"/>
            </a:xfrm>
            <a:custGeom>
              <a:avLst/>
              <a:gdLst/>
              <a:ahLst/>
              <a:cxnLst/>
              <a:rect l="l" t="t" r="r" b="b"/>
              <a:pathLst>
                <a:path w="1066800" h="760094">
                  <a:moveTo>
                    <a:pt x="903350" y="0"/>
                  </a:moveTo>
                  <a:lnTo>
                    <a:pt x="890258" y="2833"/>
                  </a:lnTo>
                  <a:lnTo>
                    <a:pt x="878331" y="11334"/>
                  </a:lnTo>
                  <a:lnTo>
                    <a:pt x="739901" y="155987"/>
                  </a:lnTo>
                  <a:lnTo>
                    <a:pt x="789177" y="207041"/>
                  </a:lnTo>
                  <a:lnTo>
                    <a:pt x="869187" y="123983"/>
                  </a:lnTo>
                  <a:lnTo>
                    <a:pt x="869187" y="470566"/>
                  </a:lnTo>
                  <a:lnTo>
                    <a:pt x="863652" y="520070"/>
                  </a:lnTo>
                  <a:lnTo>
                    <a:pt x="847889" y="565590"/>
                  </a:lnTo>
                  <a:lnTo>
                    <a:pt x="823161" y="605803"/>
                  </a:lnTo>
                  <a:lnTo>
                    <a:pt x="790733" y="639385"/>
                  </a:lnTo>
                  <a:lnTo>
                    <a:pt x="751870" y="665011"/>
                  </a:lnTo>
                  <a:lnTo>
                    <a:pt x="707835" y="681358"/>
                  </a:lnTo>
                  <a:lnTo>
                    <a:pt x="659892" y="687101"/>
                  </a:lnTo>
                  <a:lnTo>
                    <a:pt x="0" y="687101"/>
                  </a:lnTo>
                  <a:lnTo>
                    <a:pt x="0" y="759745"/>
                  </a:lnTo>
                  <a:lnTo>
                    <a:pt x="659892" y="759745"/>
                  </a:lnTo>
                  <a:lnTo>
                    <a:pt x="704856" y="755988"/>
                  </a:lnTo>
                  <a:lnTo>
                    <a:pt x="747543" y="745107"/>
                  </a:lnTo>
                  <a:lnTo>
                    <a:pt x="787374" y="727691"/>
                  </a:lnTo>
                  <a:lnTo>
                    <a:pt x="823770" y="704329"/>
                  </a:lnTo>
                  <a:lnTo>
                    <a:pt x="856154" y="675608"/>
                  </a:lnTo>
                  <a:lnTo>
                    <a:pt x="883947" y="642117"/>
                  </a:lnTo>
                  <a:lnTo>
                    <a:pt x="906570" y="604444"/>
                  </a:lnTo>
                  <a:lnTo>
                    <a:pt x="923446" y="563178"/>
                  </a:lnTo>
                  <a:lnTo>
                    <a:pt x="933995" y="518906"/>
                  </a:lnTo>
                  <a:lnTo>
                    <a:pt x="937641" y="472217"/>
                  </a:lnTo>
                  <a:lnTo>
                    <a:pt x="937641" y="122459"/>
                  </a:lnTo>
                  <a:lnTo>
                    <a:pt x="1017524" y="205517"/>
                  </a:lnTo>
                  <a:lnTo>
                    <a:pt x="1066800" y="155987"/>
                  </a:lnTo>
                  <a:lnTo>
                    <a:pt x="928370" y="11334"/>
                  </a:lnTo>
                  <a:lnTo>
                    <a:pt x="916443" y="2833"/>
                  </a:lnTo>
                  <a:lnTo>
                    <a:pt x="903350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9281921" y="2244820"/>
              <a:ext cx="1066800" cy="760095"/>
            </a:xfrm>
            <a:custGeom>
              <a:avLst/>
              <a:gdLst/>
              <a:ahLst/>
              <a:cxnLst/>
              <a:rect l="l" t="t" r="r" b="b"/>
              <a:pathLst>
                <a:path w="1066800" h="760094">
                  <a:moveTo>
                    <a:pt x="1066800" y="155987"/>
                  </a:moveTo>
                  <a:lnTo>
                    <a:pt x="986770" y="72360"/>
                  </a:lnTo>
                  <a:lnTo>
                    <a:pt x="945673" y="29416"/>
                  </a:lnTo>
                  <a:lnTo>
                    <a:pt x="930532" y="13594"/>
                  </a:lnTo>
                  <a:lnTo>
                    <a:pt x="928370" y="11334"/>
                  </a:lnTo>
                  <a:lnTo>
                    <a:pt x="916443" y="2833"/>
                  </a:lnTo>
                  <a:lnTo>
                    <a:pt x="903350" y="0"/>
                  </a:lnTo>
                  <a:lnTo>
                    <a:pt x="890258" y="2833"/>
                  </a:lnTo>
                  <a:lnTo>
                    <a:pt x="878331" y="11334"/>
                  </a:lnTo>
                  <a:lnTo>
                    <a:pt x="798302" y="94962"/>
                  </a:lnTo>
                  <a:lnTo>
                    <a:pt x="757205" y="137906"/>
                  </a:lnTo>
                  <a:lnTo>
                    <a:pt x="742064" y="153727"/>
                  </a:lnTo>
                  <a:lnTo>
                    <a:pt x="739901" y="155987"/>
                  </a:lnTo>
                  <a:lnTo>
                    <a:pt x="768389" y="185503"/>
                  </a:lnTo>
                  <a:lnTo>
                    <a:pt x="783018" y="200660"/>
                  </a:lnTo>
                  <a:lnTo>
                    <a:pt x="788408" y="206244"/>
                  </a:lnTo>
                  <a:lnTo>
                    <a:pt x="789177" y="207041"/>
                  </a:lnTo>
                  <a:lnTo>
                    <a:pt x="835433" y="159023"/>
                  </a:lnTo>
                  <a:lnTo>
                    <a:pt x="859186" y="134365"/>
                  </a:lnTo>
                  <a:lnTo>
                    <a:pt x="867937" y="125281"/>
                  </a:lnTo>
                  <a:lnTo>
                    <a:pt x="869187" y="123983"/>
                  </a:lnTo>
                  <a:lnTo>
                    <a:pt x="869187" y="324352"/>
                  </a:lnTo>
                  <a:lnTo>
                    <a:pt x="869187" y="427243"/>
                  </a:lnTo>
                  <a:lnTo>
                    <a:pt x="869187" y="465151"/>
                  </a:lnTo>
                  <a:lnTo>
                    <a:pt x="869187" y="470566"/>
                  </a:lnTo>
                  <a:lnTo>
                    <a:pt x="863652" y="520070"/>
                  </a:lnTo>
                  <a:lnTo>
                    <a:pt x="847889" y="565590"/>
                  </a:lnTo>
                  <a:lnTo>
                    <a:pt x="823161" y="605803"/>
                  </a:lnTo>
                  <a:lnTo>
                    <a:pt x="790733" y="639385"/>
                  </a:lnTo>
                  <a:lnTo>
                    <a:pt x="751870" y="665011"/>
                  </a:lnTo>
                  <a:lnTo>
                    <a:pt x="707835" y="681358"/>
                  </a:lnTo>
                  <a:lnTo>
                    <a:pt x="659892" y="687101"/>
                  </a:lnTo>
                  <a:lnTo>
                    <a:pt x="278391" y="687101"/>
                  </a:lnTo>
                  <a:lnTo>
                    <a:pt x="82486" y="687101"/>
                  </a:lnTo>
                  <a:lnTo>
                    <a:pt x="10310" y="687101"/>
                  </a:lnTo>
                  <a:lnTo>
                    <a:pt x="0" y="687101"/>
                  </a:lnTo>
                  <a:lnTo>
                    <a:pt x="0" y="729099"/>
                  </a:lnTo>
                  <a:lnTo>
                    <a:pt x="0" y="750665"/>
                  </a:lnTo>
                  <a:lnTo>
                    <a:pt x="0" y="758610"/>
                  </a:lnTo>
                  <a:lnTo>
                    <a:pt x="0" y="759745"/>
                  </a:lnTo>
                  <a:lnTo>
                    <a:pt x="381500" y="759745"/>
                  </a:lnTo>
                  <a:lnTo>
                    <a:pt x="577405" y="759745"/>
                  </a:lnTo>
                  <a:lnTo>
                    <a:pt x="649581" y="759745"/>
                  </a:lnTo>
                  <a:lnTo>
                    <a:pt x="659892" y="759745"/>
                  </a:lnTo>
                  <a:lnTo>
                    <a:pt x="704856" y="755988"/>
                  </a:lnTo>
                  <a:lnTo>
                    <a:pt x="747543" y="745107"/>
                  </a:lnTo>
                  <a:lnTo>
                    <a:pt x="787374" y="727691"/>
                  </a:lnTo>
                  <a:lnTo>
                    <a:pt x="823770" y="704329"/>
                  </a:lnTo>
                  <a:lnTo>
                    <a:pt x="856154" y="675608"/>
                  </a:lnTo>
                  <a:lnTo>
                    <a:pt x="883947" y="642117"/>
                  </a:lnTo>
                  <a:lnTo>
                    <a:pt x="906570" y="604444"/>
                  </a:lnTo>
                  <a:lnTo>
                    <a:pt x="923446" y="563178"/>
                  </a:lnTo>
                  <a:lnTo>
                    <a:pt x="933995" y="518906"/>
                  </a:lnTo>
                  <a:lnTo>
                    <a:pt x="937641" y="472217"/>
                  </a:lnTo>
                  <a:lnTo>
                    <a:pt x="937641" y="270013"/>
                  </a:lnTo>
                  <a:lnTo>
                    <a:pt x="937641" y="166179"/>
                  </a:lnTo>
                  <a:lnTo>
                    <a:pt x="937641" y="127924"/>
                  </a:lnTo>
                  <a:lnTo>
                    <a:pt x="937641" y="122459"/>
                  </a:lnTo>
                  <a:lnTo>
                    <a:pt x="983823" y="170477"/>
                  </a:lnTo>
                  <a:lnTo>
                    <a:pt x="1007538" y="195135"/>
                  </a:lnTo>
                  <a:lnTo>
                    <a:pt x="1016275" y="204219"/>
                  </a:lnTo>
                  <a:lnTo>
                    <a:pt x="1017524" y="205517"/>
                  </a:lnTo>
                  <a:lnTo>
                    <a:pt x="1066800" y="155987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9377933" y="2106930"/>
              <a:ext cx="558165" cy="577850"/>
            </a:xfrm>
            <a:custGeom>
              <a:avLst/>
              <a:gdLst/>
              <a:ahLst/>
              <a:cxnLst/>
              <a:rect l="l" t="t" r="r" b="b"/>
              <a:pathLst>
                <a:path w="558165" h="577850">
                  <a:moveTo>
                    <a:pt x="279654" y="0"/>
                  </a:moveTo>
                  <a:lnTo>
                    <a:pt x="218491" y="7804"/>
                  </a:lnTo>
                  <a:lnTo>
                    <a:pt x="219155" y="7804"/>
                  </a:lnTo>
                  <a:lnTo>
                    <a:pt x="176807" y="28495"/>
                  </a:lnTo>
                  <a:lnTo>
                    <a:pt x="148907" y="59023"/>
                  </a:lnTo>
                  <a:lnTo>
                    <a:pt x="132691" y="95880"/>
                  </a:lnTo>
                  <a:lnTo>
                    <a:pt x="125160" y="135672"/>
                  </a:lnTo>
                  <a:lnTo>
                    <a:pt x="123317" y="175006"/>
                  </a:lnTo>
                  <a:lnTo>
                    <a:pt x="124450" y="200600"/>
                  </a:lnTo>
                  <a:lnTo>
                    <a:pt x="127809" y="224885"/>
                  </a:lnTo>
                  <a:lnTo>
                    <a:pt x="133336" y="247979"/>
                  </a:lnTo>
                  <a:lnTo>
                    <a:pt x="140970" y="270002"/>
                  </a:lnTo>
                  <a:lnTo>
                    <a:pt x="143962" y="284624"/>
                  </a:lnTo>
                  <a:lnTo>
                    <a:pt x="141760" y="298307"/>
                  </a:lnTo>
                  <a:lnTo>
                    <a:pt x="141668" y="298878"/>
                  </a:lnTo>
                  <a:lnTo>
                    <a:pt x="134731" y="311275"/>
                  </a:lnTo>
                  <a:lnTo>
                    <a:pt x="134612" y="311489"/>
                  </a:lnTo>
                  <a:lnTo>
                    <a:pt x="123317" y="321183"/>
                  </a:lnTo>
                  <a:lnTo>
                    <a:pt x="20827" y="382650"/>
                  </a:lnTo>
                  <a:lnTo>
                    <a:pt x="12376" y="388820"/>
                  </a:lnTo>
                  <a:lnTo>
                    <a:pt x="5794" y="397335"/>
                  </a:lnTo>
                  <a:lnTo>
                    <a:pt x="1522" y="407493"/>
                  </a:lnTo>
                  <a:lnTo>
                    <a:pt x="0" y="418592"/>
                  </a:lnTo>
                  <a:lnTo>
                    <a:pt x="0" y="464947"/>
                  </a:lnTo>
                  <a:lnTo>
                    <a:pt x="1524" y="464947"/>
                  </a:lnTo>
                  <a:lnTo>
                    <a:pt x="8235" y="508480"/>
                  </a:lnTo>
                  <a:lnTo>
                    <a:pt x="26352" y="544322"/>
                  </a:lnTo>
                  <a:lnTo>
                    <a:pt x="52851" y="568638"/>
                  </a:lnTo>
                  <a:lnTo>
                    <a:pt x="84709" y="577596"/>
                  </a:lnTo>
                  <a:lnTo>
                    <a:pt x="474599" y="577596"/>
                  </a:lnTo>
                  <a:lnTo>
                    <a:pt x="506456" y="568638"/>
                  </a:lnTo>
                  <a:lnTo>
                    <a:pt x="532955" y="544322"/>
                  </a:lnTo>
                  <a:lnTo>
                    <a:pt x="551072" y="508480"/>
                  </a:lnTo>
                  <a:lnTo>
                    <a:pt x="551616" y="504952"/>
                  </a:lnTo>
                  <a:lnTo>
                    <a:pt x="114046" y="504952"/>
                  </a:lnTo>
                  <a:lnTo>
                    <a:pt x="98988" y="501951"/>
                  </a:lnTo>
                  <a:lnTo>
                    <a:pt x="86169" y="493617"/>
                  </a:lnTo>
                  <a:lnTo>
                    <a:pt x="77255" y="480949"/>
                  </a:lnTo>
                  <a:lnTo>
                    <a:pt x="73914" y="464947"/>
                  </a:lnTo>
                  <a:lnTo>
                    <a:pt x="73914" y="458597"/>
                  </a:lnTo>
                  <a:lnTo>
                    <a:pt x="73609" y="449028"/>
                  </a:lnTo>
                  <a:lnTo>
                    <a:pt x="190246" y="365887"/>
                  </a:lnTo>
                  <a:lnTo>
                    <a:pt x="208168" y="360251"/>
                  </a:lnTo>
                  <a:lnTo>
                    <a:pt x="502828" y="360251"/>
                  </a:lnTo>
                  <a:lnTo>
                    <a:pt x="436118" y="321183"/>
                  </a:lnTo>
                  <a:lnTo>
                    <a:pt x="425297" y="311275"/>
                  </a:lnTo>
                  <a:lnTo>
                    <a:pt x="420057" y="301117"/>
                  </a:lnTo>
                  <a:lnTo>
                    <a:pt x="279654" y="301117"/>
                  </a:lnTo>
                  <a:lnTo>
                    <a:pt x="242766" y="289798"/>
                  </a:lnTo>
                  <a:lnTo>
                    <a:pt x="215725" y="260286"/>
                  </a:lnTo>
                  <a:lnTo>
                    <a:pt x="199090" y="219249"/>
                  </a:lnTo>
                  <a:lnTo>
                    <a:pt x="193421" y="173355"/>
                  </a:lnTo>
                  <a:lnTo>
                    <a:pt x="197250" y="123358"/>
                  </a:lnTo>
                  <a:lnTo>
                    <a:pt x="210820" y="91995"/>
                  </a:lnTo>
                  <a:lnTo>
                    <a:pt x="237247" y="75753"/>
                  </a:lnTo>
                  <a:lnTo>
                    <a:pt x="279654" y="71120"/>
                  </a:lnTo>
                  <a:lnTo>
                    <a:pt x="415757" y="71120"/>
                  </a:lnTo>
                  <a:lnTo>
                    <a:pt x="410749" y="59642"/>
                  </a:lnTo>
                  <a:lnTo>
                    <a:pt x="382872" y="28861"/>
                  </a:lnTo>
                  <a:lnTo>
                    <a:pt x="340191" y="7804"/>
                  </a:lnTo>
                  <a:lnTo>
                    <a:pt x="279654" y="0"/>
                  </a:lnTo>
                  <a:close/>
                </a:path>
                <a:path w="558165" h="577850">
                  <a:moveTo>
                    <a:pt x="502828" y="360251"/>
                  </a:moveTo>
                  <a:lnTo>
                    <a:pt x="354012" y="360251"/>
                  </a:lnTo>
                  <a:lnTo>
                    <a:pt x="363418" y="361789"/>
                  </a:lnTo>
                  <a:lnTo>
                    <a:pt x="372110" y="365887"/>
                  </a:lnTo>
                  <a:lnTo>
                    <a:pt x="471550" y="423418"/>
                  </a:lnTo>
                  <a:lnTo>
                    <a:pt x="492251" y="460121"/>
                  </a:lnTo>
                  <a:lnTo>
                    <a:pt x="492251" y="464947"/>
                  </a:lnTo>
                  <a:lnTo>
                    <a:pt x="488930" y="480306"/>
                  </a:lnTo>
                  <a:lnTo>
                    <a:pt x="480060" y="493045"/>
                  </a:lnTo>
                  <a:lnTo>
                    <a:pt x="467284" y="501737"/>
                  </a:lnTo>
                  <a:lnTo>
                    <a:pt x="452247" y="504952"/>
                  </a:lnTo>
                  <a:lnTo>
                    <a:pt x="551616" y="504952"/>
                  </a:lnTo>
                  <a:lnTo>
                    <a:pt x="557784" y="464947"/>
                  </a:lnTo>
                  <a:lnTo>
                    <a:pt x="557784" y="417068"/>
                  </a:lnTo>
                  <a:lnTo>
                    <a:pt x="556369" y="406116"/>
                  </a:lnTo>
                  <a:lnTo>
                    <a:pt x="552275" y="396224"/>
                  </a:lnTo>
                  <a:lnTo>
                    <a:pt x="545728" y="387546"/>
                  </a:lnTo>
                  <a:lnTo>
                    <a:pt x="536956" y="380238"/>
                  </a:lnTo>
                  <a:lnTo>
                    <a:pt x="502828" y="360251"/>
                  </a:lnTo>
                  <a:close/>
                </a:path>
                <a:path w="558165" h="577850">
                  <a:moveTo>
                    <a:pt x="354012" y="360251"/>
                  </a:moveTo>
                  <a:lnTo>
                    <a:pt x="208168" y="360251"/>
                  </a:lnTo>
                  <a:lnTo>
                    <a:pt x="217588" y="361118"/>
                  </a:lnTo>
                  <a:lnTo>
                    <a:pt x="227330" y="364236"/>
                  </a:lnTo>
                  <a:lnTo>
                    <a:pt x="239529" y="368734"/>
                  </a:lnTo>
                  <a:lnTo>
                    <a:pt x="252825" y="372316"/>
                  </a:lnTo>
                  <a:lnTo>
                    <a:pt x="266834" y="374683"/>
                  </a:lnTo>
                  <a:lnTo>
                    <a:pt x="281177" y="375539"/>
                  </a:lnTo>
                  <a:lnTo>
                    <a:pt x="295374" y="374898"/>
                  </a:lnTo>
                  <a:lnTo>
                    <a:pt x="309118" y="372887"/>
                  </a:lnTo>
                  <a:lnTo>
                    <a:pt x="322576" y="369377"/>
                  </a:lnTo>
                  <a:lnTo>
                    <a:pt x="335915" y="364236"/>
                  </a:lnTo>
                  <a:lnTo>
                    <a:pt x="344606" y="361118"/>
                  </a:lnTo>
                  <a:lnTo>
                    <a:pt x="354012" y="360251"/>
                  </a:lnTo>
                  <a:close/>
                </a:path>
                <a:path w="558165" h="577850">
                  <a:moveTo>
                    <a:pt x="415757" y="71120"/>
                  </a:moveTo>
                  <a:lnTo>
                    <a:pt x="279654" y="71120"/>
                  </a:lnTo>
                  <a:lnTo>
                    <a:pt x="322060" y="75753"/>
                  </a:lnTo>
                  <a:lnTo>
                    <a:pt x="348488" y="91995"/>
                  </a:lnTo>
                  <a:lnTo>
                    <a:pt x="362057" y="123358"/>
                  </a:lnTo>
                  <a:lnTo>
                    <a:pt x="365887" y="173355"/>
                  </a:lnTo>
                  <a:lnTo>
                    <a:pt x="360407" y="219249"/>
                  </a:lnTo>
                  <a:lnTo>
                    <a:pt x="360324" y="219946"/>
                  </a:lnTo>
                  <a:lnTo>
                    <a:pt x="343868" y="260905"/>
                  </a:lnTo>
                  <a:lnTo>
                    <a:pt x="316863" y="290030"/>
                  </a:lnTo>
                  <a:lnTo>
                    <a:pt x="279654" y="301117"/>
                  </a:lnTo>
                  <a:lnTo>
                    <a:pt x="420057" y="301117"/>
                  </a:lnTo>
                  <a:lnTo>
                    <a:pt x="418607" y="298307"/>
                  </a:lnTo>
                  <a:lnTo>
                    <a:pt x="416517" y="284624"/>
                  </a:lnTo>
                  <a:lnTo>
                    <a:pt x="416419" y="283981"/>
                  </a:lnTo>
                  <a:lnTo>
                    <a:pt x="419100" y="270002"/>
                  </a:lnTo>
                  <a:lnTo>
                    <a:pt x="426313" y="247979"/>
                  </a:lnTo>
                  <a:lnTo>
                    <a:pt x="431657" y="224885"/>
                  </a:lnTo>
                  <a:lnTo>
                    <a:pt x="434976" y="200600"/>
                  </a:lnTo>
                  <a:lnTo>
                    <a:pt x="436118" y="175006"/>
                  </a:lnTo>
                  <a:lnTo>
                    <a:pt x="434317" y="136245"/>
                  </a:lnTo>
                  <a:lnTo>
                    <a:pt x="426879" y="96614"/>
                  </a:lnTo>
                  <a:lnTo>
                    <a:pt x="415757" y="7112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9377933" y="2106930"/>
              <a:ext cx="558165" cy="577850"/>
            </a:xfrm>
            <a:custGeom>
              <a:avLst/>
              <a:gdLst/>
              <a:ahLst/>
              <a:cxnLst/>
              <a:rect l="l" t="t" r="r" b="b"/>
              <a:pathLst>
                <a:path w="558165" h="577850">
                  <a:moveTo>
                    <a:pt x="1524" y="464947"/>
                  </a:moveTo>
                  <a:lnTo>
                    <a:pt x="8235" y="508480"/>
                  </a:lnTo>
                  <a:lnTo>
                    <a:pt x="26352" y="544322"/>
                  </a:lnTo>
                  <a:lnTo>
                    <a:pt x="52851" y="568638"/>
                  </a:lnTo>
                  <a:lnTo>
                    <a:pt x="84709" y="577596"/>
                  </a:lnTo>
                  <a:lnTo>
                    <a:pt x="310114" y="577596"/>
                  </a:lnTo>
                  <a:lnTo>
                    <a:pt x="425862" y="577596"/>
                  </a:lnTo>
                  <a:lnTo>
                    <a:pt x="468506" y="577596"/>
                  </a:lnTo>
                  <a:lnTo>
                    <a:pt x="474599" y="577596"/>
                  </a:lnTo>
                  <a:lnTo>
                    <a:pt x="506456" y="568638"/>
                  </a:lnTo>
                  <a:lnTo>
                    <a:pt x="532955" y="544322"/>
                  </a:lnTo>
                  <a:lnTo>
                    <a:pt x="551072" y="508480"/>
                  </a:lnTo>
                  <a:lnTo>
                    <a:pt x="557784" y="464947"/>
                  </a:lnTo>
                  <a:lnTo>
                    <a:pt x="557784" y="437266"/>
                  </a:lnTo>
                  <a:lnTo>
                    <a:pt x="557784" y="423052"/>
                  </a:lnTo>
                  <a:lnTo>
                    <a:pt x="557784" y="417816"/>
                  </a:lnTo>
                  <a:lnTo>
                    <a:pt x="557784" y="417068"/>
                  </a:lnTo>
                  <a:lnTo>
                    <a:pt x="556369" y="406116"/>
                  </a:lnTo>
                  <a:lnTo>
                    <a:pt x="478659" y="346096"/>
                  </a:lnTo>
                  <a:lnTo>
                    <a:pt x="437693" y="322105"/>
                  </a:lnTo>
                  <a:lnTo>
                    <a:pt x="436118" y="321183"/>
                  </a:lnTo>
                  <a:lnTo>
                    <a:pt x="425297" y="311275"/>
                  </a:lnTo>
                  <a:lnTo>
                    <a:pt x="418607" y="298307"/>
                  </a:lnTo>
                  <a:lnTo>
                    <a:pt x="416419" y="283981"/>
                  </a:lnTo>
                  <a:lnTo>
                    <a:pt x="419100" y="270002"/>
                  </a:lnTo>
                  <a:lnTo>
                    <a:pt x="426313" y="247979"/>
                  </a:lnTo>
                  <a:lnTo>
                    <a:pt x="431657" y="224885"/>
                  </a:lnTo>
                  <a:lnTo>
                    <a:pt x="434976" y="200600"/>
                  </a:lnTo>
                  <a:lnTo>
                    <a:pt x="436118" y="175006"/>
                  </a:lnTo>
                  <a:lnTo>
                    <a:pt x="434317" y="136245"/>
                  </a:lnTo>
                  <a:lnTo>
                    <a:pt x="426879" y="96614"/>
                  </a:lnTo>
                  <a:lnTo>
                    <a:pt x="410749" y="59642"/>
                  </a:lnTo>
                  <a:lnTo>
                    <a:pt x="382872" y="28861"/>
                  </a:lnTo>
                  <a:lnTo>
                    <a:pt x="340191" y="7804"/>
                  </a:lnTo>
                  <a:lnTo>
                    <a:pt x="279654" y="0"/>
                  </a:lnTo>
                  <a:lnTo>
                    <a:pt x="219390" y="7689"/>
                  </a:lnTo>
                  <a:lnTo>
                    <a:pt x="176807" y="28495"/>
                  </a:lnTo>
                  <a:lnTo>
                    <a:pt x="148907" y="59023"/>
                  </a:lnTo>
                  <a:lnTo>
                    <a:pt x="132691" y="95880"/>
                  </a:lnTo>
                  <a:lnTo>
                    <a:pt x="125160" y="135672"/>
                  </a:lnTo>
                  <a:lnTo>
                    <a:pt x="123317" y="175006"/>
                  </a:lnTo>
                  <a:lnTo>
                    <a:pt x="124450" y="200600"/>
                  </a:lnTo>
                  <a:lnTo>
                    <a:pt x="127809" y="224885"/>
                  </a:lnTo>
                  <a:lnTo>
                    <a:pt x="133336" y="247979"/>
                  </a:lnTo>
                  <a:lnTo>
                    <a:pt x="140970" y="270002"/>
                  </a:lnTo>
                  <a:lnTo>
                    <a:pt x="143962" y="284624"/>
                  </a:lnTo>
                  <a:lnTo>
                    <a:pt x="141668" y="298878"/>
                  </a:lnTo>
                  <a:lnTo>
                    <a:pt x="134612" y="311489"/>
                  </a:lnTo>
                  <a:lnTo>
                    <a:pt x="123317" y="321183"/>
                  </a:lnTo>
                  <a:lnTo>
                    <a:pt x="64065" y="356719"/>
                  </a:lnTo>
                  <a:lnTo>
                    <a:pt x="33639" y="374967"/>
                  </a:lnTo>
                  <a:lnTo>
                    <a:pt x="22429" y="381690"/>
                  </a:lnTo>
                  <a:lnTo>
                    <a:pt x="20827" y="382650"/>
                  </a:lnTo>
                  <a:lnTo>
                    <a:pt x="12376" y="388820"/>
                  </a:lnTo>
                  <a:lnTo>
                    <a:pt x="5794" y="397335"/>
                  </a:lnTo>
                  <a:lnTo>
                    <a:pt x="1522" y="407493"/>
                  </a:lnTo>
                  <a:lnTo>
                    <a:pt x="0" y="418592"/>
                  </a:lnTo>
                  <a:lnTo>
                    <a:pt x="0" y="445390"/>
                  </a:lnTo>
                  <a:lnTo>
                    <a:pt x="0" y="459152"/>
                  </a:lnTo>
                  <a:lnTo>
                    <a:pt x="0" y="464222"/>
                  </a:lnTo>
                  <a:lnTo>
                    <a:pt x="0" y="464947"/>
                  </a:lnTo>
                  <a:lnTo>
                    <a:pt x="1524" y="464947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70465" y="2177161"/>
              <a:ext cx="174244" cy="231775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9451500" y="2467181"/>
              <a:ext cx="419100" cy="144780"/>
            </a:xfrm>
            <a:custGeom>
              <a:avLst/>
              <a:gdLst/>
              <a:ahLst/>
              <a:cxnLst/>
              <a:rect l="l" t="t" r="r" b="b"/>
              <a:pathLst>
                <a:path w="419100" h="144780">
                  <a:moveTo>
                    <a:pt x="18127" y="63166"/>
                  </a:moveTo>
                  <a:lnTo>
                    <a:pt x="75102" y="29906"/>
                  </a:lnTo>
                  <a:lnTo>
                    <a:pt x="104360" y="12827"/>
                  </a:lnTo>
                  <a:lnTo>
                    <a:pt x="115139" y="6534"/>
                  </a:lnTo>
                  <a:lnTo>
                    <a:pt x="116679" y="5635"/>
                  </a:lnTo>
                  <a:lnTo>
                    <a:pt x="125491" y="1537"/>
                  </a:lnTo>
                  <a:lnTo>
                    <a:pt x="134602" y="0"/>
                  </a:lnTo>
                  <a:lnTo>
                    <a:pt x="144021" y="867"/>
                  </a:lnTo>
                  <a:lnTo>
                    <a:pt x="153763" y="3984"/>
                  </a:lnTo>
                  <a:lnTo>
                    <a:pt x="165963" y="8483"/>
                  </a:lnTo>
                  <a:lnTo>
                    <a:pt x="179258" y="12065"/>
                  </a:lnTo>
                  <a:lnTo>
                    <a:pt x="193268" y="14432"/>
                  </a:lnTo>
                  <a:lnTo>
                    <a:pt x="207611" y="15287"/>
                  </a:lnTo>
                  <a:lnTo>
                    <a:pt x="221807" y="14646"/>
                  </a:lnTo>
                  <a:lnTo>
                    <a:pt x="235551" y="12636"/>
                  </a:lnTo>
                  <a:lnTo>
                    <a:pt x="249009" y="9126"/>
                  </a:lnTo>
                  <a:lnTo>
                    <a:pt x="262348" y="3984"/>
                  </a:lnTo>
                  <a:lnTo>
                    <a:pt x="271039" y="867"/>
                  </a:lnTo>
                  <a:lnTo>
                    <a:pt x="356032" y="38895"/>
                  </a:lnTo>
                  <a:lnTo>
                    <a:pt x="385554" y="55975"/>
                  </a:lnTo>
                  <a:lnTo>
                    <a:pt x="396430" y="62267"/>
                  </a:lnTo>
                  <a:lnTo>
                    <a:pt x="418685" y="99869"/>
                  </a:lnTo>
                  <a:lnTo>
                    <a:pt x="418685" y="104695"/>
                  </a:lnTo>
                  <a:lnTo>
                    <a:pt x="415363" y="120054"/>
                  </a:lnTo>
                  <a:lnTo>
                    <a:pt x="406493" y="132794"/>
                  </a:lnTo>
                  <a:lnTo>
                    <a:pt x="393717" y="141485"/>
                  </a:lnTo>
                  <a:lnTo>
                    <a:pt x="378680" y="144700"/>
                  </a:lnTo>
                  <a:lnTo>
                    <a:pt x="183157" y="144700"/>
                  </a:lnTo>
                  <a:lnTo>
                    <a:pt x="82754" y="144700"/>
                  </a:lnTo>
                  <a:lnTo>
                    <a:pt x="45763" y="144700"/>
                  </a:lnTo>
                  <a:lnTo>
                    <a:pt x="40479" y="144700"/>
                  </a:lnTo>
                  <a:lnTo>
                    <a:pt x="25421" y="141700"/>
                  </a:lnTo>
                  <a:lnTo>
                    <a:pt x="12602" y="133365"/>
                  </a:lnTo>
                  <a:lnTo>
                    <a:pt x="3688" y="120697"/>
                  </a:lnTo>
                  <a:lnTo>
                    <a:pt x="347" y="104695"/>
                  </a:lnTo>
                  <a:lnTo>
                    <a:pt x="347" y="103044"/>
                  </a:lnTo>
                  <a:lnTo>
                    <a:pt x="347" y="98345"/>
                  </a:lnTo>
                  <a:lnTo>
                    <a:pt x="0" y="87437"/>
                  </a:lnTo>
                  <a:lnTo>
                    <a:pt x="3188" y="77755"/>
                  </a:lnTo>
                  <a:lnTo>
                    <a:pt x="9401" y="69574"/>
                  </a:lnTo>
                  <a:lnTo>
                    <a:pt x="18127" y="63166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6" name="object 1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4581" y="1913953"/>
            <a:ext cx="1388745" cy="114185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371847" y="1354963"/>
            <a:ext cx="823594" cy="635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R="11430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solidFill>
                  <a:srgbClr val="672FE2"/>
                </a:solidFill>
                <a:latin typeface="Arial"/>
                <a:cs typeface="Arial"/>
              </a:rPr>
              <a:t>Bonds</a:t>
            </a:r>
            <a:endParaRPr sz="20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</a:pPr>
            <a:r>
              <a:rPr dirty="0" sz="2000" spc="-25" b="1">
                <a:solidFill>
                  <a:srgbClr val="8B8B8B"/>
                </a:solidFill>
                <a:latin typeface="Arial"/>
                <a:cs typeface="Arial"/>
              </a:rPr>
              <a:t>40%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6653276" y="1346453"/>
            <a:ext cx="859790" cy="636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solidFill>
                  <a:srgbClr val="3769FF"/>
                </a:solidFill>
                <a:latin typeface="Arial"/>
                <a:cs typeface="Arial"/>
              </a:rPr>
              <a:t>Stocks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 spc="-25" b="1">
                <a:solidFill>
                  <a:srgbClr val="767676"/>
                </a:solidFill>
                <a:latin typeface="Arial"/>
                <a:cs typeface="Arial"/>
              </a:rPr>
              <a:t>60%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478644" y="1804161"/>
            <a:ext cx="3326765" cy="3326765"/>
            <a:chOff x="478644" y="1804161"/>
            <a:chExt cx="3326765" cy="3326765"/>
          </a:xfrm>
        </p:grpSpPr>
        <p:sp>
          <p:nvSpPr>
            <p:cNvPr id="5" name="object 5" descr=""/>
            <p:cNvSpPr/>
            <p:nvPr/>
          </p:nvSpPr>
          <p:spPr>
            <a:xfrm>
              <a:off x="488169" y="1813686"/>
              <a:ext cx="3307715" cy="3307715"/>
            </a:xfrm>
            <a:custGeom>
              <a:avLst/>
              <a:gdLst/>
              <a:ahLst/>
              <a:cxnLst/>
              <a:rect l="l" t="t" r="r" b="b"/>
              <a:pathLst>
                <a:path w="3307715" h="3307715">
                  <a:moveTo>
                    <a:pt x="1655336" y="0"/>
                  </a:moveTo>
                  <a:lnTo>
                    <a:pt x="1606193" y="680"/>
                  </a:lnTo>
                  <a:lnTo>
                    <a:pt x="1557326" y="2800"/>
                  </a:lnTo>
                  <a:lnTo>
                    <a:pt x="1508759" y="6341"/>
                  </a:lnTo>
                  <a:lnTo>
                    <a:pt x="1460516" y="11286"/>
                  </a:lnTo>
                  <a:lnTo>
                    <a:pt x="1412623" y="17618"/>
                  </a:lnTo>
                  <a:lnTo>
                    <a:pt x="1365102" y="25320"/>
                  </a:lnTo>
                  <a:lnTo>
                    <a:pt x="1317978" y="34374"/>
                  </a:lnTo>
                  <a:lnTo>
                    <a:pt x="1271275" y="44763"/>
                  </a:lnTo>
                  <a:lnTo>
                    <a:pt x="1225019" y="56469"/>
                  </a:lnTo>
                  <a:lnTo>
                    <a:pt x="1179232" y="69477"/>
                  </a:lnTo>
                  <a:lnTo>
                    <a:pt x="1133939" y="83767"/>
                  </a:lnTo>
                  <a:lnTo>
                    <a:pt x="1089164" y="99323"/>
                  </a:lnTo>
                  <a:lnTo>
                    <a:pt x="1044932" y="116128"/>
                  </a:lnTo>
                  <a:lnTo>
                    <a:pt x="1001267" y="134165"/>
                  </a:lnTo>
                  <a:lnTo>
                    <a:pt x="958193" y="153415"/>
                  </a:lnTo>
                  <a:lnTo>
                    <a:pt x="915734" y="173862"/>
                  </a:lnTo>
                  <a:lnTo>
                    <a:pt x="873915" y="195489"/>
                  </a:lnTo>
                  <a:lnTo>
                    <a:pt x="832760" y="218278"/>
                  </a:lnTo>
                  <a:lnTo>
                    <a:pt x="792292" y="242212"/>
                  </a:lnTo>
                  <a:lnTo>
                    <a:pt x="752537" y="267274"/>
                  </a:lnTo>
                  <a:lnTo>
                    <a:pt x="713518" y="293446"/>
                  </a:lnTo>
                  <a:lnTo>
                    <a:pt x="675260" y="320711"/>
                  </a:lnTo>
                  <a:lnTo>
                    <a:pt x="637787" y="349052"/>
                  </a:lnTo>
                  <a:lnTo>
                    <a:pt x="601123" y="378451"/>
                  </a:lnTo>
                  <a:lnTo>
                    <a:pt x="565293" y="408892"/>
                  </a:lnTo>
                  <a:lnTo>
                    <a:pt x="530320" y="440357"/>
                  </a:lnTo>
                  <a:lnTo>
                    <a:pt x="496229" y="472828"/>
                  </a:lnTo>
                  <a:lnTo>
                    <a:pt x="463044" y="506289"/>
                  </a:lnTo>
                  <a:lnTo>
                    <a:pt x="430790" y="540723"/>
                  </a:lnTo>
                  <a:lnTo>
                    <a:pt x="399490" y="576111"/>
                  </a:lnTo>
                  <a:lnTo>
                    <a:pt x="369169" y="612436"/>
                  </a:lnTo>
                  <a:lnTo>
                    <a:pt x="339852" y="649682"/>
                  </a:lnTo>
                  <a:lnTo>
                    <a:pt x="311561" y="687831"/>
                  </a:lnTo>
                  <a:lnTo>
                    <a:pt x="284322" y="726866"/>
                  </a:lnTo>
                  <a:lnTo>
                    <a:pt x="258159" y="766769"/>
                  </a:lnTo>
                  <a:lnTo>
                    <a:pt x="233096" y="807524"/>
                  </a:lnTo>
                  <a:lnTo>
                    <a:pt x="209158" y="849112"/>
                  </a:lnTo>
                  <a:lnTo>
                    <a:pt x="186368" y="891517"/>
                  </a:lnTo>
                  <a:lnTo>
                    <a:pt x="164750" y="934721"/>
                  </a:lnTo>
                  <a:lnTo>
                    <a:pt x="144330" y="978708"/>
                  </a:lnTo>
                  <a:lnTo>
                    <a:pt x="125131" y="1023459"/>
                  </a:lnTo>
                  <a:lnTo>
                    <a:pt x="107177" y="1068958"/>
                  </a:lnTo>
                  <a:lnTo>
                    <a:pt x="90493" y="1115187"/>
                  </a:lnTo>
                  <a:lnTo>
                    <a:pt x="75543" y="1160693"/>
                  </a:lnTo>
                  <a:lnTo>
                    <a:pt x="61978" y="1206320"/>
                  </a:lnTo>
                  <a:lnTo>
                    <a:pt x="49787" y="1252043"/>
                  </a:lnTo>
                  <a:lnTo>
                    <a:pt x="38958" y="1297839"/>
                  </a:lnTo>
                  <a:lnTo>
                    <a:pt x="29479" y="1343684"/>
                  </a:lnTo>
                  <a:lnTo>
                    <a:pt x="21341" y="1389556"/>
                  </a:lnTo>
                  <a:lnTo>
                    <a:pt x="14530" y="1435431"/>
                  </a:lnTo>
                  <a:lnTo>
                    <a:pt x="9036" y="1481285"/>
                  </a:lnTo>
                  <a:lnTo>
                    <a:pt x="4848" y="1527096"/>
                  </a:lnTo>
                  <a:lnTo>
                    <a:pt x="1953" y="1572839"/>
                  </a:lnTo>
                  <a:lnTo>
                    <a:pt x="341" y="1618492"/>
                  </a:lnTo>
                  <a:lnTo>
                    <a:pt x="0" y="1664031"/>
                  </a:lnTo>
                  <a:lnTo>
                    <a:pt x="918" y="1709433"/>
                  </a:lnTo>
                  <a:lnTo>
                    <a:pt x="3085" y="1754674"/>
                  </a:lnTo>
                  <a:lnTo>
                    <a:pt x="6489" y="1799731"/>
                  </a:lnTo>
                  <a:lnTo>
                    <a:pt x="11118" y="1844581"/>
                  </a:lnTo>
                  <a:lnTo>
                    <a:pt x="16962" y="1889200"/>
                  </a:lnTo>
                  <a:lnTo>
                    <a:pt x="24008" y="1933565"/>
                  </a:lnTo>
                  <a:lnTo>
                    <a:pt x="32245" y="1977653"/>
                  </a:lnTo>
                  <a:lnTo>
                    <a:pt x="41663" y="2021440"/>
                  </a:lnTo>
                  <a:lnTo>
                    <a:pt x="52249" y="2064903"/>
                  </a:lnTo>
                  <a:lnTo>
                    <a:pt x="63992" y="2108018"/>
                  </a:lnTo>
                  <a:lnTo>
                    <a:pt x="76881" y="2150763"/>
                  </a:lnTo>
                  <a:lnTo>
                    <a:pt x="90904" y="2193113"/>
                  </a:lnTo>
                  <a:lnTo>
                    <a:pt x="106050" y="2235046"/>
                  </a:lnTo>
                  <a:lnTo>
                    <a:pt x="122308" y="2276538"/>
                  </a:lnTo>
                  <a:lnTo>
                    <a:pt x="139666" y="2317566"/>
                  </a:lnTo>
                  <a:lnTo>
                    <a:pt x="158113" y="2358106"/>
                  </a:lnTo>
                  <a:lnTo>
                    <a:pt x="177637" y="2398135"/>
                  </a:lnTo>
                  <a:lnTo>
                    <a:pt x="198227" y="2437630"/>
                  </a:lnTo>
                  <a:lnTo>
                    <a:pt x="219872" y="2476567"/>
                  </a:lnTo>
                  <a:lnTo>
                    <a:pt x="242560" y="2514923"/>
                  </a:lnTo>
                  <a:lnTo>
                    <a:pt x="266279" y="2552674"/>
                  </a:lnTo>
                  <a:lnTo>
                    <a:pt x="291019" y="2589798"/>
                  </a:lnTo>
                  <a:lnTo>
                    <a:pt x="316768" y="2626271"/>
                  </a:lnTo>
                  <a:lnTo>
                    <a:pt x="343515" y="2662069"/>
                  </a:lnTo>
                  <a:lnTo>
                    <a:pt x="371248" y="2697169"/>
                  </a:lnTo>
                  <a:lnTo>
                    <a:pt x="399955" y="2731548"/>
                  </a:lnTo>
                  <a:lnTo>
                    <a:pt x="429627" y="2765183"/>
                  </a:lnTo>
                  <a:lnTo>
                    <a:pt x="460250" y="2798050"/>
                  </a:lnTo>
                  <a:lnTo>
                    <a:pt x="491813" y="2830125"/>
                  </a:lnTo>
                  <a:lnTo>
                    <a:pt x="524306" y="2861386"/>
                  </a:lnTo>
                  <a:lnTo>
                    <a:pt x="557717" y="2891808"/>
                  </a:lnTo>
                  <a:lnTo>
                    <a:pt x="592034" y="2921370"/>
                  </a:lnTo>
                  <a:lnTo>
                    <a:pt x="627247" y="2950046"/>
                  </a:lnTo>
                  <a:lnTo>
                    <a:pt x="663343" y="2977815"/>
                  </a:lnTo>
                  <a:lnTo>
                    <a:pt x="700311" y="3004652"/>
                  </a:lnTo>
                  <a:lnTo>
                    <a:pt x="738140" y="3030534"/>
                  </a:lnTo>
                  <a:lnTo>
                    <a:pt x="776818" y="3055439"/>
                  </a:lnTo>
                  <a:lnTo>
                    <a:pt x="816335" y="3079341"/>
                  </a:lnTo>
                  <a:lnTo>
                    <a:pt x="856678" y="3102219"/>
                  </a:lnTo>
                  <a:lnTo>
                    <a:pt x="897837" y="3124049"/>
                  </a:lnTo>
                  <a:lnTo>
                    <a:pt x="939799" y="3144807"/>
                  </a:lnTo>
                  <a:lnTo>
                    <a:pt x="982554" y="3164470"/>
                  </a:lnTo>
                  <a:lnTo>
                    <a:pt x="1026090" y="3183014"/>
                  </a:lnTo>
                  <a:lnTo>
                    <a:pt x="1070395" y="3200417"/>
                  </a:lnTo>
                  <a:lnTo>
                    <a:pt x="1115459" y="3216656"/>
                  </a:lnTo>
                  <a:lnTo>
                    <a:pt x="1160966" y="3231607"/>
                  </a:lnTo>
                  <a:lnTo>
                    <a:pt x="1206593" y="3245173"/>
                  </a:lnTo>
                  <a:lnTo>
                    <a:pt x="1252317" y="3257366"/>
                  </a:lnTo>
                  <a:lnTo>
                    <a:pt x="1298114" y="3268197"/>
                  </a:lnTo>
                  <a:lnTo>
                    <a:pt x="1343960" y="3277676"/>
                  </a:lnTo>
                  <a:lnTo>
                    <a:pt x="1389833" y="3285816"/>
                  </a:lnTo>
                  <a:lnTo>
                    <a:pt x="1435709" y="3292629"/>
                  </a:lnTo>
                  <a:lnTo>
                    <a:pt x="1481565" y="3298124"/>
                  </a:lnTo>
                  <a:lnTo>
                    <a:pt x="1527377" y="3302314"/>
                  </a:lnTo>
                  <a:lnTo>
                    <a:pt x="1573122" y="3305210"/>
                  </a:lnTo>
                  <a:lnTo>
                    <a:pt x="1618777" y="3306824"/>
                  </a:lnTo>
                  <a:lnTo>
                    <a:pt x="1664318" y="3307167"/>
                  </a:lnTo>
                  <a:lnTo>
                    <a:pt x="1709722" y="3306250"/>
                  </a:lnTo>
                  <a:lnTo>
                    <a:pt x="1754966" y="3304084"/>
                  </a:lnTo>
                  <a:lnTo>
                    <a:pt x="1800026" y="3300681"/>
                  </a:lnTo>
                  <a:lnTo>
                    <a:pt x="1844878" y="3296053"/>
                  </a:lnTo>
                  <a:lnTo>
                    <a:pt x="1889500" y="3290211"/>
                  </a:lnTo>
                  <a:lnTo>
                    <a:pt x="1933868" y="3283166"/>
                  </a:lnTo>
                  <a:lnTo>
                    <a:pt x="1977959" y="3274930"/>
                  </a:lnTo>
                  <a:lnTo>
                    <a:pt x="2021749" y="3265513"/>
                  </a:lnTo>
                  <a:lnTo>
                    <a:pt x="2065215" y="3254928"/>
                  </a:lnTo>
                  <a:lnTo>
                    <a:pt x="2108333" y="3243186"/>
                  </a:lnTo>
                  <a:lnTo>
                    <a:pt x="2151081" y="3230298"/>
                  </a:lnTo>
                  <a:lnTo>
                    <a:pt x="2193435" y="3216275"/>
                  </a:lnTo>
                  <a:lnTo>
                    <a:pt x="2235371" y="3201129"/>
                  </a:lnTo>
                  <a:lnTo>
                    <a:pt x="2276866" y="3184872"/>
                  </a:lnTo>
                  <a:lnTo>
                    <a:pt x="2317897" y="3167514"/>
                  </a:lnTo>
                  <a:lnTo>
                    <a:pt x="2358440" y="3149068"/>
                  </a:lnTo>
                  <a:lnTo>
                    <a:pt x="2398473" y="3129543"/>
                  </a:lnTo>
                  <a:lnTo>
                    <a:pt x="2437971" y="3108953"/>
                  </a:lnTo>
                  <a:lnTo>
                    <a:pt x="2476911" y="3087308"/>
                  </a:lnTo>
                  <a:lnTo>
                    <a:pt x="2515271" y="3064620"/>
                  </a:lnTo>
                  <a:lnTo>
                    <a:pt x="2553026" y="3040900"/>
                  </a:lnTo>
                  <a:lnTo>
                    <a:pt x="2590153" y="3016159"/>
                  </a:lnTo>
                  <a:lnTo>
                    <a:pt x="2626628" y="2990409"/>
                  </a:lnTo>
                  <a:lnTo>
                    <a:pt x="2662430" y="2963661"/>
                  </a:lnTo>
                  <a:lnTo>
                    <a:pt x="2697533" y="2935927"/>
                  </a:lnTo>
                  <a:lnTo>
                    <a:pt x="2731915" y="2907218"/>
                  </a:lnTo>
                  <a:lnTo>
                    <a:pt x="2765553" y="2877545"/>
                  </a:lnTo>
                  <a:lnTo>
                    <a:pt x="2798422" y="2846920"/>
                  </a:lnTo>
                  <a:lnTo>
                    <a:pt x="2830500" y="2815354"/>
                  </a:lnTo>
                  <a:lnTo>
                    <a:pt x="2861764" y="2782858"/>
                  </a:lnTo>
                  <a:lnTo>
                    <a:pt x="2892189" y="2749445"/>
                  </a:lnTo>
                  <a:lnTo>
                    <a:pt x="2921753" y="2715125"/>
                  </a:lnTo>
                  <a:lnTo>
                    <a:pt x="2950432" y="2679910"/>
                  </a:lnTo>
                  <a:lnTo>
                    <a:pt x="2978202" y="2643810"/>
                  </a:lnTo>
                  <a:lnTo>
                    <a:pt x="3005042" y="2606839"/>
                  </a:lnTo>
                  <a:lnTo>
                    <a:pt x="3030926" y="2569006"/>
                  </a:lnTo>
                  <a:lnTo>
                    <a:pt x="3055832" y="2530323"/>
                  </a:lnTo>
                  <a:lnTo>
                    <a:pt x="3079736" y="2490802"/>
                  </a:lnTo>
                  <a:lnTo>
                    <a:pt x="3102615" y="2450454"/>
                  </a:lnTo>
                  <a:lnTo>
                    <a:pt x="3124446" y="2409291"/>
                  </a:lnTo>
                  <a:lnTo>
                    <a:pt x="3145205" y="2367323"/>
                  </a:lnTo>
                  <a:lnTo>
                    <a:pt x="3164869" y="2324563"/>
                  </a:lnTo>
                  <a:lnTo>
                    <a:pt x="3183414" y="2281021"/>
                  </a:lnTo>
                  <a:lnTo>
                    <a:pt x="3200817" y="2236709"/>
                  </a:lnTo>
                  <a:lnTo>
                    <a:pt x="3217055" y="2191639"/>
                  </a:lnTo>
                  <a:lnTo>
                    <a:pt x="3232007" y="2146132"/>
                  </a:lnTo>
                  <a:lnTo>
                    <a:pt x="3245573" y="2100505"/>
                  </a:lnTo>
                  <a:lnTo>
                    <a:pt x="3257765" y="2054782"/>
                  </a:lnTo>
                  <a:lnTo>
                    <a:pt x="3268595" y="2008986"/>
                  </a:lnTo>
                  <a:lnTo>
                    <a:pt x="3278073" y="1963141"/>
                  </a:lnTo>
                  <a:lnTo>
                    <a:pt x="3286213" y="1917269"/>
                  </a:lnTo>
                  <a:lnTo>
                    <a:pt x="3293023" y="1871394"/>
                  </a:lnTo>
                  <a:lnTo>
                    <a:pt x="3298517" y="1825540"/>
                  </a:lnTo>
                  <a:lnTo>
                    <a:pt x="3302706" y="1779729"/>
                  </a:lnTo>
                  <a:lnTo>
                    <a:pt x="3305601" y="1733986"/>
                  </a:lnTo>
                  <a:lnTo>
                    <a:pt x="3307212" y="1688333"/>
                  </a:lnTo>
                  <a:lnTo>
                    <a:pt x="3307553" y="1642794"/>
                  </a:lnTo>
                  <a:lnTo>
                    <a:pt x="3306634" y="1597392"/>
                  </a:lnTo>
                  <a:lnTo>
                    <a:pt x="3304466" y="1552151"/>
                  </a:lnTo>
                  <a:lnTo>
                    <a:pt x="3301062" y="1507094"/>
                  </a:lnTo>
                  <a:lnTo>
                    <a:pt x="3296432" y="1462244"/>
                  </a:lnTo>
                  <a:lnTo>
                    <a:pt x="3290587" y="1417625"/>
                  </a:lnTo>
                  <a:lnTo>
                    <a:pt x="3283540" y="1373260"/>
                  </a:lnTo>
                  <a:lnTo>
                    <a:pt x="3275301" y="1329172"/>
                  </a:lnTo>
                  <a:lnTo>
                    <a:pt x="3265883" y="1285385"/>
                  </a:lnTo>
                  <a:lnTo>
                    <a:pt x="3255295" y="1241922"/>
                  </a:lnTo>
                  <a:lnTo>
                    <a:pt x="3243551" y="1198807"/>
                  </a:lnTo>
                  <a:lnTo>
                    <a:pt x="3230660" y="1156062"/>
                  </a:lnTo>
                  <a:lnTo>
                    <a:pt x="3216636" y="1113712"/>
                  </a:lnTo>
                  <a:lnTo>
                    <a:pt x="3201488" y="1071779"/>
                  </a:lnTo>
                  <a:lnTo>
                    <a:pt x="3185229" y="1030287"/>
                  </a:lnTo>
                  <a:lnTo>
                    <a:pt x="3167869" y="989259"/>
                  </a:lnTo>
                  <a:lnTo>
                    <a:pt x="3149421" y="948719"/>
                  </a:lnTo>
                  <a:lnTo>
                    <a:pt x="3129895" y="908690"/>
                  </a:lnTo>
                  <a:lnTo>
                    <a:pt x="3109303" y="869195"/>
                  </a:lnTo>
                  <a:lnTo>
                    <a:pt x="3087657" y="830258"/>
                  </a:lnTo>
                  <a:lnTo>
                    <a:pt x="3064967" y="791902"/>
                  </a:lnTo>
                  <a:lnTo>
                    <a:pt x="3041246" y="754151"/>
                  </a:lnTo>
                  <a:lnTo>
                    <a:pt x="3016504" y="717027"/>
                  </a:lnTo>
                  <a:lnTo>
                    <a:pt x="2990753" y="680554"/>
                  </a:lnTo>
                  <a:lnTo>
                    <a:pt x="2964005" y="644756"/>
                  </a:lnTo>
                  <a:lnTo>
                    <a:pt x="2936270" y="609656"/>
                  </a:lnTo>
                  <a:lnTo>
                    <a:pt x="2907561" y="575277"/>
                  </a:lnTo>
                  <a:lnTo>
                    <a:pt x="2877888" y="541642"/>
                  </a:lnTo>
                  <a:lnTo>
                    <a:pt x="2847264" y="508775"/>
                  </a:lnTo>
                  <a:lnTo>
                    <a:pt x="2815698" y="476700"/>
                  </a:lnTo>
                  <a:lnTo>
                    <a:pt x="2783204" y="445439"/>
                  </a:lnTo>
                  <a:lnTo>
                    <a:pt x="2749792" y="415017"/>
                  </a:lnTo>
                  <a:lnTo>
                    <a:pt x="2715473" y="385455"/>
                  </a:lnTo>
                  <a:lnTo>
                    <a:pt x="2680259" y="356779"/>
                  </a:lnTo>
                  <a:lnTo>
                    <a:pt x="2644162" y="329010"/>
                  </a:lnTo>
                  <a:lnTo>
                    <a:pt x="2607193" y="302173"/>
                  </a:lnTo>
                  <a:lnTo>
                    <a:pt x="2569363" y="276291"/>
                  </a:lnTo>
                  <a:lnTo>
                    <a:pt x="2530683" y="251386"/>
                  </a:lnTo>
                  <a:lnTo>
                    <a:pt x="2491166" y="227484"/>
                  </a:lnTo>
                  <a:lnTo>
                    <a:pt x="2450822" y="204606"/>
                  </a:lnTo>
                  <a:lnTo>
                    <a:pt x="2409663" y="182776"/>
                  </a:lnTo>
                  <a:lnTo>
                    <a:pt x="2367700" y="162018"/>
                  </a:lnTo>
                  <a:lnTo>
                    <a:pt x="2324944" y="142355"/>
                  </a:lnTo>
                  <a:lnTo>
                    <a:pt x="2281408" y="123811"/>
                  </a:lnTo>
                  <a:lnTo>
                    <a:pt x="2237102" y="106408"/>
                  </a:lnTo>
                  <a:lnTo>
                    <a:pt x="2192038" y="90170"/>
                  </a:lnTo>
                  <a:lnTo>
                    <a:pt x="2030621" y="559180"/>
                  </a:lnTo>
                  <a:lnTo>
                    <a:pt x="2076839" y="576194"/>
                  </a:lnTo>
                  <a:lnTo>
                    <a:pt x="2121995" y="595018"/>
                  </a:lnTo>
                  <a:lnTo>
                    <a:pt x="2166055" y="615603"/>
                  </a:lnTo>
                  <a:lnTo>
                    <a:pt x="2208983" y="637899"/>
                  </a:lnTo>
                  <a:lnTo>
                    <a:pt x="2250744" y="661856"/>
                  </a:lnTo>
                  <a:lnTo>
                    <a:pt x="2291301" y="687424"/>
                  </a:lnTo>
                  <a:lnTo>
                    <a:pt x="2330619" y="714553"/>
                  </a:lnTo>
                  <a:lnTo>
                    <a:pt x="2368662" y="743194"/>
                  </a:lnTo>
                  <a:lnTo>
                    <a:pt x="2405396" y="773295"/>
                  </a:lnTo>
                  <a:lnTo>
                    <a:pt x="2440784" y="804808"/>
                  </a:lnTo>
                  <a:lnTo>
                    <a:pt x="2474791" y="837682"/>
                  </a:lnTo>
                  <a:lnTo>
                    <a:pt x="2507381" y="871867"/>
                  </a:lnTo>
                  <a:lnTo>
                    <a:pt x="2538519" y="907313"/>
                  </a:lnTo>
                  <a:lnTo>
                    <a:pt x="2568169" y="943970"/>
                  </a:lnTo>
                  <a:lnTo>
                    <a:pt x="2596295" y="981789"/>
                  </a:lnTo>
                  <a:lnTo>
                    <a:pt x="2622862" y="1020719"/>
                  </a:lnTo>
                  <a:lnTo>
                    <a:pt x="2647835" y="1060710"/>
                  </a:lnTo>
                  <a:lnTo>
                    <a:pt x="2671177" y="1101712"/>
                  </a:lnTo>
                  <a:lnTo>
                    <a:pt x="2692853" y="1143676"/>
                  </a:lnTo>
                  <a:lnTo>
                    <a:pt x="2712828" y="1186551"/>
                  </a:lnTo>
                  <a:lnTo>
                    <a:pt x="2731065" y="1230287"/>
                  </a:lnTo>
                  <a:lnTo>
                    <a:pt x="2747530" y="1274835"/>
                  </a:lnTo>
                  <a:lnTo>
                    <a:pt x="2762187" y="1320144"/>
                  </a:lnTo>
                  <a:lnTo>
                    <a:pt x="2775000" y="1366165"/>
                  </a:lnTo>
                  <a:lnTo>
                    <a:pt x="2785933" y="1412847"/>
                  </a:lnTo>
                  <a:lnTo>
                    <a:pt x="2794952" y="1460140"/>
                  </a:lnTo>
                  <a:lnTo>
                    <a:pt x="2802019" y="1507995"/>
                  </a:lnTo>
                  <a:lnTo>
                    <a:pt x="2807101" y="1556361"/>
                  </a:lnTo>
                  <a:lnTo>
                    <a:pt x="2810161" y="1605189"/>
                  </a:lnTo>
                  <a:lnTo>
                    <a:pt x="2811163" y="1654428"/>
                  </a:lnTo>
                  <a:lnTo>
                    <a:pt x="2810151" y="1702134"/>
                  </a:lnTo>
                  <a:lnTo>
                    <a:pt x="2807233" y="1749347"/>
                  </a:lnTo>
                  <a:lnTo>
                    <a:pt x="2802446" y="1796030"/>
                  </a:lnTo>
                  <a:lnTo>
                    <a:pt x="2795829" y="1842146"/>
                  </a:lnTo>
                  <a:lnTo>
                    <a:pt x="2787419" y="1887659"/>
                  </a:lnTo>
                  <a:lnTo>
                    <a:pt x="2777252" y="1932529"/>
                  </a:lnTo>
                  <a:lnTo>
                    <a:pt x="2765366" y="1976721"/>
                  </a:lnTo>
                  <a:lnTo>
                    <a:pt x="2751798" y="2020198"/>
                  </a:lnTo>
                  <a:lnTo>
                    <a:pt x="2736586" y="2062921"/>
                  </a:lnTo>
                  <a:lnTo>
                    <a:pt x="2719767" y="2104854"/>
                  </a:lnTo>
                  <a:lnTo>
                    <a:pt x="2701378" y="2145959"/>
                  </a:lnTo>
                  <a:lnTo>
                    <a:pt x="2681456" y="2186200"/>
                  </a:lnTo>
                  <a:lnTo>
                    <a:pt x="2660038" y="2225539"/>
                  </a:lnTo>
                  <a:lnTo>
                    <a:pt x="2637163" y="2263939"/>
                  </a:lnTo>
                  <a:lnTo>
                    <a:pt x="2612866" y="2301362"/>
                  </a:lnTo>
                  <a:lnTo>
                    <a:pt x="2587186" y="2337772"/>
                  </a:lnTo>
                  <a:lnTo>
                    <a:pt x="2560160" y="2373131"/>
                  </a:lnTo>
                  <a:lnTo>
                    <a:pt x="2531824" y="2407402"/>
                  </a:lnTo>
                  <a:lnTo>
                    <a:pt x="2502217" y="2440547"/>
                  </a:lnTo>
                  <a:lnTo>
                    <a:pt x="2471375" y="2472531"/>
                  </a:lnTo>
                  <a:lnTo>
                    <a:pt x="2439336" y="2503314"/>
                  </a:lnTo>
                  <a:lnTo>
                    <a:pt x="2406136" y="2532861"/>
                  </a:lnTo>
                  <a:lnTo>
                    <a:pt x="2371814" y="2561134"/>
                  </a:lnTo>
                  <a:lnTo>
                    <a:pt x="2336407" y="2588095"/>
                  </a:lnTo>
                  <a:lnTo>
                    <a:pt x="2299951" y="2613708"/>
                  </a:lnTo>
                  <a:lnTo>
                    <a:pt x="2262484" y="2637935"/>
                  </a:lnTo>
                  <a:lnTo>
                    <a:pt x="2224044" y="2660739"/>
                  </a:lnTo>
                  <a:lnTo>
                    <a:pt x="2184667" y="2682082"/>
                  </a:lnTo>
                  <a:lnTo>
                    <a:pt x="2144391" y="2701929"/>
                  </a:lnTo>
                  <a:lnTo>
                    <a:pt x="2103253" y="2720240"/>
                  </a:lnTo>
                  <a:lnTo>
                    <a:pt x="2061291" y="2736980"/>
                  </a:lnTo>
                  <a:lnTo>
                    <a:pt x="2018541" y="2752111"/>
                  </a:lnTo>
                  <a:lnTo>
                    <a:pt x="1975041" y="2765595"/>
                  </a:lnTo>
                  <a:lnTo>
                    <a:pt x="1930828" y="2777396"/>
                  </a:lnTo>
                  <a:lnTo>
                    <a:pt x="1885940" y="2787476"/>
                  </a:lnTo>
                  <a:lnTo>
                    <a:pt x="1840413" y="2795799"/>
                  </a:lnTo>
                  <a:lnTo>
                    <a:pt x="1794286" y="2802326"/>
                  </a:lnTo>
                  <a:lnTo>
                    <a:pt x="1747594" y="2807020"/>
                  </a:lnTo>
                  <a:lnTo>
                    <a:pt x="1700376" y="2809845"/>
                  </a:lnTo>
                  <a:lnTo>
                    <a:pt x="1652669" y="2810764"/>
                  </a:lnTo>
                  <a:lnTo>
                    <a:pt x="1604964" y="2809751"/>
                  </a:lnTo>
                  <a:lnTo>
                    <a:pt x="1557752" y="2806834"/>
                  </a:lnTo>
                  <a:lnTo>
                    <a:pt x="1511070" y="2802049"/>
                  </a:lnTo>
                  <a:lnTo>
                    <a:pt x="1464955" y="2795433"/>
                  </a:lnTo>
                  <a:lnTo>
                    <a:pt x="1419445" y="2787024"/>
                  </a:lnTo>
                  <a:lnTo>
                    <a:pt x="1374577" y="2776860"/>
                  </a:lnTo>
                  <a:lnTo>
                    <a:pt x="1330388" y="2764977"/>
                  </a:lnTo>
                  <a:lnTo>
                    <a:pt x="1286914" y="2751412"/>
                  </a:lnTo>
                  <a:lnTo>
                    <a:pt x="1244194" y="2736203"/>
                  </a:lnTo>
                  <a:lnTo>
                    <a:pt x="1202265" y="2719387"/>
                  </a:lnTo>
                  <a:lnTo>
                    <a:pt x="1161163" y="2701001"/>
                  </a:lnTo>
                  <a:lnTo>
                    <a:pt x="1120927" y="2681083"/>
                  </a:lnTo>
                  <a:lnTo>
                    <a:pt x="1081592" y="2659670"/>
                  </a:lnTo>
                  <a:lnTo>
                    <a:pt x="1043196" y="2636799"/>
                  </a:lnTo>
                  <a:lnTo>
                    <a:pt x="1005777" y="2612507"/>
                  </a:lnTo>
                  <a:lnTo>
                    <a:pt x="969372" y="2586831"/>
                  </a:lnTo>
                  <a:lnTo>
                    <a:pt x="934017" y="2559809"/>
                  </a:lnTo>
                  <a:lnTo>
                    <a:pt x="899751" y="2531478"/>
                  </a:lnTo>
                  <a:lnTo>
                    <a:pt x="866610" y="2501876"/>
                  </a:lnTo>
                  <a:lnTo>
                    <a:pt x="834631" y="2471038"/>
                  </a:lnTo>
                  <a:lnTo>
                    <a:pt x="803851" y="2439004"/>
                  </a:lnTo>
                  <a:lnTo>
                    <a:pt x="774309" y="2405810"/>
                  </a:lnTo>
                  <a:lnTo>
                    <a:pt x="746040" y="2371492"/>
                  </a:lnTo>
                  <a:lnTo>
                    <a:pt x="719082" y="2336089"/>
                  </a:lnTo>
                  <a:lnTo>
                    <a:pt x="693473" y="2299638"/>
                  </a:lnTo>
                  <a:lnTo>
                    <a:pt x="669250" y="2262176"/>
                  </a:lnTo>
                  <a:lnTo>
                    <a:pt x="646449" y="2223740"/>
                  </a:lnTo>
                  <a:lnTo>
                    <a:pt x="625108" y="2184367"/>
                  </a:lnTo>
                  <a:lnTo>
                    <a:pt x="605264" y="2144095"/>
                  </a:lnTo>
                  <a:lnTo>
                    <a:pt x="586954" y="2102961"/>
                  </a:lnTo>
                  <a:lnTo>
                    <a:pt x="570216" y="2061002"/>
                  </a:lnTo>
                  <a:lnTo>
                    <a:pt x="555086" y="2018255"/>
                  </a:lnTo>
                  <a:lnTo>
                    <a:pt x="541602" y="1974758"/>
                  </a:lnTo>
                  <a:lnTo>
                    <a:pt x="529802" y="1930548"/>
                  </a:lnTo>
                  <a:lnTo>
                    <a:pt x="519721" y="1885662"/>
                  </a:lnTo>
                  <a:lnTo>
                    <a:pt x="511398" y="1840137"/>
                  </a:lnTo>
                  <a:lnTo>
                    <a:pt x="504869" y="1794011"/>
                  </a:lnTo>
                  <a:lnTo>
                    <a:pt x="500173" y="1747321"/>
                  </a:lnTo>
                  <a:lnTo>
                    <a:pt x="497345" y="1700103"/>
                  </a:lnTo>
                  <a:lnTo>
                    <a:pt x="496423" y="1652397"/>
                  </a:lnTo>
                  <a:lnTo>
                    <a:pt x="497432" y="1604691"/>
                  </a:lnTo>
                  <a:lnTo>
                    <a:pt x="500347" y="1557478"/>
                  </a:lnTo>
                  <a:lnTo>
                    <a:pt x="505129" y="1510795"/>
                  </a:lnTo>
                  <a:lnTo>
                    <a:pt x="511742" y="1464679"/>
                  </a:lnTo>
                  <a:lnTo>
                    <a:pt x="520149" y="1419166"/>
                  </a:lnTo>
                  <a:lnTo>
                    <a:pt x="530313" y="1374296"/>
                  </a:lnTo>
                  <a:lnTo>
                    <a:pt x="542195" y="1330104"/>
                  </a:lnTo>
                  <a:lnTo>
                    <a:pt x="555759" y="1286627"/>
                  </a:lnTo>
                  <a:lnTo>
                    <a:pt x="570968" y="1243904"/>
                  </a:lnTo>
                  <a:lnTo>
                    <a:pt x="587784" y="1201971"/>
                  </a:lnTo>
                  <a:lnTo>
                    <a:pt x="606170" y="1160866"/>
                  </a:lnTo>
                  <a:lnTo>
                    <a:pt x="626089" y="1120625"/>
                  </a:lnTo>
                  <a:lnTo>
                    <a:pt x="647504" y="1081286"/>
                  </a:lnTo>
                  <a:lnTo>
                    <a:pt x="670376" y="1042886"/>
                  </a:lnTo>
                  <a:lnTo>
                    <a:pt x="694670" y="1005463"/>
                  </a:lnTo>
                  <a:lnTo>
                    <a:pt x="720347" y="969053"/>
                  </a:lnTo>
                  <a:lnTo>
                    <a:pt x="747371" y="933694"/>
                  </a:lnTo>
                  <a:lnTo>
                    <a:pt x="775704" y="899423"/>
                  </a:lnTo>
                  <a:lnTo>
                    <a:pt x="805309" y="866278"/>
                  </a:lnTo>
                  <a:lnTo>
                    <a:pt x="836148" y="834294"/>
                  </a:lnTo>
                  <a:lnTo>
                    <a:pt x="868185" y="803511"/>
                  </a:lnTo>
                  <a:lnTo>
                    <a:pt x="901382" y="773964"/>
                  </a:lnTo>
                  <a:lnTo>
                    <a:pt x="935702" y="745691"/>
                  </a:lnTo>
                  <a:lnTo>
                    <a:pt x="971107" y="718730"/>
                  </a:lnTo>
                  <a:lnTo>
                    <a:pt x="1007561" y="693117"/>
                  </a:lnTo>
                  <a:lnTo>
                    <a:pt x="1045026" y="668890"/>
                  </a:lnTo>
                  <a:lnTo>
                    <a:pt x="1083465" y="646086"/>
                  </a:lnTo>
                  <a:lnTo>
                    <a:pt x="1122840" y="624743"/>
                  </a:lnTo>
                  <a:lnTo>
                    <a:pt x="1163115" y="604896"/>
                  </a:lnTo>
                  <a:lnTo>
                    <a:pt x="1204251" y="586585"/>
                  </a:lnTo>
                  <a:lnTo>
                    <a:pt x="1246212" y="569845"/>
                  </a:lnTo>
                  <a:lnTo>
                    <a:pt x="1288961" y="554714"/>
                  </a:lnTo>
                  <a:lnTo>
                    <a:pt x="1332460" y="541230"/>
                  </a:lnTo>
                  <a:lnTo>
                    <a:pt x="1376672" y="529429"/>
                  </a:lnTo>
                  <a:lnTo>
                    <a:pt x="1421559" y="519349"/>
                  </a:lnTo>
                  <a:lnTo>
                    <a:pt x="1467085" y="511026"/>
                  </a:lnTo>
                  <a:lnTo>
                    <a:pt x="1513213" y="504499"/>
                  </a:lnTo>
                  <a:lnTo>
                    <a:pt x="1559904" y="499805"/>
                  </a:lnTo>
                  <a:lnTo>
                    <a:pt x="1607121" y="496980"/>
                  </a:lnTo>
                  <a:lnTo>
                    <a:pt x="1654828" y="496062"/>
                  </a:lnTo>
                  <a:lnTo>
                    <a:pt x="1655336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88169" y="1813686"/>
              <a:ext cx="3307715" cy="3307715"/>
            </a:xfrm>
            <a:custGeom>
              <a:avLst/>
              <a:gdLst/>
              <a:ahLst/>
              <a:cxnLst/>
              <a:rect l="l" t="t" r="r" b="b"/>
              <a:pathLst>
                <a:path w="3307715" h="3307715">
                  <a:moveTo>
                    <a:pt x="2192038" y="90170"/>
                  </a:moveTo>
                  <a:lnTo>
                    <a:pt x="2237102" y="106408"/>
                  </a:lnTo>
                  <a:lnTo>
                    <a:pt x="2281408" y="123811"/>
                  </a:lnTo>
                  <a:lnTo>
                    <a:pt x="2324944" y="142355"/>
                  </a:lnTo>
                  <a:lnTo>
                    <a:pt x="2367700" y="162018"/>
                  </a:lnTo>
                  <a:lnTo>
                    <a:pt x="2409663" y="182776"/>
                  </a:lnTo>
                  <a:lnTo>
                    <a:pt x="2450822" y="204606"/>
                  </a:lnTo>
                  <a:lnTo>
                    <a:pt x="2491166" y="227484"/>
                  </a:lnTo>
                  <a:lnTo>
                    <a:pt x="2530683" y="251386"/>
                  </a:lnTo>
                  <a:lnTo>
                    <a:pt x="2569363" y="276291"/>
                  </a:lnTo>
                  <a:lnTo>
                    <a:pt x="2607193" y="302173"/>
                  </a:lnTo>
                  <a:lnTo>
                    <a:pt x="2644162" y="329010"/>
                  </a:lnTo>
                  <a:lnTo>
                    <a:pt x="2680259" y="356779"/>
                  </a:lnTo>
                  <a:lnTo>
                    <a:pt x="2715473" y="385455"/>
                  </a:lnTo>
                  <a:lnTo>
                    <a:pt x="2749792" y="415017"/>
                  </a:lnTo>
                  <a:lnTo>
                    <a:pt x="2783204" y="445439"/>
                  </a:lnTo>
                  <a:lnTo>
                    <a:pt x="2815698" y="476700"/>
                  </a:lnTo>
                  <a:lnTo>
                    <a:pt x="2847264" y="508775"/>
                  </a:lnTo>
                  <a:lnTo>
                    <a:pt x="2877888" y="541642"/>
                  </a:lnTo>
                  <a:lnTo>
                    <a:pt x="2907561" y="575277"/>
                  </a:lnTo>
                  <a:lnTo>
                    <a:pt x="2936270" y="609656"/>
                  </a:lnTo>
                  <a:lnTo>
                    <a:pt x="2964005" y="644756"/>
                  </a:lnTo>
                  <a:lnTo>
                    <a:pt x="2990753" y="680554"/>
                  </a:lnTo>
                  <a:lnTo>
                    <a:pt x="3016504" y="717027"/>
                  </a:lnTo>
                  <a:lnTo>
                    <a:pt x="3041246" y="754151"/>
                  </a:lnTo>
                  <a:lnTo>
                    <a:pt x="3064967" y="791902"/>
                  </a:lnTo>
                  <a:lnTo>
                    <a:pt x="3087657" y="830258"/>
                  </a:lnTo>
                  <a:lnTo>
                    <a:pt x="3109303" y="869195"/>
                  </a:lnTo>
                  <a:lnTo>
                    <a:pt x="3129895" y="908690"/>
                  </a:lnTo>
                  <a:lnTo>
                    <a:pt x="3149421" y="948719"/>
                  </a:lnTo>
                  <a:lnTo>
                    <a:pt x="3167869" y="989259"/>
                  </a:lnTo>
                  <a:lnTo>
                    <a:pt x="3185229" y="1030287"/>
                  </a:lnTo>
                  <a:lnTo>
                    <a:pt x="3201488" y="1071779"/>
                  </a:lnTo>
                  <a:lnTo>
                    <a:pt x="3216636" y="1113712"/>
                  </a:lnTo>
                  <a:lnTo>
                    <a:pt x="3230660" y="1156062"/>
                  </a:lnTo>
                  <a:lnTo>
                    <a:pt x="3243551" y="1198807"/>
                  </a:lnTo>
                  <a:lnTo>
                    <a:pt x="3255295" y="1241922"/>
                  </a:lnTo>
                  <a:lnTo>
                    <a:pt x="3265883" y="1285385"/>
                  </a:lnTo>
                  <a:lnTo>
                    <a:pt x="3275301" y="1329172"/>
                  </a:lnTo>
                  <a:lnTo>
                    <a:pt x="3283540" y="1373260"/>
                  </a:lnTo>
                  <a:lnTo>
                    <a:pt x="3290587" y="1417625"/>
                  </a:lnTo>
                  <a:lnTo>
                    <a:pt x="3296432" y="1462244"/>
                  </a:lnTo>
                  <a:lnTo>
                    <a:pt x="3301062" y="1507094"/>
                  </a:lnTo>
                  <a:lnTo>
                    <a:pt x="3304466" y="1552151"/>
                  </a:lnTo>
                  <a:lnTo>
                    <a:pt x="3306634" y="1597392"/>
                  </a:lnTo>
                  <a:lnTo>
                    <a:pt x="3307553" y="1642794"/>
                  </a:lnTo>
                  <a:lnTo>
                    <a:pt x="3307212" y="1688333"/>
                  </a:lnTo>
                  <a:lnTo>
                    <a:pt x="3305601" y="1733986"/>
                  </a:lnTo>
                  <a:lnTo>
                    <a:pt x="3302706" y="1779729"/>
                  </a:lnTo>
                  <a:lnTo>
                    <a:pt x="3298517" y="1825540"/>
                  </a:lnTo>
                  <a:lnTo>
                    <a:pt x="3293023" y="1871394"/>
                  </a:lnTo>
                  <a:lnTo>
                    <a:pt x="3286213" y="1917269"/>
                  </a:lnTo>
                  <a:lnTo>
                    <a:pt x="3278073" y="1963141"/>
                  </a:lnTo>
                  <a:lnTo>
                    <a:pt x="3268595" y="2008986"/>
                  </a:lnTo>
                  <a:lnTo>
                    <a:pt x="3257765" y="2054782"/>
                  </a:lnTo>
                  <a:lnTo>
                    <a:pt x="3245573" y="2100505"/>
                  </a:lnTo>
                  <a:lnTo>
                    <a:pt x="3232007" y="2146132"/>
                  </a:lnTo>
                  <a:lnTo>
                    <a:pt x="3217055" y="2191639"/>
                  </a:lnTo>
                  <a:lnTo>
                    <a:pt x="3200817" y="2236709"/>
                  </a:lnTo>
                  <a:lnTo>
                    <a:pt x="3183414" y="2281021"/>
                  </a:lnTo>
                  <a:lnTo>
                    <a:pt x="3164869" y="2324563"/>
                  </a:lnTo>
                  <a:lnTo>
                    <a:pt x="3145205" y="2367323"/>
                  </a:lnTo>
                  <a:lnTo>
                    <a:pt x="3124446" y="2409291"/>
                  </a:lnTo>
                  <a:lnTo>
                    <a:pt x="3102615" y="2450454"/>
                  </a:lnTo>
                  <a:lnTo>
                    <a:pt x="3079736" y="2490802"/>
                  </a:lnTo>
                  <a:lnTo>
                    <a:pt x="3055832" y="2530323"/>
                  </a:lnTo>
                  <a:lnTo>
                    <a:pt x="3030926" y="2569006"/>
                  </a:lnTo>
                  <a:lnTo>
                    <a:pt x="3005042" y="2606839"/>
                  </a:lnTo>
                  <a:lnTo>
                    <a:pt x="2978202" y="2643810"/>
                  </a:lnTo>
                  <a:lnTo>
                    <a:pt x="2950432" y="2679910"/>
                  </a:lnTo>
                  <a:lnTo>
                    <a:pt x="2921753" y="2715125"/>
                  </a:lnTo>
                  <a:lnTo>
                    <a:pt x="2892189" y="2749445"/>
                  </a:lnTo>
                  <a:lnTo>
                    <a:pt x="2861764" y="2782858"/>
                  </a:lnTo>
                  <a:lnTo>
                    <a:pt x="2830500" y="2815354"/>
                  </a:lnTo>
                  <a:lnTo>
                    <a:pt x="2798422" y="2846920"/>
                  </a:lnTo>
                  <a:lnTo>
                    <a:pt x="2765553" y="2877545"/>
                  </a:lnTo>
                  <a:lnTo>
                    <a:pt x="2731915" y="2907218"/>
                  </a:lnTo>
                  <a:lnTo>
                    <a:pt x="2697533" y="2935927"/>
                  </a:lnTo>
                  <a:lnTo>
                    <a:pt x="2662430" y="2963661"/>
                  </a:lnTo>
                  <a:lnTo>
                    <a:pt x="2626628" y="2990409"/>
                  </a:lnTo>
                  <a:lnTo>
                    <a:pt x="2590153" y="3016159"/>
                  </a:lnTo>
                  <a:lnTo>
                    <a:pt x="2553026" y="3040900"/>
                  </a:lnTo>
                  <a:lnTo>
                    <a:pt x="2515271" y="3064620"/>
                  </a:lnTo>
                  <a:lnTo>
                    <a:pt x="2476911" y="3087308"/>
                  </a:lnTo>
                  <a:lnTo>
                    <a:pt x="2437971" y="3108953"/>
                  </a:lnTo>
                  <a:lnTo>
                    <a:pt x="2398473" y="3129543"/>
                  </a:lnTo>
                  <a:lnTo>
                    <a:pt x="2358440" y="3149068"/>
                  </a:lnTo>
                  <a:lnTo>
                    <a:pt x="2317897" y="3167514"/>
                  </a:lnTo>
                  <a:lnTo>
                    <a:pt x="2276866" y="3184872"/>
                  </a:lnTo>
                  <a:lnTo>
                    <a:pt x="2235371" y="3201129"/>
                  </a:lnTo>
                  <a:lnTo>
                    <a:pt x="2193435" y="3216275"/>
                  </a:lnTo>
                  <a:lnTo>
                    <a:pt x="2151081" y="3230298"/>
                  </a:lnTo>
                  <a:lnTo>
                    <a:pt x="2108333" y="3243186"/>
                  </a:lnTo>
                  <a:lnTo>
                    <a:pt x="2065215" y="3254928"/>
                  </a:lnTo>
                  <a:lnTo>
                    <a:pt x="2021749" y="3265513"/>
                  </a:lnTo>
                  <a:lnTo>
                    <a:pt x="1977959" y="3274930"/>
                  </a:lnTo>
                  <a:lnTo>
                    <a:pt x="1933868" y="3283166"/>
                  </a:lnTo>
                  <a:lnTo>
                    <a:pt x="1889500" y="3290211"/>
                  </a:lnTo>
                  <a:lnTo>
                    <a:pt x="1844878" y="3296053"/>
                  </a:lnTo>
                  <a:lnTo>
                    <a:pt x="1800026" y="3300681"/>
                  </a:lnTo>
                  <a:lnTo>
                    <a:pt x="1754966" y="3304084"/>
                  </a:lnTo>
                  <a:lnTo>
                    <a:pt x="1709722" y="3306250"/>
                  </a:lnTo>
                  <a:lnTo>
                    <a:pt x="1664318" y="3307167"/>
                  </a:lnTo>
                  <a:lnTo>
                    <a:pt x="1618777" y="3306824"/>
                  </a:lnTo>
                  <a:lnTo>
                    <a:pt x="1573122" y="3305210"/>
                  </a:lnTo>
                  <a:lnTo>
                    <a:pt x="1527377" y="3302314"/>
                  </a:lnTo>
                  <a:lnTo>
                    <a:pt x="1481565" y="3298124"/>
                  </a:lnTo>
                  <a:lnTo>
                    <a:pt x="1435709" y="3292629"/>
                  </a:lnTo>
                  <a:lnTo>
                    <a:pt x="1389833" y="3285816"/>
                  </a:lnTo>
                  <a:lnTo>
                    <a:pt x="1343960" y="3277676"/>
                  </a:lnTo>
                  <a:lnTo>
                    <a:pt x="1298114" y="3268197"/>
                  </a:lnTo>
                  <a:lnTo>
                    <a:pt x="1252317" y="3257366"/>
                  </a:lnTo>
                  <a:lnTo>
                    <a:pt x="1206593" y="3245173"/>
                  </a:lnTo>
                  <a:lnTo>
                    <a:pt x="1160966" y="3231607"/>
                  </a:lnTo>
                  <a:lnTo>
                    <a:pt x="1115459" y="3216656"/>
                  </a:lnTo>
                  <a:lnTo>
                    <a:pt x="1070395" y="3200417"/>
                  </a:lnTo>
                  <a:lnTo>
                    <a:pt x="1026090" y="3183014"/>
                  </a:lnTo>
                  <a:lnTo>
                    <a:pt x="982554" y="3164470"/>
                  </a:lnTo>
                  <a:lnTo>
                    <a:pt x="939799" y="3144807"/>
                  </a:lnTo>
                  <a:lnTo>
                    <a:pt x="897837" y="3124049"/>
                  </a:lnTo>
                  <a:lnTo>
                    <a:pt x="856678" y="3102219"/>
                  </a:lnTo>
                  <a:lnTo>
                    <a:pt x="816335" y="3079341"/>
                  </a:lnTo>
                  <a:lnTo>
                    <a:pt x="776818" y="3055439"/>
                  </a:lnTo>
                  <a:lnTo>
                    <a:pt x="738140" y="3030534"/>
                  </a:lnTo>
                  <a:lnTo>
                    <a:pt x="700311" y="3004652"/>
                  </a:lnTo>
                  <a:lnTo>
                    <a:pt x="663343" y="2977815"/>
                  </a:lnTo>
                  <a:lnTo>
                    <a:pt x="627247" y="2950046"/>
                  </a:lnTo>
                  <a:lnTo>
                    <a:pt x="592034" y="2921370"/>
                  </a:lnTo>
                  <a:lnTo>
                    <a:pt x="557717" y="2891808"/>
                  </a:lnTo>
                  <a:lnTo>
                    <a:pt x="524306" y="2861386"/>
                  </a:lnTo>
                  <a:lnTo>
                    <a:pt x="491813" y="2830125"/>
                  </a:lnTo>
                  <a:lnTo>
                    <a:pt x="460250" y="2798050"/>
                  </a:lnTo>
                  <a:lnTo>
                    <a:pt x="429627" y="2765183"/>
                  </a:lnTo>
                  <a:lnTo>
                    <a:pt x="399955" y="2731548"/>
                  </a:lnTo>
                  <a:lnTo>
                    <a:pt x="371248" y="2697169"/>
                  </a:lnTo>
                  <a:lnTo>
                    <a:pt x="343515" y="2662069"/>
                  </a:lnTo>
                  <a:lnTo>
                    <a:pt x="316768" y="2626271"/>
                  </a:lnTo>
                  <a:lnTo>
                    <a:pt x="291019" y="2589798"/>
                  </a:lnTo>
                  <a:lnTo>
                    <a:pt x="266279" y="2552674"/>
                  </a:lnTo>
                  <a:lnTo>
                    <a:pt x="242560" y="2514923"/>
                  </a:lnTo>
                  <a:lnTo>
                    <a:pt x="219872" y="2476567"/>
                  </a:lnTo>
                  <a:lnTo>
                    <a:pt x="198227" y="2437630"/>
                  </a:lnTo>
                  <a:lnTo>
                    <a:pt x="177637" y="2398135"/>
                  </a:lnTo>
                  <a:lnTo>
                    <a:pt x="158113" y="2358106"/>
                  </a:lnTo>
                  <a:lnTo>
                    <a:pt x="139666" y="2317566"/>
                  </a:lnTo>
                  <a:lnTo>
                    <a:pt x="122308" y="2276538"/>
                  </a:lnTo>
                  <a:lnTo>
                    <a:pt x="106050" y="2235046"/>
                  </a:lnTo>
                  <a:lnTo>
                    <a:pt x="90904" y="2193113"/>
                  </a:lnTo>
                  <a:lnTo>
                    <a:pt x="76881" y="2150763"/>
                  </a:lnTo>
                  <a:lnTo>
                    <a:pt x="63992" y="2108018"/>
                  </a:lnTo>
                  <a:lnTo>
                    <a:pt x="52249" y="2064903"/>
                  </a:lnTo>
                  <a:lnTo>
                    <a:pt x="41663" y="2021440"/>
                  </a:lnTo>
                  <a:lnTo>
                    <a:pt x="32245" y="1977653"/>
                  </a:lnTo>
                  <a:lnTo>
                    <a:pt x="24008" y="1933565"/>
                  </a:lnTo>
                  <a:lnTo>
                    <a:pt x="16962" y="1889200"/>
                  </a:lnTo>
                  <a:lnTo>
                    <a:pt x="11118" y="1844581"/>
                  </a:lnTo>
                  <a:lnTo>
                    <a:pt x="6489" y="1799731"/>
                  </a:lnTo>
                  <a:lnTo>
                    <a:pt x="3085" y="1754674"/>
                  </a:lnTo>
                  <a:lnTo>
                    <a:pt x="918" y="1709433"/>
                  </a:lnTo>
                  <a:lnTo>
                    <a:pt x="0" y="1664031"/>
                  </a:lnTo>
                  <a:lnTo>
                    <a:pt x="341" y="1618492"/>
                  </a:lnTo>
                  <a:lnTo>
                    <a:pt x="1953" y="1572839"/>
                  </a:lnTo>
                  <a:lnTo>
                    <a:pt x="4848" y="1527096"/>
                  </a:lnTo>
                  <a:lnTo>
                    <a:pt x="9036" y="1481285"/>
                  </a:lnTo>
                  <a:lnTo>
                    <a:pt x="14530" y="1435431"/>
                  </a:lnTo>
                  <a:lnTo>
                    <a:pt x="21341" y="1389556"/>
                  </a:lnTo>
                  <a:lnTo>
                    <a:pt x="29479" y="1343684"/>
                  </a:lnTo>
                  <a:lnTo>
                    <a:pt x="38958" y="1297839"/>
                  </a:lnTo>
                  <a:lnTo>
                    <a:pt x="49787" y="1252043"/>
                  </a:lnTo>
                  <a:lnTo>
                    <a:pt x="61978" y="1206320"/>
                  </a:lnTo>
                  <a:lnTo>
                    <a:pt x="75543" y="1160693"/>
                  </a:lnTo>
                  <a:lnTo>
                    <a:pt x="90493" y="1115187"/>
                  </a:lnTo>
                  <a:lnTo>
                    <a:pt x="107177" y="1068958"/>
                  </a:lnTo>
                  <a:lnTo>
                    <a:pt x="125131" y="1023459"/>
                  </a:lnTo>
                  <a:lnTo>
                    <a:pt x="144330" y="978708"/>
                  </a:lnTo>
                  <a:lnTo>
                    <a:pt x="164750" y="934721"/>
                  </a:lnTo>
                  <a:lnTo>
                    <a:pt x="186368" y="891517"/>
                  </a:lnTo>
                  <a:lnTo>
                    <a:pt x="209158" y="849112"/>
                  </a:lnTo>
                  <a:lnTo>
                    <a:pt x="233096" y="807524"/>
                  </a:lnTo>
                  <a:lnTo>
                    <a:pt x="258159" y="766769"/>
                  </a:lnTo>
                  <a:lnTo>
                    <a:pt x="284322" y="726866"/>
                  </a:lnTo>
                  <a:lnTo>
                    <a:pt x="311561" y="687831"/>
                  </a:lnTo>
                  <a:lnTo>
                    <a:pt x="339852" y="649682"/>
                  </a:lnTo>
                  <a:lnTo>
                    <a:pt x="369169" y="612436"/>
                  </a:lnTo>
                  <a:lnTo>
                    <a:pt x="399490" y="576111"/>
                  </a:lnTo>
                  <a:lnTo>
                    <a:pt x="430790" y="540723"/>
                  </a:lnTo>
                  <a:lnTo>
                    <a:pt x="463044" y="506289"/>
                  </a:lnTo>
                  <a:lnTo>
                    <a:pt x="496229" y="472828"/>
                  </a:lnTo>
                  <a:lnTo>
                    <a:pt x="530320" y="440357"/>
                  </a:lnTo>
                  <a:lnTo>
                    <a:pt x="565293" y="408892"/>
                  </a:lnTo>
                  <a:lnTo>
                    <a:pt x="601123" y="378451"/>
                  </a:lnTo>
                  <a:lnTo>
                    <a:pt x="637787" y="349052"/>
                  </a:lnTo>
                  <a:lnTo>
                    <a:pt x="675260" y="320711"/>
                  </a:lnTo>
                  <a:lnTo>
                    <a:pt x="713518" y="293446"/>
                  </a:lnTo>
                  <a:lnTo>
                    <a:pt x="752537" y="267274"/>
                  </a:lnTo>
                  <a:lnTo>
                    <a:pt x="792292" y="242212"/>
                  </a:lnTo>
                  <a:lnTo>
                    <a:pt x="832760" y="218278"/>
                  </a:lnTo>
                  <a:lnTo>
                    <a:pt x="873915" y="195489"/>
                  </a:lnTo>
                  <a:lnTo>
                    <a:pt x="915734" y="173862"/>
                  </a:lnTo>
                  <a:lnTo>
                    <a:pt x="958193" y="153415"/>
                  </a:lnTo>
                  <a:lnTo>
                    <a:pt x="1001267" y="134165"/>
                  </a:lnTo>
                  <a:lnTo>
                    <a:pt x="1044932" y="116128"/>
                  </a:lnTo>
                  <a:lnTo>
                    <a:pt x="1089164" y="99323"/>
                  </a:lnTo>
                  <a:lnTo>
                    <a:pt x="1133939" y="83767"/>
                  </a:lnTo>
                  <a:lnTo>
                    <a:pt x="1179232" y="69477"/>
                  </a:lnTo>
                  <a:lnTo>
                    <a:pt x="1225019" y="56469"/>
                  </a:lnTo>
                  <a:lnTo>
                    <a:pt x="1271275" y="44763"/>
                  </a:lnTo>
                  <a:lnTo>
                    <a:pt x="1317978" y="34374"/>
                  </a:lnTo>
                  <a:lnTo>
                    <a:pt x="1365102" y="25320"/>
                  </a:lnTo>
                  <a:lnTo>
                    <a:pt x="1412623" y="17618"/>
                  </a:lnTo>
                  <a:lnTo>
                    <a:pt x="1460516" y="11286"/>
                  </a:lnTo>
                  <a:lnTo>
                    <a:pt x="1508759" y="6341"/>
                  </a:lnTo>
                  <a:lnTo>
                    <a:pt x="1557326" y="2800"/>
                  </a:lnTo>
                  <a:lnTo>
                    <a:pt x="1606193" y="680"/>
                  </a:lnTo>
                  <a:lnTo>
                    <a:pt x="1655336" y="0"/>
                  </a:lnTo>
                  <a:lnTo>
                    <a:pt x="1654828" y="496062"/>
                  </a:lnTo>
                  <a:lnTo>
                    <a:pt x="1607121" y="496980"/>
                  </a:lnTo>
                  <a:lnTo>
                    <a:pt x="1559904" y="499805"/>
                  </a:lnTo>
                  <a:lnTo>
                    <a:pt x="1513213" y="504499"/>
                  </a:lnTo>
                  <a:lnTo>
                    <a:pt x="1467085" y="511026"/>
                  </a:lnTo>
                  <a:lnTo>
                    <a:pt x="1421559" y="519349"/>
                  </a:lnTo>
                  <a:lnTo>
                    <a:pt x="1376672" y="529429"/>
                  </a:lnTo>
                  <a:lnTo>
                    <a:pt x="1332460" y="541230"/>
                  </a:lnTo>
                  <a:lnTo>
                    <a:pt x="1288961" y="554714"/>
                  </a:lnTo>
                  <a:lnTo>
                    <a:pt x="1246212" y="569845"/>
                  </a:lnTo>
                  <a:lnTo>
                    <a:pt x="1204251" y="586585"/>
                  </a:lnTo>
                  <a:lnTo>
                    <a:pt x="1163115" y="604896"/>
                  </a:lnTo>
                  <a:lnTo>
                    <a:pt x="1122840" y="624743"/>
                  </a:lnTo>
                  <a:lnTo>
                    <a:pt x="1083465" y="646086"/>
                  </a:lnTo>
                  <a:lnTo>
                    <a:pt x="1045026" y="668890"/>
                  </a:lnTo>
                  <a:lnTo>
                    <a:pt x="1007561" y="693117"/>
                  </a:lnTo>
                  <a:lnTo>
                    <a:pt x="971107" y="718730"/>
                  </a:lnTo>
                  <a:lnTo>
                    <a:pt x="935702" y="745691"/>
                  </a:lnTo>
                  <a:lnTo>
                    <a:pt x="901382" y="773964"/>
                  </a:lnTo>
                  <a:lnTo>
                    <a:pt x="868185" y="803511"/>
                  </a:lnTo>
                  <a:lnTo>
                    <a:pt x="836148" y="834294"/>
                  </a:lnTo>
                  <a:lnTo>
                    <a:pt x="805309" y="866278"/>
                  </a:lnTo>
                  <a:lnTo>
                    <a:pt x="775704" y="899423"/>
                  </a:lnTo>
                  <a:lnTo>
                    <a:pt x="747371" y="933694"/>
                  </a:lnTo>
                  <a:lnTo>
                    <a:pt x="720347" y="969053"/>
                  </a:lnTo>
                  <a:lnTo>
                    <a:pt x="694670" y="1005463"/>
                  </a:lnTo>
                  <a:lnTo>
                    <a:pt x="670376" y="1042886"/>
                  </a:lnTo>
                  <a:lnTo>
                    <a:pt x="647504" y="1081286"/>
                  </a:lnTo>
                  <a:lnTo>
                    <a:pt x="626089" y="1120625"/>
                  </a:lnTo>
                  <a:lnTo>
                    <a:pt x="606170" y="1160866"/>
                  </a:lnTo>
                  <a:lnTo>
                    <a:pt x="587784" y="1201971"/>
                  </a:lnTo>
                  <a:lnTo>
                    <a:pt x="570968" y="1243904"/>
                  </a:lnTo>
                  <a:lnTo>
                    <a:pt x="555759" y="1286627"/>
                  </a:lnTo>
                  <a:lnTo>
                    <a:pt x="542195" y="1330104"/>
                  </a:lnTo>
                  <a:lnTo>
                    <a:pt x="530313" y="1374296"/>
                  </a:lnTo>
                  <a:lnTo>
                    <a:pt x="520149" y="1419166"/>
                  </a:lnTo>
                  <a:lnTo>
                    <a:pt x="511742" y="1464679"/>
                  </a:lnTo>
                  <a:lnTo>
                    <a:pt x="505129" y="1510795"/>
                  </a:lnTo>
                  <a:lnTo>
                    <a:pt x="500347" y="1557478"/>
                  </a:lnTo>
                  <a:lnTo>
                    <a:pt x="497432" y="1604691"/>
                  </a:lnTo>
                  <a:lnTo>
                    <a:pt x="496423" y="1652397"/>
                  </a:lnTo>
                  <a:lnTo>
                    <a:pt x="497345" y="1700103"/>
                  </a:lnTo>
                  <a:lnTo>
                    <a:pt x="500173" y="1747321"/>
                  </a:lnTo>
                  <a:lnTo>
                    <a:pt x="504869" y="1794011"/>
                  </a:lnTo>
                  <a:lnTo>
                    <a:pt x="511398" y="1840137"/>
                  </a:lnTo>
                  <a:lnTo>
                    <a:pt x="519721" y="1885662"/>
                  </a:lnTo>
                  <a:lnTo>
                    <a:pt x="529802" y="1930548"/>
                  </a:lnTo>
                  <a:lnTo>
                    <a:pt x="541602" y="1974758"/>
                  </a:lnTo>
                  <a:lnTo>
                    <a:pt x="555086" y="2018255"/>
                  </a:lnTo>
                  <a:lnTo>
                    <a:pt x="570216" y="2061002"/>
                  </a:lnTo>
                  <a:lnTo>
                    <a:pt x="586954" y="2102961"/>
                  </a:lnTo>
                  <a:lnTo>
                    <a:pt x="605264" y="2144095"/>
                  </a:lnTo>
                  <a:lnTo>
                    <a:pt x="625108" y="2184367"/>
                  </a:lnTo>
                  <a:lnTo>
                    <a:pt x="646449" y="2223740"/>
                  </a:lnTo>
                  <a:lnTo>
                    <a:pt x="669250" y="2262176"/>
                  </a:lnTo>
                  <a:lnTo>
                    <a:pt x="693473" y="2299638"/>
                  </a:lnTo>
                  <a:lnTo>
                    <a:pt x="719082" y="2336089"/>
                  </a:lnTo>
                  <a:lnTo>
                    <a:pt x="746040" y="2371492"/>
                  </a:lnTo>
                  <a:lnTo>
                    <a:pt x="774309" y="2405810"/>
                  </a:lnTo>
                  <a:lnTo>
                    <a:pt x="803851" y="2439004"/>
                  </a:lnTo>
                  <a:lnTo>
                    <a:pt x="834631" y="2471038"/>
                  </a:lnTo>
                  <a:lnTo>
                    <a:pt x="866610" y="2501876"/>
                  </a:lnTo>
                  <a:lnTo>
                    <a:pt x="899751" y="2531478"/>
                  </a:lnTo>
                  <a:lnTo>
                    <a:pt x="934017" y="2559809"/>
                  </a:lnTo>
                  <a:lnTo>
                    <a:pt x="969372" y="2586831"/>
                  </a:lnTo>
                  <a:lnTo>
                    <a:pt x="1005777" y="2612507"/>
                  </a:lnTo>
                  <a:lnTo>
                    <a:pt x="1043196" y="2636799"/>
                  </a:lnTo>
                  <a:lnTo>
                    <a:pt x="1081592" y="2659670"/>
                  </a:lnTo>
                  <a:lnTo>
                    <a:pt x="1120927" y="2681083"/>
                  </a:lnTo>
                  <a:lnTo>
                    <a:pt x="1161163" y="2701001"/>
                  </a:lnTo>
                  <a:lnTo>
                    <a:pt x="1202265" y="2719387"/>
                  </a:lnTo>
                  <a:lnTo>
                    <a:pt x="1244194" y="2736203"/>
                  </a:lnTo>
                  <a:lnTo>
                    <a:pt x="1286914" y="2751412"/>
                  </a:lnTo>
                  <a:lnTo>
                    <a:pt x="1330388" y="2764977"/>
                  </a:lnTo>
                  <a:lnTo>
                    <a:pt x="1374577" y="2776860"/>
                  </a:lnTo>
                  <a:lnTo>
                    <a:pt x="1419445" y="2787024"/>
                  </a:lnTo>
                  <a:lnTo>
                    <a:pt x="1464955" y="2795433"/>
                  </a:lnTo>
                  <a:lnTo>
                    <a:pt x="1511070" y="2802049"/>
                  </a:lnTo>
                  <a:lnTo>
                    <a:pt x="1557752" y="2806834"/>
                  </a:lnTo>
                  <a:lnTo>
                    <a:pt x="1604964" y="2809751"/>
                  </a:lnTo>
                  <a:lnTo>
                    <a:pt x="1652669" y="2810764"/>
                  </a:lnTo>
                  <a:lnTo>
                    <a:pt x="1700376" y="2809845"/>
                  </a:lnTo>
                  <a:lnTo>
                    <a:pt x="1747594" y="2807020"/>
                  </a:lnTo>
                  <a:lnTo>
                    <a:pt x="1794286" y="2802326"/>
                  </a:lnTo>
                  <a:lnTo>
                    <a:pt x="1840413" y="2795799"/>
                  </a:lnTo>
                  <a:lnTo>
                    <a:pt x="1885940" y="2787476"/>
                  </a:lnTo>
                  <a:lnTo>
                    <a:pt x="1930828" y="2777396"/>
                  </a:lnTo>
                  <a:lnTo>
                    <a:pt x="1975041" y="2765595"/>
                  </a:lnTo>
                  <a:lnTo>
                    <a:pt x="2018541" y="2752111"/>
                  </a:lnTo>
                  <a:lnTo>
                    <a:pt x="2061291" y="2736980"/>
                  </a:lnTo>
                  <a:lnTo>
                    <a:pt x="2103253" y="2720240"/>
                  </a:lnTo>
                  <a:lnTo>
                    <a:pt x="2144391" y="2701929"/>
                  </a:lnTo>
                  <a:lnTo>
                    <a:pt x="2184667" y="2682082"/>
                  </a:lnTo>
                  <a:lnTo>
                    <a:pt x="2224044" y="2660739"/>
                  </a:lnTo>
                  <a:lnTo>
                    <a:pt x="2262484" y="2637935"/>
                  </a:lnTo>
                  <a:lnTo>
                    <a:pt x="2299951" y="2613708"/>
                  </a:lnTo>
                  <a:lnTo>
                    <a:pt x="2336407" y="2588095"/>
                  </a:lnTo>
                  <a:lnTo>
                    <a:pt x="2371814" y="2561134"/>
                  </a:lnTo>
                  <a:lnTo>
                    <a:pt x="2406136" y="2532861"/>
                  </a:lnTo>
                  <a:lnTo>
                    <a:pt x="2439336" y="2503314"/>
                  </a:lnTo>
                  <a:lnTo>
                    <a:pt x="2471375" y="2472531"/>
                  </a:lnTo>
                  <a:lnTo>
                    <a:pt x="2502217" y="2440547"/>
                  </a:lnTo>
                  <a:lnTo>
                    <a:pt x="2531824" y="2407402"/>
                  </a:lnTo>
                  <a:lnTo>
                    <a:pt x="2560160" y="2373131"/>
                  </a:lnTo>
                  <a:lnTo>
                    <a:pt x="2587186" y="2337772"/>
                  </a:lnTo>
                  <a:lnTo>
                    <a:pt x="2612866" y="2301362"/>
                  </a:lnTo>
                  <a:lnTo>
                    <a:pt x="2637163" y="2263939"/>
                  </a:lnTo>
                  <a:lnTo>
                    <a:pt x="2660038" y="2225539"/>
                  </a:lnTo>
                  <a:lnTo>
                    <a:pt x="2681456" y="2186200"/>
                  </a:lnTo>
                  <a:lnTo>
                    <a:pt x="2701378" y="2145959"/>
                  </a:lnTo>
                  <a:lnTo>
                    <a:pt x="2719767" y="2104854"/>
                  </a:lnTo>
                  <a:lnTo>
                    <a:pt x="2736586" y="2062921"/>
                  </a:lnTo>
                  <a:lnTo>
                    <a:pt x="2751798" y="2020198"/>
                  </a:lnTo>
                  <a:lnTo>
                    <a:pt x="2765366" y="1976721"/>
                  </a:lnTo>
                  <a:lnTo>
                    <a:pt x="2777252" y="1932529"/>
                  </a:lnTo>
                  <a:lnTo>
                    <a:pt x="2787419" y="1887659"/>
                  </a:lnTo>
                  <a:lnTo>
                    <a:pt x="2795829" y="1842146"/>
                  </a:lnTo>
                  <a:lnTo>
                    <a:pt x="2802446" y="1796030"/>
                  </a:lnTo>
                  <a:lnTo>
                    <a:pt x="2807233" y="1749347"/>
                  </a:lnTo>
                  <a:lnTo>
                    <a:pt x="2810151" y="1702134"/>
                  </a:lnTo>
                  <a:lnTo>
                    <a:pt x="2811163" y="1654428"/>
                  </a:lnTo>
                  <a:lnTo>
                    <a:pt x="2810161" y="1605189"/>
                  </a:lnTo>
                  <a:lnTo>
                    <a:pt x="2807101" y="1556361"/>
                  </a:lnTo>
                  <a:lnTo>
                    <a:pt x="2802019" y="1507995"/>
                  </a:lnTo>
                  <a:lnTo>
                    <a:pt x="2794952" y="1460140"/>
                  </a:lnTo>
                  <a:lnTo>
                    <a:pt x="2785933" y="1412847"/>
                  </a:lnTo>
                  <a:lnTo>
                    <a:pt x="2775000" y="1366165"/>
                  </a:lnTo>
                  <a:lnTo>
                    <a:pt x="2762187" y="1320144"/>
                  </a:lnTo>
                  <a:lnTo>
                    <a:pt x="2747530" y="1274835"/>
                  </a:lnTo>
                  <a:lnTo>
                    <a:pt x="2731065" y="1230287"/>
                  </a:lnTo>
                  <a:lnTo>
                    <a:pt x="2712828" y="1186551"/>
                  </a:lnTo>
                  <a:lnTo>
                    <a:pt x="2692853" y="1143676"/>
                  </a:lnTo>
                  <a:lnTo>
                    <a:pt x="2671177" y="1101712"/>
                  </a:lnTo>
                  <a:lnTo>
                    <a:pt x="2647835" y="1060710"/>
                  </a:lnTo>
                  <a:lnTo>
                    <a:pt x="2622862" y="1020719"/>
                  </a:lnTo>
                  <a:lnTo>
                    <a:pt x="2596295" y="981789"/>
                  </a:lnTo>
                  <a:lnTo>
                    <a:pt x="2568169" y="943970"/>
                  </a:lnTo>
                  <a:lnTo>
                    <a:pt x="2538519" y="907313"/>
                  </a:lnTo>
                  <a:lnTo>
                    <a:pt x="2507381" y="871867"/>
                  </a:lnTo>
                  <a:lnTo>
                    <a:pt x="2474791" y="837682"/>
                  </a:lnTo>
                  <a:lnTo>
                    <a:pt x="2440784" y="804808"/>
                  </a:lnTo>
                  <a:lnTo>
                    <a:pt x="2405396" y="773295"/>
                  </a:lnTo>
                  <a:lnTo>
                    <a:pt x="2368662" y="743194"/>
                  </a:lnTo>
                  <a:lnTo>
                    <a:pt x="2330619" y="714553"/>
                  </a:lnTo>
                  <a:lnTo>
                    <a:pt x="2291301" y="687424"/>
                  </a:lnTo>
                  <a:lnTo>
                    <a:pt x="2250744" y="661856"/>
                  </a:lnTo>
                  <a:lnTo>
                    <a:pt x="2208983" y="637899"/>
                  </a:lnTo>
                  <a:lnTo>
                    <a:pt x="2166055" y="615603"/>
                  </a:lnTo>
                  <a:lnTo>
                    <a:pt x="2121995" y="595018"/>
                  </a:lnTo>
                  <a:lnTo>
                    <a:pt x="2076839" y="576194"/>
                  </a:lnTo>
                  <a:lnTo>
                    <a:pt x="2030621" y="559180"/>
                  </a:lnTo>
                  <a:lnTo>
                    <a:pt x="2192038" y="90170"/>
                  </a:lnTo>
                  <a:close/>
                </a:path>
              </a:pathLst>
            </a:custGeom>
            <a:ln w="19049">
              <a:solidFill>
                <a:srgbClr val="3769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142997" y="1813686"/>
              <a:ext cx="537210" cy="559435"/>
            </a:xfrm>
            <a:custGeom>
              <a:avLst/>
              <a:gdLst/>
              <a:ahLst/>
              <a:cxnLst/>
              <a:rect l="l" t="t" r="r" b="b"/>
              <a:pathLst>
                <a:path w="537210" h="559435">
                  <a:moveTo>
                    <a:pt x="507" y="0"/>
                  </a:moveTo>
                  <a:lnTo>
                    <a:pt x="0" y="496062"/>
                  </a:lnTo>
                  <a:lnTo>
                    <a:pt x="47906" y="497102"/>
                  </a:lnTo>
                  <a:lnTo>
                    <a:pt x="95668" y="500120"/>
                  </a:lnTo>
                  <a:lnTo>
                    <a:pt x="143225" y="505105"/>
                  </a:lnTo>
                  <a:lnTo>
                    <a:pt x="190515" y="512048"/>
                  </a:lnTo>
                  <a:lnTo>
                    <a:pt x="237478" y="520937"/>
                  </a:lnTo>
                  <a:lnTo>
                    <a:pt x="284053" y="531762"/>
                  </a:lnTo>
                  <a:lnTo>
                    <a:pt x="330178" y="544514"/>
                  </a:lnTo>
                  <a:lnTo>
                    <a:pt x="375793" y="559180"/>
                  </a:lnTo>
                  <a:lnTo>
                    <a:pt x="537209" y="90170"/>
                  </a:lnTo>
                  <a:lnTo>
                    <a:pt x="489895" y="74650"/>
                  </a:lnTo>
                  <a:lnTo>
                    <a:pt x="442186" y="60583"/>
                  </a:lnTo>
                  <a:lnTo>
                    <a:pt x="394116" y="47972"/>
                  </a:lnTo>
                  <a:lnTo>
                    <a:pt x="345716" y="36822"/>
                  </a:lnTo>
                  <a:lnTo>
                    <a:pt x="297021" y="27136"/>
                  </a:lnTo>
                  <a:lnTo>
                    <a:pt x="248064" y="18919"/>
                  </a:lnTo>
                  <a:lnTo>
                    <a:pt x="198878" y="12174"/>
                  </a:lnTo>
                  <a:lnTo>
                    <a:pt x="149496" y="6906"/>
                  </a:lnTo>
                  <a:lnTo>
                    <a:pt x="99951" y="3118"/>
                  </a:lnTo>
                  <a:lnTo>
                    <a:pt x="50278" y="814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142997" y="1813686"/>
              <a:ext cx="537210" cy="559435"/>
            </a:xfrm>
            <a:custGeom>
              <a:avLst/>
              <a:gdLst/>
              <a:ahLst/>
              <a:cxnLst/>
              <a:rect l="l" t="t" r="r" b="b"/>
              <a:pathLst>
                <a:path w="537210" h="559435">
                  <a:moveTo>
                    <a:pt x="507" y="0"/>
                  </a:moveTo>
                  <a:lnTo>
                    <a:pt x="50278" y="814"/>
                  </a:lnTo>
                  <a:lnTo>
                    <a:pt x="99951" y="3118"/>
                  </a:lnTo>
                  <a:lnTo>
                    <a:pt x="149496" y="6906"/>
                  </a:lnTo>
                  <a:lnTo>
                    <a:pt x="198878" y="12174"/>
                  </a:lnTo>
                  <a:lnTo>
                    <a:pt x="248064" y="18919"/>
                  </a:lnTo>
                  <a:lnTo>
                    <a:pt x="297021" y="27136"/>
                  </a:lnTo>
                  <a:lnTo>
                    <a:pt x="345716" y="36822"/>
                  </a:lnTo>
                  <a:lnTo>
                    <a:pt x="394116" y="47972"/>
                  </a:lnTo>
                  <a:lnTo>
                    <a:pt x="442186" y="60583"/>
                  </a:lnTo>
                  <a:lnTo>
                    <a:pt x="489895" y="74650"/>
                  </a:lnTo>
                  <a:lnTo>
                    <a:pt x="537209" y="90170"/>
                  </a:lnTo>
                  <a:lnTo>
                    <a:pt x="375793" y="559180"/>
                  </a:lnTo>
                  <a:lnTo>
                    <a:pt x="330178" y="544514"/>
                  </a:lnTo>
                  <a:lnTo>
                    <a:pt x="284053" y="531762"/>
                  </a:lnTo>
                  <a:lnTo>
                    <a:pt x="237478" y="520937"/>
                  </a:lnTo>
                  <a:lnTo>
                    <a:pt x="190515" y="512048"/>
                  </a:lnTo>
                  <a:lnTo>
                    <a:pt x="143225" y="505105"/>
                  </a:lnTo>
                  <a:lnTo>
                    <a:pt x="95668" y="500120"/>
                  </a:lnTo>
                  <a:lnTo>
                    <a:pt x="47906" y="497102"/>
                  </a:lnTo>
                  <a:lnTo>
                    <a:pt x="0" y="496062"/>
                  </a:lnTo>
                  <a:lnTo>
                    <a:pt x="507" y="0"/>
                  </a:lnTo>
                  <a:close/>
                </a:path>
              </a:pathLst>
            </a:custGeom>
            <a:ln w="19050">
              <a:solidFill>
                <a:srgbClr val="3769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1473200" y="3130041"/>
            <a:ext cx="131254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2260" marR="5080" indent="-290195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8B8B8B"/>
                </a:solidFill>
                <a:latin typeface="Arial"/>
                <a:cs typeface="Arial"/>
              </a:rPr>
              <a:t>Previous </a:t>
            </a:r>
            <a:r>
              <a:rPr dirty="0" sz="2400" b="1">
                <a:solidFill>
                  <a:srgbClr val="8B8B8B"/>
                </a:solidFill>
                <a:latin typeface="Arial"/>
                <a:cs typeface="Arial"/>
              </a:rPr>
              <a:t>job</a:t>
            </a:r>
            <a:r>
              <a:rPr dirty="0" sz="2400" spc="-20" b="1">
                <a:solidFill>
                  <a:srgbClr val="8B8B8B"/>
                </a:solidFill>
                <a:latin typeface="Arial"/>
                <a:cs typeface="Arial"/>
              </a:rPr>
              <a:t> </a:t>
            </a:r>
            <a:r>
              <a:rPr dirty="0" sz="2400" spc="-50" b="1">
                <a:solidFill>
                  <a:srgbClr val="8B8B8B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76929" y="1796542"/>
            <a:ext cx="3325798" cy="3332861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4800853" y="2887421"/>
            <a:ext cx="2279650" cy="1123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8100" marR="30480" indent="-254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8B8B8B"/>
                </a:solidFill>
                <a:latin typeface="Arial"/>
                <a:cs typeface="Arial"/>
              </a:rPr>
              <a:t>Current </a:t>
            </a:r>
            <a:r>
              <a:rPr dirty="0" sz="2400" spc="-5" b="1">
                <a:solidFill>
                  <a:srgbClr val="8B8B8B"/>
                </a:solidFill>
                <a:latin typeface="Arial"/>
                <a:cs typeface="Arial"/>
              </a:rPr>
              <a:t>ret</a:t>
            </a:r>
            <a:r>
              <a:rPr dirty="0" sz="2400" spc="-145" b="1">
                <a:solidFill>
                  <a:srgbClr val="8B8B8B"/>
                </a:solidFill>
                <a:latin typeface="Arial"/>
                <a:cs typeface="Arial"/>
              </a:rPr>
              <a:t>i</a:t>
            </a:r>
            <a:r>
              <a:rPr dirty="0" baseline="20833" sz="3600" spc="-2197" b="1">
                <a:solidFill>
                  <a:srgbClr val="767676"/>
                </a:solidFill>
                <a:latin typeface="Arial"/>
                <a:cs typeface="Arial"/>
              </a:rPr>
              <a:t>P</a:t>
            </a:r>
            <a:r>
              <a:rPr dirty="0" sz="2400" spc="-5" b="1">
                <a:solidFill>
                  <a:srgbClr val="8B8B8B"/>
                </a:solidFill>
                <a:latin typeface="Arial"/>
                <a:cs typeface="Arial"/>
              </a:rPr>
              <a:t>r</a:t>
            </a:r>
            <a:r>
              <a:rPr dirty="0" sz="2400" spc="-830" b="1">
                <a:solidFill>
                  <a:srgbClr val="8B8B8B"/>
                </a:solidFill>
                <a:latin typeface="Arial"/>
                <a:cs typeface="Arial"/>
              </a:rPr>
              <a:t>e</a:t>
            </a:r>
            <a:r>
              <a:rPr dirty="0" baseline="20833" sz="3600" spc="-202" b="1">
                <a:solidFill>
                  <a:srgbClr val="767676"/>
                </a:solidFill>
                <a:latin typeface="Arial"/>
                <a:cs typeface="Arial"/>
              </a:rPr>
              <a:t>r</a:t>
            </a:r>
            <a:r>
              <a:rPr dirty="0" sz="2400" spc="-2045" b="1">
                <a:solidFill>
                  <a:srgbClr val="8B8B8B"/>
                </a:solidFill>
                <a:latin typeface="Arial"/>
                <a:cs typeface="Arial"/>
              </a:rPr>
              <a:t>m</a:t>
            </a:r>
            <a:r>
              <a:rPr dirty="0" baseline="20833" sz="3600" spc="-22" b="1">
                <a:solidFill>
                  <a:srgbClr val="767676"/>
                </a:solidFill>
                <a:latin typeface="Arial"/>
                <a:cs typeface="Arial"/>
              </a:rPr>
              <a:t>e</a:t>
            </a:r>
            <a:r>
              <a:rPr dirty="0" baseline="20833" sz="3600" spc="-1012" b="1">
                <a:solidFill>
                  <a:srgbClr val="767676"/>
                </a:solidFill>
                <a:latin typeface="Arial"/>
                <a:cs typeface="Arial"/>
              </a:rPr>
              <a:t>v</a:t>
            </a:r>
            <a:r>
              <a:rPr dirty="0" sz="2400" spc="-695" b="1">
                <a:solidFill>
                  <a:srgbClr val="8B8B8B"/>
                </a:solidFill>
                <a:latin typeface="Arial"/>
                <a:cs typeface="Arial"/>
              </a:rPr>
              <a:t>e</a:t>
            </a:r>
            <a:r>
              <a:rPr dirty="0" baseline="20833" sz="3600" spc="-15" b="1">
                <a:solidFill>
                  <a:srgbClr val="767676"/>
                </a:solidFill>
                <a:latin typeface="Arial"/>
                <a:cs typeface="Arial"/>
              </a:rPr>
              <a:t>i</a:t>
            </a:r>
            <a:r>
              <a:rPr dirty="0" baseline="20833" sz="3600" spc="-2190" b="1">
                <a:solidFill>
                  <a:srgbClr val="767676"/>
                </a:solidFill>
                <a:latin typeface="Arial"/>
                <a:cs typeface="Arial"/>
              </a:rPr>
              <a:t>o</a:t>
            </a:r>
            <a:r>
              <a:rPr dirty="0" sz="2400" spc="-20" b="1">
                <a:solidFill>
                  <a:srgbClr val="8B8B8B"/>
                </a:solidFill>
                <a:latin typeface="Arial"/>
                <a:cs typeface="Arial"/>
              </a:rPr>
              <a:t>n</a:t>
            </a:r>
            <a:r>
              <a:rPr dirty="0" baseline="20833" sz="3600" spc="-2190" b="1">
                <a:solidFill>
                  <a:srgbClr val="767676"/>
                </a:solidFill>
                <a:latin typeface="Arial"/>
                <a:cs typeface="Arial"/>
              </a:rPr>
              <a:t>u</a:t>
            </a:r>
            <a:r>
              <a:rPr dirty="0" sz="2400" spc="-5" b="1">
                <a:solidFill>
                  <a:srgbClr val="8B8B8B"/>
                </a:solidFill>
                <a:latin typeface="Arial"/>
                <a:cs typeface="Arial"/>
              </a:rPr>
              <a:t>t</a:t>
            </a:r>
            <a:r>
              <a:rPr dirty="0" sz="2400" b="1">
                <a:solidFill>
                  <a:srgbClr val="8B8B8B"/>
                </a:solidFill>
                <a:latin typeface="Arial"/>
                <a:cs typeface="Arial"/>
              </a:rPr>
              <a:t> </a:t>
            </a:r>
            <a:r>
              <a:rPr dirty="0" baseline="20833" sz="3600" spc="-2039" b="1">
                <a:solidFill>
                  <a:srgbClr val="767676"/>
                </a:solidFill>
                <a:latin typeface="Arial"/>
                <a:cs typeface="Arial"/>
              </a:rPr>
              <a:t>s</a:t>
            </a:r>
            <a:r>
              <a:rPr dirty="0" sz="2400" spc="-20" b="1">
                <a:solidFill>
                  <a:srgbClr val="8B8B8B"/>
                </a:solidFill>
                <a:latin typeface="Arial"/>
                <a:cs typeface="Arial"/>
              </a:rPr>
              <a:t>plan</a:t>
            </a:r>
            <a:r>
              <a:rPr dirty="0" sz="2400" spc="-290" b="1">
                <a:solidFill>
                  <a:srgbClr val="8B8B8B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8B8B8B"/>
                </a:solidFill>
                <a:latin typeface="Arial"/>
                <a:cs typeface="Arial"/>
              </a:rPr>
              <a:t>al</a:t>
            </a:r>
            <a:r>
              <a:rPr dirty="0" sz="2400" spc="-5" b="1">
                <a:solidFill>
                  <a:srgbClr val="8B8B8B"/>
                </a:solidFill>
                <a:latin typeface="Arial"/>
                <a:cs typeface="Arial"/>
              </a:rPr>
              <a:t>l</a:t>
            </a:r>
            <a:r>
              <a:rPr dirty="0" sz="2400" spc="-1335" b="1">
                <a:solidFill>
                  <a:srgbClr val="8B8B8B"/>
                </a:solidFill>
                <a:latin typeface="Arial"/>
                <a:cs typeface="Arial"/>
              </a:rPr>
              <a:t>o</a:t>
            </a:r>
            <a:r>
              <a:rPr dirty="0" baseline="20833" sz="3600" spc="-15" b="1">
                <a:solidFill>
                  <a:srgbClr val="767676"/>
                </a:solidFill>
                <a:latin typeface="Arial"/>
                <a:cs typeface="Arial"/>
              </a:rPr>
              <a:t>j</a:t>
            </a:r>
            <a:r>
              <a:rPr dirty="0" baseline="20833" sz="3600" spc="-1245" b="1">
                <a:solidFill>
                  <a:srgbClr val="767676"/>
                </a:solidFill>
                <a:latin typeface="Arial"/>
                <a:cs typeface="Arial"/>
              </a:rPr>
              <a:t>o</a:t>
            </a:r>
            <a:r>
              <a:rPr dirty="0" sz="2400" spc="-540" b="1">
                <a:solidFill>
                  <a:srgbClr val="8B8B8B"/>
                </a:solidFill>
                <a:latin typeface="Arial"/>
                <a:cs typeface="Arial"/>
              </a:rPr>
              <a:t>c</a:t>
            </a:r>
            <a:r>
              <a:rPr dirty="0" baseline="20833" sz="3600" spc="-1439" b="1">
                <a:solidFill>
                  <a:srgbClr val="767676"/>
                </a:solidFill>
                <a:latin typeface="Arial"/>
                <a:cs typeface="Arial"/>
              </a:rPr>
              <a:t>b</a:t>
            </a:r>
            <a:r>
              <a:rPr dirty="0" sz="2400" spc="-25" b="1">
                <a:solidFill>
                  <a:srgbClr val="8B8B8B"/>
                </a:solidFill>
                <a:latin typeface="Arial"/>
                <a:cs typeface="Arial"/>
              </a:rPr>
              <a:t>a</a:t>
            </a:r>
            <a:r>
              <a:rPr dirty="0" sz="2400" spc="-555" b="1">
                <a:solidFill>
                  <a:srgbClr val="8B8B8B"/>
                </a:solidFill>
                <a:latin typeface="Arial"/>
                <a:cs typeface="Arial"/>
              </a:rPr>
              <a:t>t</a:t>
            </a:r>
            <a:r>
              <a:rPr dirty="0" baseline="20833" sz="3600" spc="-1237" b="1">
                <a:solidFill>
                  <a:srgbClr val="767676"/>
                </a:solidFill>
                <a:latin typeface="Arial"/>
                <a:cs typeface="Arial"/>
              </a:rPr>
              <a:t>2</a:t>
            </a:r>
            <a:r>
              <a:rPr dirty="0" sz="2400" spc="-5" b="1">
                <a:solidFill>
                  <a:srgbClr val="8B8B8B"/>
                </a:solidFill>
                <a:latin typeface="Arial"/>
                <a:cs typeface="Arial"/>
              </a:rPr>
              <a:t>i</a:t>
            </a:r>
            <a:r>
              <a:rPr dirty="0" sz="2400" spc="-10" b="1">
                <a:solidFill>
                  <a:srgbClr val="8B8B8B"/>
                </a:solidFill>
                <a:latin typeface="Arial"/>
                <a:cs typeface="Arial"/>
              </a:rPr>
              <a:t>on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8123046" y="1797050"/>
            <a:ext cx="3307079" cy="3316604"/>
            <a:chOff x="8123046" y="1797050"/>
            <a:chExt cx="3307079" cy="3316604"/>
          </a:xfrm>
        </p:grpSpPr>
        <p:sp>
          <p:nvSpPr>
            <p:cNvPr id="13" name="object 13" descr=""/>
            <p:cNvSpPr/>
            <p:nvPr/>
          </p:nvSpPr>
          <p:spPr>
            <a:xfrm>
              <a:off x="8123046" y="1806575"/>
              <a:ext cx="3307079" cy="3307079"/>
            </a:xfrm>
            <a:custGeom>
              <a:avLst/>
              <a:gdLst/>
              <a:ahLst/>
              <a:cxnLst/>
              <a:rect l="l" t="t" r="r" b="b"/>
              <a:pathLst>
                <a:path w="3307079" h="3307079">
                  <a:moveTo>
                    <a:pt x="1653285" y="0"/>
                  </a:moveTo>
                  <a:lnTo>
                    <a:pt x="1653285" y="496062"/>
                  </a:lnTo>
                  <a:lnTo>
                    <a:pt x="1703654" y="497155"/>
                  </a:lnTo>
                  <a:lnTo>
                    <a:pt x="1753684" y="500416"/>
                  </a:lnTo>
                  <a:lnTo>
                    <a:pt x="1803316" y="505813"/>
                  </a:lnTo>
                  <a:lnTo>
                    <a:pt x="1852488" y="513314"/>
                  </a:lnTo>
                  <a:lnTo>
                    <a:pt x="1901140" y="522890"/>
                  </a:lnTo>
                  <a:lnTo>
                    <a:pt x="1949211" y="534510"/>
                  </a:lnTo>
                  <a:lnTo>
                    <a:pt x="1996639" y="548141"/>
                  </a:lnTo>
                  <a:lnTo>
                    <a:pt x="2043365" y="563754"/>
                  </a:lnTo>
                  <a:lnTo>
                    <a:pt x="2089327" y="581318"/>
                  </a:lnTo>
                  <a:lnTo>
                    <a:pt x="2134464" y="600801"/>
                  </a:lnTo>
                  <a:lnTo>
                    <a:pt x="2178716" y="622173"/>
                  </a:lnTo>
                  <a:lnTo>
                    <a:pt x="2222022" y="645402"/>
                  </a:lnTo>
                  <a:lnTo>
                    <a:pt x="2264321" y="670458"/>
                  </a:lnTo>
                  <a:lnTo>
                    <a:pt x="2305552" y="697311"/>
                  </a:lnTo>
                  <a:lnTo>
                    <a:pt x="2345654" y="725928"/>
                  </a:lnTo>
                  <a:lnTo>
                    <a:pt x="2384567" y="756280"/>
                  </a:lnTo>
                  <a:lnTo>
                    <a:pt x="2422229" y="788334"/>
                  </a:lnTo>
                  <a:lnTo>
                    <a:pt x="2458580" y="822061"/>
                  </a:lnTo>
                  <a:lnTo>
                    <a:pt x="2493559" y="857430"/>
                  </a:lnTo>
                  <a:lnTo>
                    <a:pt x="2527106" y="894408"/>
                  </a:lnTo>
                  <a:lnTo>
                    <a:pt x="2559158" y="932967"/>
                  </a:lnTo>
                  <a:lnTo>
                    <a:pt x="2589656" y="973074"/>
                  </a:lnTo>
                  <a:lnTo>
                    <a:pt x="2616913" y="1012238"/>
                  </a:lnTo>
                  <a:lnTo>
                    <a:pt x="2642340" y="1052125"/>
                  </a:lnTo>
                  <a:lnTo>
                    <a:pt x="2665944" y="1092684"/>
                  </a:lnTo>
                  <a:lnTo>
                    <a:pt x="2687734" y="1133861"/>
                  </a:lnTo>
                  <a:lnTo>
                    <a:pt x="2707718" y="1175605"/>
                  </a:lnTo>
                  <a:lnTo>
                    <a:pt x="2725905" y="1217864"/>
                  </a:lnTo>
                  <a:lnTo>
                    <a:pt x="2742302" y="1260585"/>
                  </a:lnTo>
                  <a:lnTo>
                    <a:pt x="2756919" y="1303717"/>
                  </a:lnTo>
                  <a:lnTo>
                    <a:pt x="2769762" y="1347209"/>
                  </a:lnTo>
                  <a:lnTo>
                    <a:pt x="2780841" y="1391007"/>
                  </a:lnTo>
                  <a:lnTo>
                    <a:pt x="2790164" y="1435059"/>
                  </a:lnTo>
                  <a:lnTo>
                    <a:pt x="2797739" y="1479315"/>
                  </a:lnTo>
                  <a:lnTo>
                    <a:pt x="2803573" y="1523721"/>
                  </a:lnTo>
                  <a:lnTo>
                    <a:pt x="2807677" y="1568227"/>
                  </a:lnTo>
                  <a:lnTo>
                    <a:pt x="2810057" y="1612778"/>
                  </a:lnTo>
                  <a:lnTo>
                    <a:pt x="2810722" y="1657325"/>
                  </a:lnTo>
                  <a:lnTo>
                    <a:pt x="2809680" y="1701815"/>
                  </a:lnTo>
                  <a:lnTo>
                    <a:pt x="2806940" y="1746195"/>
                  </a:lnTo>
                  <a:lnTo>
                    <a:pt x="2802509" y="1790414"/>
                  </a:lnTo>
                  <a:lnTo>
                    <a:pt x="2796397" y="1834419"/>
                  </a:lnTo>
                  <a:lnTo>
                    <a:pt x="2788610" y="1878160"/>
                  </a:lnTo>
                  <a:lnTo>
                    <a:pt x="2779158" y="1921583"/>
                  </a:lnTo>
                  <a:lnTo>
                    <a:pt x="2768049" y="1964637"/>
                  </a:lnTo>
                  <a:lnTo>
                    <a:pt x="2755291" y="2007269"/>
                  </a:lnTo>
                  <a:lnTo>
                    <a:pt x="2740892" y="2049428"/>
                  </a:lnTo>
                  <a:lnTo>
                    <a:pt x="2724860" y="2091062"/>
                  </a:lnTo>
                  <a:lnTo>
                    <a:pt x="2707205" y="2132119"/>
                  </a:lnTo>
                  <a:lnTo>
                    <a:pt x="2687933" y="2172546"/>
                  </a:lnTo>
                  <a:lnTo>
                    <a:pt x="2667053" y="2212292"/>
                  </a:lnTo>
                  <a:lnTo>
                    <a:pt x="2644574" y="2251305"/>
                  </a:lnTo>
                  <a:lnTo>
                    <a:pt x="2620504" y="2289532"/>
                  </a:lnTo>
                  <a:lnTo>
                    <a:pt x="2594850" y="2326922"/>
                  </a:lnTo>
                  <a:lnTo>
                    <a:pt x="2567622" y="2363423"/>
                  </a:lnTo>
                  <a:lnTo>
                    <a:pt x="2538827" y="2398982"/>
                  </a:lnTo>
                  <a:lnTo>
                    <a:pt x="2508474" y="2433548"/>
                  </a:lnTo>
                  <a:lnTo>
                    <a:pt x="2476572" y="2467068"/>
                  </a:lnTo>
                  <a:lnTo>
                    <a:pt x="2443127" y="2499491"/>
                  </a:lnTo>
                  <a:lnTo>
                    <a:pt x="2408149" y="2530765"/>
                  </a:lnTo>
                  <a:lnTo>
                    <a:pt x="2371645" y="2560838"/>
                  </a:lnTo>
                  <a:lnTo>
                    <a:pt x="2333625" y="2589657"/>
                  </a:lnTo>
                  <a:lnTo>
                    <a:pt x="2294460" y="2616923"/>
                  </a:lnTo>
                  <a:lnTo>
                    <a:pt x="2254573" y="2642358"/>
                  </a:lnTo>
                  <a:lnTo>
                    <a:pt x="2214014" y="2665970"/>
                  </a:lnTo>
                  <a:lnTo>
                    <a:pt x="2172837" y="2687768"/>
                  </a:lnTo>
                  <a:lnTo>
                    <a:pt x="2131093" y="2707760"/>
                  </a:lnTo>
                  <a:lnTo>
                    <a:pt x="2088834" y="2725953"/>
                  </a:lnTo>
                  <a:lnTo>
                    <a:pt x="2046113" y="2742357"/>
                  </a:lnTo>
                  <a:lnTo>
                    <a:pt x="2002981" y="2756980"/>
                  </a:lnTo>
                  <a:lnTo>
                    <a:pt x="1959489" y="2769829"/>
                  </a:lnTo>
                  <a:lnTo>
                    <a:pt x="1915691" y="2780913"/>
                  </a:lnTo>
                  <a:lnTo>
                    <a:pt x="1871639" y="2790240"/>
                  </a:lnTo>
                  <a:lnTo>
                    <a:pt x="1827383" y="2797819"/>
                  </a:lnTo>
                  <a:lnTo>
                    <a:pt x="1782977" y="2803657"/>
                  </a:lnTo>
                  <a:lnTo>
                    <a:pt x="1738471" y="2807763"/>
                  </a:lnTo>
                  <a:lnTo>
                    <a:pt x="1693920" y="2810146"/>
                  </a:lnTo>
                  <a:lnTo>
                    <a:pt x="1649373" y="2810813"/>
                  </a:lnTo>
                  <a:lnTo>
                    <a:pt x="1604883" y="2809773"/>
                  </a:lnTo>
                  <a:lnTo>
                    <a:pt x="1560503" y="2807034"/>
                  </a:lnTo>
                  <a:lnTo>
                    <a:pt x="1516284" y="2802604"/>
                  </a:lnTo>
                  <a:lnTo>
                    <a:pt x="1472279" y="2796492"/>
                  </a:lnTo>
                  <a:lnTo>
                    <a:pt x="1428538" y="2788705"/>
                  </a:lnTo>
                  <a:lnTo>
                    <a:pt x="1385115" y="2779253"/>
                  </a:lnTo>
                  <a:lnTo>
                    <a:pt x="1342061" y="2768142"/>
                  </a:lnTo>
                  <a:lnTo>
                    <a:pt x="1299429" y="2755382"/>
                  </a:lnTo>
                  <a:lnTo>
                    <a:pt x="1257270" y="2740981"/>
                  </a:lnTo>
                  <a:lnTo>
                    <a:pt x="1215636" y="2724947"/>
                  </a:lnTo>
                  <a:lnTo>
                    <a:pt x="1174579" y="2707288"/>
                  </a:lnTo>
                  <a:lnTo>
                    <a:pt x="1134152" y="2688013"/>
                  </a:lnTo>
                  <a:lnTo>
                    <a:pt x="1094406" y="2667129"/>
                  </a:lnTo>
                  <a:lnTo>
                    <a:pt x="1055393" y="2644646"/>
                  </a:lnTo>
                  <a:lnTo>
                    <a:pt x="1017166" y="2620570"/>
                  </a:lnTo>
                  <a:lnTo>
                    <a:pt x="979776" y="2594911"/>
                  </a:lnTo>
                  <a:lnTo>
                    <a:pt x="943275" y="2567677"/>
                  </a:lnTo>
                  <a:lnTo>
                    <a:pt x="907716" y="2538876"/>
                  </a:lnTo>
                  <a:lnTo>
                    <a:pt x="873150" y="2508516"/>
                  </a:lnTo>
                  <a:lnTo>
                    <a:pt x="839630" y="2476606"/>
                  </a:lnTo>
                  <a:lnTo>
                    <a:pt x="807207" y="2443153"/>
                  </a:lnTo>
                  <a:lnTo>
                    <a:pt x="775933" y="2408167"/>
                  </a:lnTo>
                  <a:lnTo>
                    <a:pt x="745860" y="2371654"/>
                  </a:lnTo>
                  <a:lnTo>
                    <a:pt x="717042" y="2333625"/>
                  </a:lnTo>
                  <a:lnTo>
                    <a:pt x="689775" y="2294469"/>
                  </a:lnTo>
                  <a:lnTo>
                    <a:pt x="664340" y="2254591"/>
                  </a:lnTo>
                  <a:lnTo>
                    <a:pt x="640728" y="2214041"/>
                  </a:lnTo>
                  <a:lnTo>
                    <a:pt x="618930" y="2172871"/>
                  </a:lnTo>
                  <a:lnTo>
                    <a:pt x="598938" y="2131135"/>
                  </a:lnTo>
                  <a:lnTo>
                    <a:pt x="580745" y="2088883"/>
                  </a:lnTo>
                  <a:lnTo>
                    <a:pt x="564341" y="2046168"/>
                  </a:lnTo>
                  <a:lnTo>
                    <a:pt x="549718" y="2003041"/>
                  </a:lnTo>
                  <a:lnTo>
                    <a:pt x="536869" y="1959556"/>
                  </a:lnTo>
                  <a:lnTo>
                    <a:pt x="525785" y="1915763"/>
                  </a:lnTo>
                  <a:lnTo>
                    <a:pt x="516458" y="1871714"/>
                  </a:lnTo>
                  <a:lnTo>
                    <a:pt x="508879" y="1827463"/>
                  </a:lnTo>
                  <a:lnTo>
                    <a:pt x="503041" y="1783060"/>
                  </a:lnTo>
                  <a:lnTo>
                    <a:pt x="498935" y="1738558"/>
                  </a:lnTo>
                  <a:lnTo>
                    <a:pt x="496552" y="1694009"/>
                  </a:lnTo>
                  <a:lnTo>
                    <a:pt x="495885" y="1649464"/>
                  </a:lnTo>
                  <a:lnTo>
                    <a:pt x="496925" y="1604977"/>
                  </a:lnTo>
                  <a:lnTo>
                    <a:pt x="499664" y="1560598"/>
                  </a:lnTo>
                  <a:lnTo>
                    <a:pt x="504094" y="1516379"/>
                  </a:lnTo>
                  <a:lnTo>
                    <a:pt x="510206" y="1472374"/>
                  </a:lnTo>
                  <a:lnTo>
                    <a:pt x="517993" y="1428633"/>
                  </a:lnTo>
                  <a:lnTo>
                    <a:pt x="527445" y="1385210"/>
                  </a:lnTo>
                  <a:lnTo>
                    <a:pt x="538556" y="1342155"/>
                  </a:lnTo>
                  <a:lnTo>
                    <a:pt x="551316" y="1299520"/>
                  </a:lnTo>
                  <a:lnTo>
                    <a:pt x="565717" y="1257359"/>
                  </a:lnTo>
                  <a:lnTo>
                    <a:pt x="581751" y="1215722"/>
                  </a:lnTo>
                  <a:lnTo>
                    <a:pt x="599410" y="1174663"/>
                  </a:lnTo>
                  <a:lnTo>
                    <a:pt x="618685" y="1134232"/>
                  </a:lnTo>
                  <a:lnTo>
                    <a:pt x="639569" y="1094482"/>
                  </a:lnTo>
                  <a:lnTo>
                    <a:pt x="662052" y="1055465"/>
                  </a:lnTo>
                  <a:lnTo>
                    <a:pt x="686128" y="1017232"/>
                  </a:lnTo>
                  <a:lnTo>
                    <a:pt x="711787" y="979837"/>
                  </a:lnTo>
                  <a:lnTo>
                    <a:pt x="739021" y="943330"/>
                  </a:lnTo>
                  <a:lnTo>
                    <a:pt x="767822" y="907765"/>
                  </a:lnTo>
                  <a:lnTo>
                    <a:pt x="798182" y="873192"/>
                  </a:lnTo>
                  <a:lnTo>
                    <a:pt x="830092" y="839664"/>
                  </a:lnTo>
                  <a:lnTo>
                    <a:pt x="863545" y="807233"/>
                  </a:lnTo>
                  <a:lnTo>
                    <a:pt x="898531" y="775951"/>
                  </a:lnTo>
                  <a:lnTo>
                    <a:pt x="935044" y="745870"/>
                  </a:lnTo>
                  <a:lnTo>
                    <a:pt x="973074" y="717041"/>
                  </a:lnTo>
                  <a:lnTo>
                    <a:pt x="681481" y="315849"/>
                  </a:lnTo>
                  <a:lnTo>
                    <a:pt x="641860" y="345548"/>
                  </a:lnTo>
                  <a:lnTo>
                    <a:pt x="603277" y="376311"/>
                  </a:lnTo>
                  <a:lnTo>
                    <a:pt x="565746" y="408109"/>
                  </a:lnTo>
                  <a:lnTo>
                    <a:pt x="529283" y="440914"/>
                  </a:lnTo>
                  <a:lnTo>
                    <a:pt x="493901" y="474697"/>
                  </a:lnTo>
                  <a:lnTo>
                    <a:pt x="459615" y="509431"/>
                  </a:lnTo>
                  <a:lnTo>
                    <a:pt x="426439" y="545086"/>
                  </a:lnTo>
                  <a:lnTo>
                    <a:pt x="394388" y="581636"/>
                  </a:lnTo>
                  <a:lnTo>
                    <a:pt x="363476" y="619050"/>
                  </a:lnTo>
                  <a:lnTo>
                    <a:pt x="333718" y="657302"/>
                  </a:lnTo>
                  <a:lnTo>
                    <a:pt x="305127" y="696363"/>
                  </a:lnTo>
                  <a:lnTo>
                    <a:pt x="277719" y="736205"/>
                  </a:lnTo>
                  <a:lnTo>
                    <a:pt x="251507" y="776798"/>
                  </a:lnTo>
                  <a:lnTo>
                    <a:pt x="226507" y="818116"/>
                  </a:lnTo>
                  <a:lnTo>
                    <a:pt x="202732" y="860130"/>
                  </a:lnTo>
                  <a:lnTo>
                    <a:pt x="180197" y="902811"/>
                  </a:lnTo>
                  <a:lnTo>
                    <a:pt x="158916" y="946131"/>
                  </a:lnTo>
                  <a:lnTo>
                    <a:pt x="138903" y="990062"/>
                  </a:lnTo>
                  <a:lnTo>
                    <a:pt x="120174" y="1034576"/>
                  </a:lnTo>
                  <a:lnTo>
                    <a:pt x="102742" y="1079644"/>
                  </a:lnTo>
                  <a:lnTo>
                    <a:pt x="86622" y="1125239"/>
                  </a:lnTo>
                  <a:lnTo>
                    <a:pt x="71828" y="1171331"/>
                  </a:lnTo>
                  <a:lnTo>
                    <a:pt x="58375" y="1217893"/>
                  </a:lnTo>
                  <a:lnTo>
                    <a:pt x="46277" y="1264896"/>
                  </a:lnTo>
                  <a:lnTo>
                    <a:pt x="35548" y="1312312"/>
                  </a:lnTo>
                  <a:lnTo>
                    <a:pt x="26203" y="1360112"/>
                  </a:lnTo>
                  <a:lnTo>
                    <a:pt x="18257" y="1408270"/>
                  </a:lnTo>
                  <a:lnTo>
                    <a:pt x="11722" y="1456755"/>
                  </a:lnTo>
                  <a:lnTo>
                    <a:pt x="6615" y="1505540"/>
                  </a:lnTo>
                  <a:lnTo>
                    <a:pt x="2949" y="1554597"/>
                  </a:lnTo>
                  <a:lnTo>
                    <a:pt x="739" y="1603897"/>
                  </a:lnTo>
                  <a:lnTo>
                    <a:pt x="0" y="1653413"/>
                  </a:lnTo>
                  <a:lnTo>
                    <a:pt x="680" y="1701309"/>
                  </a:lnTo>
                  <a:lnTo>
                    <a:pt x="2709" y="1748868"/>
                  </a:lnTo>
                  <a:lnTo>
                    <a:pt x="6068" y="1796071"/>
                  </a:lnTo>
                  <a:lnTo>
                    <a:pt x="10738" y="1842899"/>
                  </a:lnTo>
                  <a:lnTo>
                    <a:pt x="16702" y="1889334"/>
                  </a:lnTo>
                  <a:lnTo>
                    <a:pt x="23941" y="1935358"/>
                  </a:lnTo>
                  <a:lnTo>
                    <a:pt x="32437" y="1980952"/>
                  </a:lnTo>
                  <a:lnTo>
                    <a:pt x="42171" y="2026098"/>
                  </a:lnTo>
                  <a:lnTo>
                    <a:pt x="53125" y="2070778"/>
                  </a:lnTo>
                  <a:lnTo>
                    <a:pt x="65280" y="2114973"/>
                  </a:lnTo>
                  <a:lnTo>
                    <a:pt x="78618" y="2158665"/>
                  </a:lnTo>
                  <a:lnTo>
                    <a:pt x="93121" y="2201835"/>
                  </a:lnTo>
                  <a:lnTo>
                    <a:pt x="108771" y="2244465"/>
                  </a:lnTo>
                  <a:lnTo>
                    <a:pt x="125548" y="2286537"/>
                  </a:lnTo>
                  <a:lnTo>
                    <a:pt x="143435" y="2328032"/>
                  </a:lnTo>
                  <a:lnTo>
                    <a:pt x="162413" y="2368932"/>
                  </a:lnTo>
                  <a:lnTo>
                    <a:pt x="182464" y="2409218"/>
                  </a:lnTo>
                  <a:lnTo>
                    <a:pt x="203570" y="2448873"/>
                  </a:lnTo>
                  <a:lnTo>
                    <a:pt x="225711" y="2487878"/>
                  </a:lnTo>
                  <a:lnTo>
                    <a:pt x="248871" y="2526214"/>
                  </a:lnTo>
                  <a:lnTo>
                    <a:pt x="273029" y="2563863"/>
                  </a:lnTo>
                  <a:lnTo>
                    <a:pt x="298169" y="2600807"/>
                  </a:lnTo>
                  <a:lnTo>
                    <a:pt x="324271" y="2637027"/>
                  </a:lnTo>
                  <a:lnTo>
                    <a:pt x="351318" y="2672504"/>
                  </a:lnTo>
                  <a:lnTo>
                    <a:pt x="379290" y="2707222"/>
                  </a:lnTo>
                  <a:lnTo>
                    <a:pt x="408170" y="2741161"/>
                  </a:lnTo>
                  <a:lnTo>
                    <a:pt x="437939" y="2774302"/>
                  </a:lnTo>
                  <a:lnTo>
                    <a:pt x="468578" y="2806628"/>
                  </a:lnTo>
                  <a:lnTo>
                    <a:pt x="500070" y="2838120"/>
                  </a:lnTo>
                  <a:lnTo>
                    <a:pt x="532396" y="2868759"/>
                  </a:lnTo>
                  <a:lnTo>
                    <a:pt x="565537" y="2898528"/>
                  </a:lnTo>
                  <a:lnTo>
                    <a:pt x="599476" y="2927408"/>
                  </a:lnTo>
                  <a:lnTo>
                    <a:pt x="634194" y="2955380"/>
                  </a:lnTo>
                  <a:lnTo>
                    <a:pt x="669671" y="2982427"/>
                  </a:lnTo>
                  <a:lnTo>
                    <a:pt x="705891" y="3008529"/>
                  </a:lnTo>
                  <a:lnTo>
                    <a:pt x="742835" y="3033669"/>
                  </a:lnTo>
                  <a:lnTo>
                    <a:pt x="780484" y="3057827"/>
                  </a:lnTo>
                  <a:lnTo>
                    <a:pt x="818820" y="3080987"/>
                  </a:lnTo>
                  <a:lnTo>
                    <a:pt x="857825" y="3103128"/>
                  </a:lnTo>
                  <a:lnTo>
                    <a:pt x="897480" y="3124234"/>
                  </a:lnTo>
                  <a:lnTo>
                    <a:pt x="937766" y="3144285"/>
                  </a:lnTo>
                  <a:lnTo>
                    <a:pt x="978666" y="3163263"/>
                  </a:lnTo>
                  <a:lnTo>
                    <a:pt x="1020161" y="3181150"/>
                  </a:lnTo>
                  <a:lnTo>
                    <a:pt x="1062233" y="3197927"/>
                  </a:lnTo>
                  <a:lnTo>
                    <a:pt x="1104863" y="3213577"/>
                  </a:lnTo>
                  <a:lnTo>
                    <a:pt x="1148033" y="3228080"/>
                  </a:lnTo>
                  <a:lnTo>
                    <a:pt x="1191725" y="3241418"/>
                  </a:lnTo>
                  <a:lnTo>
                    <a:pt x="1235920" y="3253573"/>
                  </a:lnTo>
                  <a:lnTo>
                    <a:pt x="1280600" y="3264527"/>
                  </a:lnTo>
                  <a:lnTo>
                    <a:pt x="1325746" y="3274261"/>
                  </a:lnTo>
                  <a:lnTo>
                    <a:pt x="1371340" y="3282757"/>
                  </a:lnTo>
                  <a:lnTo>
                    <a:pt x="1417364" y="3289996"/>
                  </a:lnTo>
                  <a:lnTo>
                    <a:pt x="1463799" y="3295960"/>
                  </a:lnTo>
                  <a:lnTo>
                    <a:pt x="1510627" y="3300630"/>
                  </a:lnTo>
                  <a:lnTo>
                    <a:pt x="1557830" y="3303989"/>
                  </a:lnTo>
                  <a:lnTo>
                    <a:pt x="1605389" y="3306018"/>
                  </a:lnTo>
                  <a:lnTo>
                    <a:pt x="1653285" y="3306699"/>
                  </a:lnTo>
                  <a:lnTo>
                    <a:pt x="1701182" y="3306018"/>
                  </a:lnTo>
                  <a:lnTo>
                    <a:pt x="1748742" y="3303989"/>
                  </a:lnTo>
                  <a:lnTo>
                    <a:pt x="1795945" y="3300630"/>
                  </a:lnTo>
                  <a:lnTo>
                    <a:pt x="1842774" y="3295960"/>
                  </a:lnTo>
                  <a:lnTo>
                    <a:pt x="1889210" y="3289996"/>
                  </a:lnTo>
                  <a:lnTo>
                    <a:pt x="1935235" y="3282757"/>
                  </a:lnTo>
                  <a:lnTo>
                    <a:pt x="1980830" y="3274261"/>
                  </a:lnTo>
                  <a:lnTo>
                    <a:pt x="2025978" y="3264527"/>
                  </a:lnTo>
                  <a:lnTo>
                    <a:pt x="2070659" y="3253573"/>
                  </a:lnTo>
                  <a:lnTo>
                    <a:pt x="2114856" y="3241418"/>
                  </a:lnTo>
                  <a:lnTo>
                    <a:pt x="2158550" y="3228080"/>
                  </a:lnTo>
                  <a:lnTo>
                    <a:pt x="2201722" y="3213577"/>
                  </a:lnTo>
                  <a:lnTo>
                    <a:pt x="2244355" y="3197927"/>
                  </a:lnTo>
                  <a:lnTo>
                    <a:pt x="2286429" y="3181150"/>
                  </a:lnTo>
                  <a:lnTo>
                    <a:pt x="2327926" y="3163263"/>
                  </a:lnTo>
                  <a:lnTo>
                    <a:pt x="2368829" y="3144285"/>
                  </a:lnTo>
                  <a:lnTo>
                    <a:pt x="2409119" y="3124234"/>
                  </a:lnTo>
                  <a:lnTo>
                    <a:pt x="2448776" y="3103128"/>
                  </a:lnTo>
                  <a:lnTo>
                    <a:pt x="2487784" y="3080987"/>
                  </a:lnTo>
                  <a:lnTo>
                    <a:pt x="2526123" y="3057827"/>
                  </a:lnTo>
                  <a:lnTo>
                    <a:pt x="2563775" y="3033669"/>
                  </a:lnTo>
                  <a:lnTo>
                    <a:pt x="2600722" y="3008529"/>
                  </a:lnTo>
                  <a:lnTo>
                    <a:pt x="2636945" y="2982427"/>
                  </a:lnTo>
                  <a:lnTo>
                    <a:pt x="2672426" y="2955380"/>
                  </a:lnTo>
                  <a:lnTo>
                    <a:pt x="2707147" y="2927408"/>
                  </a:lnTo>
                  <a:lnTo>
                    <a:pt x="2741089" y="2898528"/>
                  </a:lnTo>
                  <a:lnTo>
                    <a:pt x="2774234" y="2868759"/>
                  </a:lnTo>
                  <a:lnTo>
                    <a:pt x="2806563" y="2838120"/>
                  </a:lnTo>
                  <a:lnTo>
                    <a:pt x="2838058" y="2806628"/>
                  </a:lnTo>
                  <a:lnTo>
                    <a:pt x="2868701" y="2774302"/>
                  </a:lnTo>
                  <a:lnTo>
                    <a:pt x="2898473" y="2741161"/>
                  </a:lnTo>
                  <a:lnTo>
                    <a:pt x="2927356" y="2707222"/>
                  </a:lnTo>
                  <a:lnTo>
                    <a:pt x="2955332" y="2672504"/>
                  </a:lnTo>
                  <a:lnTo>
                    <a:pt x="2982381" y="2637027"/>
                  </a:lnTo>
                  <a:lnTo>
                    <a:pt x="3008487" y="2600807"/>
                  </a:lnTo>
                  <a:lnTo>
                    <a:pt x="3033630" y="2563863"/>
                  </a:lnTo>
                  <a:lnTo>
                    <a:pt x="3057791" y="2526214"/>
                  </a:lnTo>
                  <a:lnTo>
                    <a:pt x="3080954" y="2487878"/>
                  </a:lnTo>
                  <a:lnTo>
                    <a:pt x="3103098" y="2448873"/>
                  </a:lnTo>
                  <a:lnTo>
                    <a:pt x="3124207" y="2409218"/>
                  </a:lnTo>
                  <a:lnTo>
                    <a:pt x="3144260" y="2368932"/>
                  </a:lnTo>
                  <a:lnTo>
                    <a:pt x="3163241" y="2328032"/>
                  </a:lnTo>
                  <a:lnTo>
                    <a:pt x="3181131" y="2286537"/>
                  </a:lnTo>
                  <a:lnTo>
                    <a:pt x="3197910" y="2244465"/>
                  </a:lnTo>
                  <a:lnTo>
                    <a:pt x="3213562" y="2201835"/>
                  </a:lnTo>
                  <a:lnTo>
                    <a:pt x="3228067" y="2158665"/>
                  </a:lnTo>
                  <a:lnTo>
                    <a:pt x="3241408" y="2114973"/>
                  </a:lnTo>
                  <a:lnTo>
                    <a:pt x="3253565" y="2070778"/>
                  </a:lnTo>
                  <a:lnTo>
                    <a:pt x="3264520" y="2026098"/>
                  </a:lnTo>
                  <a:lnTo>
                    <a:pt x="3274256" y="1980952"/>
                  </a:lnTo>
                  <a:lnTo>
                    <a:pt x="3282753" y="1935358"/>
                  </a:lnTo>
                  <a:lnTo>
                    <a:pt x="3289993" y="1889334"/>
                  </a:lnTo>
                  <a:lnTo>
                    <a:pt x="3295958" y="1842899"/>
                  </a:lnTo>
                  <a:lnTo>
                    <a:pt x="3300629" y="1796071"/>
                  </a:lnTo>
                  <a:lnTo>
                    <a:pt x="3303989" y="1748868"/>
                  </a:lnTo>
                  <a:lnTo>
                    <a:pt x="3306018" y="1701309"/>
                  </a:lnTo>
                  <a:lnTo>
                    <a:pt x="3306699" y="1653413"/>
                  </a:lnTo>
                  <a:lnTo>
                    <a:pt x="3306018" y="1605516"/>
                  </a:lnTo>
                  <a:lnTo>
                    <a:pt x="3303989" y="1557956"/>
                  </a:lnTo>
                  <a:lnTo>
                    <a:pt x="3300629" y="1510753"/>
                  </a:lnTo>
                  <a:lnTo>
                    <a:pt x="3295958" y="1463924"/>
                  </a:lnTo>
                  <a:lnTo>
                    <a:pt x="3289993" y="1417488"/>
                  </a:lnTo>
                  <a:lnTo>
                    <a:pt x="3282753" y="1371463"/>
                  </a:lnTo>
                  <a:lnTo>
                    <a:pt x="3274256" y="1325868"/>
                  </a:lnTo>
                  <a:lnTo>
                    <a:pt x="3264520" y="1280720"/>
                  </a:lnTo>
                  <a:lnTo>
                    <a:pt x="3253565" y="1236039"/>
                  </a:lnTo>
                  <a:lnTo>
                    <a:pt x="3241408" y="1191842"/>
                  </a:lnTo>
                  <a:lnTo>
                    <a:pt x="3228067" y="1148148"/>
                  </a:lnTo>
                  <a:lnTo>
                    <a:pt x="3213562" y="1104976"/>
                  </a:lnTo>
                  <a:lnTo>
                    <a:pt x="3197910" y="1062343"/>
                  </a:lnTo>
                  <a:lnTo>
                    <a:pt x="3181131" y="1020269"/>
                  </a:lnTo>
                  <a:lnTo>
                    <a:pt x="3163241" y="978772"/>
                  </a:lnTo>
                  <a:lnTo>
                    <a:pt x="3144260" y="937869"/>
                  </a:lnTo>
                  <a:lnTo>
                    <a:pt x="3124207" y="897579"/>
                  </a:lnTo>
                  <a:lnTo>
                    <a:pt x="3103098" y="857922"/>
                  </a:lnTo>
                  <a:lnTo>
                    <a:pt x="3080954" y="818914"/>
                  </a:lnTo>
                  <a:lnTo>
                    <a:pt x="3057791" y="780575"/>
                  </a:lnTo>
                  <a:lnTo>
                    <a:pt x="3033630" y="742923"/>
                  </a:lnTo>
                  <a:lnTo>
                    <a:pt x="3008487" y="705976"/>
                  </a:lnTo>
                  <a:lnTo>
                    <a:pt x="2982381" y="669753"/>
                  </a:lnTo>
                  <a:lnTo>
                    <a:pt x="2955332" y="634272"/>
                  </a:lnTo>
                  <a:lnTo>
                    <a:pt x="2927356" y="599551"/>
                  </a:lnTo>
                  <a:lnTo>
                    <a:pt x="2898473" y="565609"/>
                  </a:lnTo>
                  <a:lnTo>
                    <a:pt x="2868701" y="532464"/>
                  </a:lnTo>
                  <a:lnTo>
                    <a:pt x="2838058" y="500135"/>
                  </a:lnTo>
                  <a:lnTo>
                    <a:pt x="2806563" y="468640"/>
                  </a:lnTo>
                  <a:lnTo>
                    <a:pt x="2774234" y="437997"/>
                  </a:lnTo>
                  <a:lnTo>
                    <a:pt x="2741089" y="408225"/>
                  </a:lnTo>
                  <a:lnTo>
                    <a:pt x="2707147" y="379342"/>
                  </a:lnTo>
                  <a:lnTo>
                    <a:pt x="2672426" y="351366"/>
                  </a:lnTo>
                  <a:lnTo>
                    <a:pt x="2636945" y="324317"/>
                  </a:lnTo>
                  <a:lnTo>
                    <a:pt x="2600722" y="298211"/>
                  </a:lnTo>
                  <a:lnTo>
                    <a:pt x="2563775" y="273068"/>
                  </a:lnTo>
                  <a:lnTo>
                    <a:pt x="2526123" y="248907"/>
                  </a:lnTo>
                  <a:lnTo>
                    <a:pt x="2487784" y="225744"/>
                  </a:lnTo>
                  <a:lnTo>
                    <a:pt x="2448776" y="203600"/>
                  </a:lnTo>
                  <a:lnTo>
                    <a:pt x="2409119" y="182491"/>
                  </a:lnTo>
                  <a:lnTo>
                    <a:pt x="2368829" y="162438"/>
                  </a:lnTo>
                  <a:lnTo>
                    <a:pt x="2327926" y="143457"/>
                  </a:lnTo>
                  <a:lnTo>
                    <a:pt x="2286429" y="125567"/>
                  </a:lnTo>
                  <a:lnTo>
                    <a:pt x="2244355" y="108788"/>
                  </a:lnTo>
                  <a:lnTo>
                    <a:pt x="2201722" y="93136"/>
                  </a:lnTo>
                  <a:lnTo>
                    <a:pt x="2158550" y="78631"/>
                  </a:lnTo>
                  <a:lnTo>
                    <a:pt x="2114856" y="65290"/>
                  </a:lnTo>
                  <a:lnTo>
                    <a:pt x="2070659" y="53133"/>
                  </a:lnTo>
                  <a:lnTo>
                    <a:pt x="2025978" y="42178"/>
                  </a:lnTo>
                  <a:lnTo>
                    <a:pt x="1980830" y="32442"/>
                  </a:lnTo>
                  <a:lnTo>
                    <a:pt x="1935235" y="23945"/>
                  </a:lnTo>
                  <a:lnTo>
                    <a:pt x="1889210" y="16705"/>
                  </a:lnTo>
                  <a:lnTo>
                    <a:pt x="1842774" y="10740"/>
                  </a:lnTo>
                  <a:lnTo>
                    <a:pt x="1795945" y="6069"/>
                  </a:lnTo>
                  <a:lnTo>
                    <a:pt x="1748742" y="2709"/>
                  </a:lnTo>
                  <a:lnTo>
                    <a:pt x="1701182" y="680"/>
                  </a:lnTo>
                  <a:lnTo>
                    <a:pt x="1653285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8804528" y="1806575"/>
              <a:ext cx="972185" cy="717550"/>
            </a:xfrm>
            <a:custGeom>
              <a:avLst/>
              <a:gdLst/>
              <a:ahLst/>
              <a:cxnLst/>
              <a:rect l="l" t="t" r="r" b="b"/>
              <a:pathLst>
                <a:path w="972184" h="717550">
                  <a:moveTo>
                    <a:pt x="971803" y="0"/>
                  </a:moveTo>
                  <a:lnTo>
                    <a:pt x="921995" y="750"/>
                  </a:lnTo>
                  <a:lnTo>
                    <a:pt x="872338" y="2996"/>
                  </a:lnTo>
                  <a:lnTo>
                    <a:pt x="822866" y="6725"/>
                  </a:lnTo>
                  <a:lnTo>
                    <a:pt x="773610" y="11929"/>
                  </a:lnTo>
                  <a:lnTo>
                    <a:pt x="724602" y="18596"/>
                  </a:lnTo>
                  <a:lnTo>
                    <a:pt x="675873" y="26716"/>
                  </a:lnTo>
                  <a:lnTo>
                    <a:pt x="627455" y="36279"/>
                  </a:lnTo>
                  <a:lnTo>
                    <a:pt x="579379" y="47275"/>
                  </a:lnTo>
                  <a:lnTo>
                    <a:pt x="531679" y="59692"/>
                  </a:lnTo>
                  <a:lnTo>
                    <a:pt x="484384" y="73521"/>
                  </a:lnTo>
                  <a:lnTo>
                    <a:pt x="437526" y="88752"/>
                  </a:lnTo>
                  <a:lnTo>
                    <a:pt x="391139" y="105373"/>
                  </a:lnTo>
                  <a:lnTo>
                    <a:pt x="345252" y="123375"/>
                  </a:lnTo>
                  <a:lnTo>
                    <a:pt x="299898" y="142747"/>
                  </a:lnTo>
                  <a:lnTo>
                    <a:pt x="255109" y="163480"/>
                  </a:lnTo>
                  <a:lnTo>
                    <a:pt x="210915" y="185561"/>
                  </a:lnTo>
                  <a:lnTo>
                    <a:pt x="167350" y="208982"/>
                  </a:lnTo>
                  <a:lnTo>
                    <a:pt x="124444" y="233731"/>
                  </a:lnTo>
                  <a:lnTo>
                    <a:pt x="82229" y="259799"/>
                  </a:lnTo>
                  <a:lnTo>
                    <a:pt x="40737" y="287175"/>
                  </a:lnTo>
                  <a:lnTo>
                    <a:pt x="0" y="315849"/>
                  </a:lnTo>
                  <a:lnTo>
                    <a:pt x="291592" y="717041"/>
                  </a:lnTo>
                  <a:lnTo>
                    <a:pt x="331668" y="689201"/>
                  </a:lnTo>
                  <a:lnTo>
                    <a:pt x="372760" y="663149"/>
                  </a:lnTo>
                  <a:lnTo>
                    <a:pt x="414808" y="638903"/>
                  </a:lnTo>
                  <a:lnTo>
                    <a:pt x="457751" y="616484"/>
                  </a:lnTo>
                  <a:lnTo>
                    <a:pt x="501527" y="595912"/>
                  </a:lnTo>
                  <a:lnTo>
                    <a:pt x="546077" y="577205"/>
                  </a:lnTo>
                  <a:lnTo>
                    <a:pt x="591340" y="560385"/>
                  </a:lnTo>
                  <a:lnTo>
                    <a:pt x="637254" y="545469"/>
                  </a:lnTo>
                  <a:lnTo>
                    <a:pt x="683759" y="532479"/>
                  </a:lnTo>
                  <a:lnTo>
                    <a:pt x="730795" y="521433"/>
                  </a:lnTo>
                  <a:lnTo>
                    <a:pt x="778301" y="512352"/>
                  </a:lnTo>
                  <a:lnTo>
                    <a:pt x="826215" y="505254"/>
                  </a:lnTo>
                  <a:lnTo>
                    <a:pt x="874477" y="500160"/>
                  </a:lnTo>
                  <a:lnTo>
                    <a:pt x="923027" y="497089"/>
                  </a:lnTo>
                  <a:lnTo>
                    <a:pt x="971803" y="496062"/>
                  </a:lnTo>
                  <a:lnTo>
                    <a:pt x="971803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8804528" y="1806575"/>
              <a:ext cx="972185" cy="717550"/>
            </a:xfrm>
            <a:custGeom>
              <a:avLst/>
              <a:gdLst/>
              <a:ahLst/>
              <a:cxnLst/>
              <a:rect l="l" t="t" r="r" b="b"/>
              <a:pathLst>
                <a:path w="972184" h="717550">
                  <a:moveTo>
                    <a:pt x="0" y="315849"/>
                  </a:moveTo>
                  <a:lnTo>
                    <a:pt x="40737" y="287175"/>
                  </a:lnTo>
                  <a:lnTo>
                    <a:pt x="82229" y="259799"/>
                  </a:lnTo>
                  <a:lnTo>
                    <a:pt x="124444" y="233731"/>
                  </a:lnTo>
                  <a:lnTo>
                    <a:pt x="167350" y="208982"/>
                  </a:lnTo>
                  <a:lnTo>
                    <a:pt x="210915" y="185561"/>
                  </a:lnTo>
                  <a:lnTo>
                    <a:pt x="255109" y="163480"/>
                  </a:lnTo>
                  <a:lnTo>
                    <a:pt x="299898" y="142747"/>
                  </a:lnTo>
                  <a:lnTo>
                    <a:pt x="345252" y="123375"/>
                  </a:lnTo>
                  <a:lnTo>
                    <a:pt x="391139" y="105373"/>
                  </a:lnTo>
                  <a:lnTo>
                    <a:pt x="437526" y="88752"/>
                  </a:lnTo>
                  <a:lnTo>
                    <a:pt x="484384" y="73521"/>
                  </a:lnTo>
                  <a:lnTo>
                    <a:pt x="531679" y="59692"/>
                  </a:lnTo>
                  <a:lnTo>
                    <a:pt x="579379" y="47275"/>
                  </a:lnTo>
                  <a:lnTo>
                    <a:pt x="627455" y="36279"/>
                  </a:lnTo>
                  <a:lnTo>
                    <a:pt x="675873" y="26716"/>
                  </a:lnTo>
                  <a:lnTo>
                    <a:pt x="724602" y="18596"/>
                  </a:lnTo>
                  <a:lnTo>
                    <a:pt x="773610" y="11929"/>
                  </a:lnTo>
                  <a:lnTo>
                    <a:pt x="822866" y="6725"/>
                  </a:lnTo>
                  <a:lnTo>
                    <a:pt x="872338" y="2996"/>
                  </a:lnTo>
                  <a:lnTo>
                    <a:pt x="921995" y="750"/>
                  </a:lnTo>
                  <a:lnTo>
                    <a:pt x="971803" y="0"/>
                  </a:lnTo>
                  <a:lnTo>
                    <a:pt x="971803" y="496062"/>
                  </a:lnTo>
                  <a:lnTo>
                    <a:pt x="923027" y="497089"/>
                  </a:lnTo>
                  <a:lnTo>
                    <a:pt x="874477" y="500160"/>
                  </a:lnTo>
                  <a:lnTo>
                    <a:pt x="826215" y="505254"/>
                  </a:lnTo>
                  <a:lnTo>
                    <a:pt x="778301" y="512352"/>
                  </a:lnTo>
                  <a:lnTo>
                    <a:pt x="730795" y="521433"/>
                  </a:lnTo>
                  <a:lnTo>
                    <a:pt x="683759" y="532479"/>
                  </a:lnTo>
                  <a:lnTo>
                    <a:pt x="637254" y="545469"/>
                  </a:lnTo>
                  <a:lnTo>
                    <a:pt x="591340" y="560385"/>
                  </a:lnTo>
                  <a:lnTo>
                    <a:pt x="546077" y="577205"/>
                  </a:lnTo>
                  <a:lnTo>
                    <a:pt x="501527" y="595912"/>
                  </a:lnTo>
                  <a:lnTo>
                    <a:pt x="457751" y="616484"/>
                  </a:lnTo>
                  <a:lnTo>
                    <a:pt x="414808" y="638903"/>
                  </a:lnTo>
                  <a:lnTo>
                    <a:pt x="372760" y="663149"/>
                  </a:lnTo>
                  <a:lnTo>
                    <a:pt x="331668" y="689201"/>
                  </a:lnTo>
                  <a:lnTo>
                    <a:pt x="291592" y="717041"/>
                  </a:lnTo>
                  <a:lnTo>
                    <a:pt x="0" y="315849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8609075" y="2290572"/>
              <a:ext cx="2331720" cy="2331720"/>
            </a:xfrm>
            <a:custGeom>
              <a:avLst/>
              <a:gdLst/>
              <a:ahLst/>
              <a:cxnLst/>
              <a:rect l="l" t="t" r="r" b="b"/>
              <a:pathLst>
                <a:path w="2331720" h="2331720">
                  <a:moveTo>
                    <a:pt x="1165859" y="0"/>
                  </a:moveTo>
                  <a:lnTo>
                    <a:pt x="1117803" y="972"/>
                  </a:lnTo>
                  <a:lnTo>
                    <a:pt x="1070240" y="3864"/>
                  </a:lnTo>
                  <a:lnTo>
                    <a:pt x="1023210" y="8639"/>
                  </a:lnTo>
                  <a:lnTo>
                    <a:pt x="976750" y="15259"/>
                  </a:lnTo>
                  <a:lnTo>
                    <a:pt x="930897" y="23685"/>
                  </a:lnTo>
                  <a:lnTo>
                    <a:pt x="885689" y="33882"/>
                  </a:lnTo>
                  <a:lnTo>
                    <a:pt x="841163" y="45811"/>
                  </a:lnTo>
                  <a:lnTo>
                    <a:pt x="797356" y="59436"/>
                  </a:lnTo>
                  <a:lnTo>
                    <a:pt x="754307" y="74717"/>
                  </a:lnTo>
                  <a:lnTo>
                    <a:pt x="712053" y="91618"/>
                  </a:lnTo>
                  <a:lnTo>
                    <a:pt x="670631" y="110102"/>
                  </a:lnTo>
                  <a:lnTo>
                    <a:pt x="630078" y="130130"/>
                  </a:lnTo>
                  <a:lnTo>
                    <a:pt x="590433" y="151666"/>
                  </a:lnTo>
                  <a:lnTo>
                    <a:pt x="551733" y="174671"/>
                  </a:lnTo>
                  <a:lnTo>
                    <a:pt x="514015" y="199109"/>
                  </a:lnTo>
                  <a:lnTo>
                    <a:pt x="477316" y="224942"/>
                  </a:lnTo>
                  <a:lnTo>
                    <a:pt x="441675" y="252132"/>
                  </a:lnTo>
                  <a:lnTo>
                    <a:pt x="407129" y="280642"/>
                  </a:lnTo>
                  <a:lnTo>
                    <a:pt x="373715" y="310434"/>
                  </a:lnTo>
                  <a:lnTo>
                    <a:pt x="341471" y="341471"/>
                  </a:lnTo>
                  <a:lnTo>
                    <a:pt x="310434" y="373715"/>
                  </a:lnTo>
                  <a:lnTo>
                    <a:pt x="280642" y="407129"/>
                  </a:lnTo>
                  <a:lnTo>
                    <a:pt x="252132" y="441675"/>
                  </a:lnTo>
                  <a:lnTo>
                    <a:pt x="224942" y="477316"/>
                  </a:lnTo>
                  <a:lnTo>
                    <a:pt x="199109" y="514015"/>
                  </a:lnTo>
                  <a:lnTo>
                    <a:pt x="174671" y="551733"/>
                  </a:lnTo>
                  <a:lnTo>
                    <a:pt x="151666" y="590433"/>
                  </a:lnTo>
                  <a:lnTo>
                    <a:pt x="130130" y="630078"/>
                  </a:lnTo>
                  <a:lnTo>
                    <a:pt x="110102" y="670631"/>
                  </a:lnTo>
                  <a:lnTo>
                    <a:pt x="91618" y="712053"/>
                  </a:lnTo>
                  <a:lnTo>
                    <a:pt x="74717" y="754307"/>
                  </a:lnTo>
                  <a:lnTo>
                    <a:pt x="59436" y="797356"/>
                  </a:lnTo>
                  <a:lnTo>
                    <a:pt x="45811" y="841163"/>
                  </a:lnTo>
                  <a:lnTo>
                    <a:pt x="33882" y="885689"/>
                  </a:lnTo>
                  <a:lnTo>
                    <a:pt x="23685" y="930897"/>
                  </a:lnTo>
                  <a:lnTo>
                    <a:pt x="15259" y="976750"/>
                  </a:lnTo>
                  <a:lnTo>
                    <a:pt x="8639" y="1023210"/>
                  </a:lnTo>
                  <a:lnTo>
                    <a:pt x="3864" y="1070240"/>
                  </a:lnTo>
                  <a:lnTo>
                    <a:pt x="972" y="1117803"/>
                  </a:lnTo>
                  <a:lnTo>
                    <a:pt x="0" y="1165860"/>
                  </a:lnTo>
                  <a:lnTo>
                    <a:pt x="972" y="1213916"/>
                  </a:lnTo>
                  <a:lnTo>
                    <a:pt x="3864" y="1261479"/>
                  </a:lnTo>
                  <a:lnTo>
                    <a:pt x="8639" y="1308509"/>
                  </a:lnTo>
                  <a:lnTo>
                    <a:pt x="15259" y="1354969"/>
                  </a:lnTo>
                  <a:lnTo>
                    <a:pt x="23685" y="1400822"/>
                  </a:lnTo>
                  <a:lnTo>
                    <a:pt x="33882" y="1446030"/>
                  </a:lnTo>
                  <a:lnTo>
                    <a:pt x="45811" y="1490556"/>
                  </a:lnTo>
                  <a:lnTo>
                    <a:pt x="59435" y="1534363"/>
                  </a:lnTo>
                  <a:lnTo>
                    <a:pt x="74717" y="1577412"/>
                  </a:lnTo>
                  <a:lnTo>
                    <a:pt x="91618" y="1619666"/>
                  </a:lnTo>
                  <a:lnTo>
                    <a:pt x="110102" y="1661088"/>
                  </a:lnTo>
                  <a:lnTo>
                    <a:pt x="130130" y="1701641"/>
                  </a:lnTo>
                  <a:lnTo>
                    <a:pt x="151666" y="1741286"/>
                  </a:lnTo>
                  <a:lnTo>
                    <a:pt x="174671" y="1779986"/>
                  </a:lnTo>
                  <a:lnTo>
                    <a:pt x="199109" y="1817704"/>
                  </a:lnTo>
                  <a:lnTo>
                    <a:pt x="224942" y="1854403"/>
                  </a:lnTo>
                  <a:lnTo>
                    <a:pt x="252132" y="1890044"/>
                  </a:lnTo>
                  <a:lnTo>
                    <a:pt x="280642" y="1924590"/>
                  </a:lnTo>
                  <a:lnTo>
                    <a:pt x="310434" y="1958004"/>
                  </a:lnTo>
                  <a:lnTo>
                    <a:pt x="341471" y="1990248"/>
                  </a:lnTo>
                  <a:lnTo>
                    <a:pt x="373715" y="2021285"/>
                  </a:lnTo>
                  <a:lnTo>
                    <a:pt x="407129" y="2051077"/>
                  </a:lnTo>
                  <a:lnTo>
                    <a:pt x="441675" y="2079587"/>
                  </a:lnTo>
                  <a:lnTo>
                    <a:pt x="477316" y="2106777"/>
                  </a:lnTo>
                  <a:lnTo>
                    <a:pt x="514015" y="2132610"/>
                  </a:lnTo>
                  <a:lnTo>
                    <a:pt x="551733" y="2157048"/>
                  </a:lnTo>
                  <a:lnTo>
                    <a:pt x="590433" y="2180053"/>
                  </a:lnTo>
                  <a:lnTo>
                    <a:pt x="630078" y="2201589"/>
                  </a:lnTo>
                  <a:lnTo>
                    <a:pt x="670631" y="2221617"/>
                  </a:lnTo>
                  <a:lnTo>
                    <a:pt x="712053" y="2240101"/>
                  </a:lnTo>
                  <a:lnTo>
                    <a:pt x="754307" y="2257002"/>
                  </a:lnTo>
                  <a:lnTo>
                    <a:pt x="797356" y="2272284"/>
                  </a:lnTo>
                  <a:lnTo>
                    <a:pt x="841163" y="2285908"/>
                  </a:lnTo>
                  <a:lnTo>
                    <a:pt x="885689" y="2297837"/>
                  </a:lnTo>
                  <a:lnTo>
                    <a:pt x="930897" y="2308034"/>
                  </a:lnTo>
                  <a:lnTo>
                    <a:pt x="976750" y="2316460"/>
                  </a:lnTo>
                  <a:lnTo>
                    <a:pt x="1023210" y="2323080"/>
                  </a:lnTo>
                  <a:lnTo>
                    <a:pt x="1070240" y="2327855"/>
                  </a:lnTo>
                  <a:lnTo>
                    <a:pt x="1117803" y="2330747"/>
                  </a:lnTo>
                  <a:lnTo>
                    <a:pt x="1165859" y="2331720"/>
                  </a:lnTo>
                  <a:lnTo>
                    <a:pt x="1213916" y="2330747"/>
                  </a:lnTo>
                  <a:lnTo>
                    <a:pt x="1261479" y="2327855"/>
                  </a:lnTo>
                  <a:lnTo>
                    <a:pt x="1308509" y="2323080"/>
                  </a:lnTo>
                  <a:lnTo>
                    <a:pt x="1354969" y="2316460"/>
                  </a:lnTo>
                  <a:lnTo>
                    <a:pt x="1400822" y="2308034"/>
                  </a:lnTo>
                  <a:lnTo>
                    <a:pt x="1446030" y="2297837"/>
                  </a:lnTo>
                  <a:lnTo>
                    <a:pt x="1490556" y="2285908"/>
                  </a:lnTo>
                  <a:lnTo>
                    <a:pt x="1534363" y="2272284"/>
                  </a:lnTo>
                  <a:lnTo>
                    <a:pt x="1577412" y="2257002"/>
                  </a:lnTo>
                  <a:lnTo>
                    <a:pt x="1619666" y="2240101"/>
                  </a:lnTo>
                  <a:lnTo>
                    <a:pt x="1661088" y="2221617"/>
                  </a:lnTo>
                  <a:lnTo>
                    <a:pt x="1701641" y="2201589"/>
                  </a:lnTo>
                  <a:lnTo>
                    <a:pt x="1741286" y="2180053"/>
                  </a:lnTo>
                  <a:lnTo>
                    <a:pt x="1779986" y="2157048"/>
                  </a:lnTo>
                  <a:lnTo>
                    <a:pt x="1817704" y="2132610"/>
                  </a:lnTo>
                  <a:lnTo>
                    <a:pt x="1854403" y="2106777"/>
                  </a:lnTo>
                  <a:lnTo>
                    <a:pt x="1890044" y="2079587"/>
                  </a:lnTo>
                  <a:lnTo>
                    <a:pt x="1924590" y="2051077"/>
                  </a:lnTo>
                  <a:lnTo>
                    <a:pt x="1958004" y="2021285"/>
                  </a:lnTo>
                  <a:lnTo>
                    <a:pt x="1990248" y="1990248"/>
                  </a:lnTo>
                  <a:lnTo>
                    <a:pt x="2021285" y="1958004"/>
                  </a:lnTo>
                  <a:lnTo>
                    <a:pt x="2051077" y="1924590"/>
                  </a:lnTo>
                  <a:lnTo>
                    <a:pt x="2079587" y="1890044"/>
                  </a:lnTo>
                  <a:lnTo>
                    <a:pt x="2106777" y="1854403"/>
                  </a:lnTo>
                  <a:lnTo>
                    <a:pt x="2132610" y="1817704"/>
                  </a:lnTo>
                  <a:lnTo>
                    <a:pt x="2157048" y="1779986"/>
                  </a:lnTo>
                  <a:lnTo>
                    <a:pt x="2180053" y="1741286"/>
                  </a:lnTo>
                  <a:lnTo>
                    <a:pt x="2201589" y="1701641"/>
                  </a:lnTo>
                  <a:lnTo>
                    <a:pt x="2221617" y="1661088"/>
                  </a:lnTo>
                  <a:lnTo>
                    <a:pt x="2240101" y="1619666"/>
                  </a:lnTo>
                  <a:lnTo>
                    <a:pt x="2257002" y="1577412"/>
                  </a:lnTo>
                  <a:lnTo>
                    <a:pt x="2272283" y="1534363"/>
                  </a:lnTo>
                  <a:lnTo>
                    <a:pt x="2285908" y="1490556"/>
                  </a:lnTo>
                  <a:lnTo>
                    <a:pt x="2297837" y="1446030"/>
                  </a:lnTo>
                  <a:lnTo>
                    <a:pt x="2308034" y="1400822"/>
                  </a:lnTo>
                  <a:lnTo>
                    <a:pt x="2316460" y="1354969"/>
                  </a:lnTo>
                  <a:lnTo>
                    <a:pt x="2323080" y="1308509"/>
                  </a:lnTo>
                  <a:lnTo>
                    <a:pt x="2327855" y="1261479"/>
                  </a:lnTo>
                  <a:lnTo>
                    <a:pt x="2330747" y="1213916"/>
                  </a:lnTo>
                  <a:lnTo>
                    <a:pt x="2331720" y="1165860"/>
                  </a:lnTo>
                  <a:lnTo>
                    <a:pt x="2330747" y="1117803"/>
                  </a:lnTo>
                  <a:lnTo>
                    <a:pt x="2327855" y="1070240"/>
                  </a:lnTo>
                  <a:lnTo>
                    <a:pt x="2323080" y="1023210"/>
                  </a:lnTo>
                  <a:lnTo>
                    <a:pt x="2316460" y="976750"/>
                  </a:lnTo>
                  <a:lnTo>
                    <a:pt x="2308034" y="930897"/>
                  </a:lnTo>
                  <a:lnTo>
                    <a:pt x="2297837" y="885689"/>
                  </a:lnTo>
                  <a:lnTo>
                    <a:pt x="2285908" y="841163"/>
                  </a:lnTo>
                  <a:lnTo>
                    <a:pt x="2272284" y="797356"/>
                  </a:lnTo>
                  <a:lnTo>
                    <a:pt x="2257002" y="754307"/>
                  </a:lnTo>
                  <a:lnTo>
                    <a:pt x="2240101" y="712053"/>
                  </a:lnTo>
                  <a:lnTo>
                    <a:pt x="2221617" y="670631"/>
                  </a:lnTo>
                  <a:lnTo>
                    <a:pt x="2201589" y="630078"/>
                  </a:lnTo>
                  <a:lnTo>
                    <a:pt x="2180053" y="590433"/>
                  </a:lnTo>
                  <a:lnTo>
                    <a:pt x="2157048" y="551733"/>
                  </a:lnTo>
                  <a:lnTo>
                    <a:pt x="2132610" y="514015"/>
                  </a:lnTo>
                  <a:lnTo>
                    <a:pt x="2106777" y="477316"/>
                  </a:lnTo>
                  <a:lnTo>
                    <a:pt x="2079587" y="441675"/>
                  </a:lnTo>
                  <a:lnTo>
                    <a:pt x="2051077" y="407129"/>
                  </a:lnTo>
                  <a:lnTo>
                    <a:pt x="2021285" y="373715"/>
                  </a:lnTo>
                  <a:lnTo>
                    <a:pt x="1990248" y="341471"/>
                  </a:lnTo>
                  <a:lnTo>
                    <a:pt x="1958004" y="310434"/>
                  </a:lnTo>
                  <a:lnTo>
                    <a:pt x="1924590" y="280642"/>
                  </a:lnTo>
                  <a:lnTo>
                    <a:pt x="1890044" y="252132"/>
                  </a:lnTo>
                  <a:lnTo>
                    <a:pt x="1854403" y="224942"/>
                  </a:lnTo>
                  <a:lnTo>
                    <a:pt x="1817704" y="199109"/>
                  </a:lnTo>
                  <a:lnTo>
                    <a:pt x="1779986" y="174671"/>
                  </a:lnTo>
                  <a:lnTo>
                    <a:pt x="1741286" y="151666"/>
                  </a:lnTo>
                  <a:lnTo>
                    <a:pt x="1701641" y="130130"/>
                  </a:lnTo>
                  <a:lnTo>
                    <a:pt x="1661088" y="110102"/>
                  </a:lnTo>
                  <a:lnTo>
                    <a:pt x="1619666" y="91618"/>
                  </a:lnTo>
                  <a:lnTo>
                    <a:pt x="1577412" y="74717"/>
                  </a:lnTo>
                  <a:lnTo>
                    <a:pt x="1534363" y="59435"/>
                  </a:lnTo>
                  <a:lnTo>
                    <a:pt x="1490556" y="45811"/>
                  </a:lnTo>
                  <a:lnTo>
                    <a:pt x="1446030" y="33882"/>
                  </a:lnTo>
                  <a:lnTo>
                    <a:pt x="1400822" y="23685"/>
                  </a:lnTo>
                  <a:lnTo>
                    <a:pt x="1354969" y="15259"/>
                  </a:lnTo>
                  <a:lnTo>
                    <a:pt x="1308509" y="8639"/>
                  </a:lnTo>
                  <a:lnTo>
                    <a:pt x="1261479" y="3864"/>
                  </a:lnTo>
                  <a:lnTo>
                    <a:pt x="1213916" y="972"/>
                  </a:lnTo>
                  <a:lnTo>
                    <a:pt x="11658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8663178" y="2887421"/>
            <a:ext cx="2228850" cy="1123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8B8B8B"/>
                </a:solidFill>
                <a:latin typeface="Arial"/>
                <a:cs typeface="Arial"/>
              </a:rPr>
              <a:t>Overall </a:t>
            </a:r>
            <a:r>
              <a:rPr dirty="0" sz="2400" b="1">
                <a:solidFill>
                  <a:srgbClr val="8B8B8B"/>
                </a:solidFill>
                <a:latin typeface="Arial"/>
                <a:cs typeface="Arial"/>
              </a:rPr>
              <a:t>retirement</a:t>
            </a:r>
            <a:r>
              <a:rPr dirty="0" sz="2400" spc="-114" b="1">
                <a:solidFill>
                  <a:srgbClr val="8B8B8B"/>
                </a:solidFill>
                <a:latin typeface="Arial"/>
                <a:cs typeface="Arial"/>
              </a:rPr>
              <a:t> </a:t>
            </a:r>
            <a:r>
              <a:rPr dirty="0" sz="2400" spc="-20" b="1">
                <a:solidFill>
                  <a:srgbClr val="8B8B8B"/>
                </a:solidFill>
                <a:latin typeface="Arial"/>
                <a:cs typeface="Arial"/>
              </a:rPr>
              <a:t>plan </a:t>
            </a:r>
            <a:r>
              <a:rPr dirty="0" sz="2400" spc="-10" b="1">
                <a:solidFill>
                  <a:srgbClr val="8B8B8B"/>
                </a:solidFill>
                <a:latin typeface="Arial"/>
                <a:cs typeface="Arial"/>
              </a:rPr>
              <a:t>allocation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8180958" y="1337563"/>
            <a:ext cx="823594" cy="636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R="11430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solidFill>
                  <a:srgbClr val="672FE2"/>
                </a:solidFill>
                <a:latin typeface="Arial"/>
                <a:cs typeface="Arial"/>
              </a:rPr>
              <a:t>Bonds</a:t>
            </a:r>
            <a:endParaRPr sz="20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</a:pPr>
            <a:r>
              <a:rPr dirty="0" sz="2000" spc="-25" b="1">
                <a:solidFill>
                  <a:srgbClr val="8B8B8B"/>
                </a:solidFill>
                <a:latin typeface="Arial"/>
                <a:cs typeface="Arial"/>
              </a:rPr>
              <a:t>10%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0507726" y="1357121"/>
            <a:ext cx="859790" cy="635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solidFill>
                  <a:srgbClr val="3769FF"/>
                </a:solidFill>
                <a:latin typeface="Arial"/>
                <a:cs typeface="Arial"/>
              </a:rPr>
              <a:t>Stocks </a:t>
            </a:r>
            <a:r>
              <a:rPr dirty="0" sz="2000" spc="-25" b="1">
                <a:solidFill>
                  <a:srgbClr val="8B8B8B"/>
                </a:solidFill>
                <a:latin typeface="Arial"/>
                <a:cs typeface="Arial"/>
              </a:rPr>
              <a:t>90%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Perception</a:t>
            </a:r>
            <a:r>
              <a:rPr dirty="0" spc="-85"/>
              <a:t> </a:t>
            </a:r>
            <a:r>
              <a:rPr dirty="0"/>
              <a:t>vs.</a:t>
            </a:r>
            <a:r>
              <a:rPr dirty="0" spc="-80"/>
              <a:t> </a:t>
            </a:r>
            <a:r>
              <a:rPr dirty="0"/>
              <a:t>Reality</a:t>
            </a:r>
            <a:r>
              <a:rPr dirty="0" spc="-60"/>
              <a:t> </a:t>
            </a:r>
            <a:r>
              <a:rPr dirty="0"/>
              <a:t>of</a:t>
            </a:r>
            <a:r>
              <a:rPr dirty="0" spc="-120"/>
              <a:t> </a:t>
            </a:r>
            <a:r>
              <a:rPr dirty="0" spc="-55"/>
              <a:t>Your</a:t>
            </a:r>
            <a:r>
              <a:rPr dirty="0" spc="-140"/>
              <a:t> </a:t>
            </a:r>
            <a:r>
              <a:rPr dirty="0"/>
              <a:t>Asset</a:t>
            </a:r>
            <a:r>
              <a:rPr dirty="0" spc="-155"/>
              <a:t> </a:t>
            </a:r>
            <a:r>
              <a:rPr dirty="0" spc="-10"/>
              <a:t>Allocation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39318" y="5816600"/>
            <a:ext cx="11388090" cy="6864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This</a:t>
            </a:r>
            <a:r>
              <a:rPr dirty="0" sz="1050" spc="-2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is a</a:t>
            </a:r>
            <a:r>
              <a:rPr dirty="0" sz="1050" spc="-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hypothetical</a:t>
            </a:r>
            <a:r>
              <a:rPr dirty="0" sz="1050" spc="-3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example</a:t>
            </a:r>
            <a:r>
              <a:rPr dirty="0" sz="1050" spc="-3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only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and</a:t>
            </a:r>
            <a:r>
              <a:rPr dirty="0" sz="1050" spc="-2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does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not</a:t>
            </a:r>
            <a:r>
              <a:rPr dirty="0" sz="1050" spc="-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represent</a:t>
            </a:r>
            <a:r>
              <a:rPr dirty="0" sz="1050" spc="-3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any</a:t>
            </a:r>
            <a:r>
              <a:rPr dirty="0" sz="1050" spc="-1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specific</a:t>
            </a:r>
            <a:r>
              <a:rPr dirty="0" sz="1050" spc="-3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investment</a:t>
            </a:r>
            <a:r>
              <a:rPr dirty="0" sz="1050" spc="-4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product.</a:t>
            </a:r>
            <a:r>
              <a:rPr dirty="0" sz="1050" spc="-2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Actual</a:t>
            </a:r>
            <a:r>
              <a:rPr dirty="0" sz="1050" spc="-2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investments</a:t>
            </a:r>
            <a:r>
              <a:rPr dirty="0" sz="1050" spc="-4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may</a:t>
            </a:r>
            <a:r>
              <a:rPr dirty="0" sz="1050" spc="-1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include</a:t>
            </a:r>
            <a:r>
              <a:rPr dirty="0" sz="1050" spc="-3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fees,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charges</a:t>
            </a:r>
            <a:r>
              <a:rPr dirty="0" sz="1050" spc="-3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and</a:t>
            </a:r>
            <a:r>
              <a:rPr dirty="0" sz="1050" spc="-1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other expenses</a:t>
            </a:r>
            <a:r>
              <a:rPr dirty="0" sz="1050" spc="-3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that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would</a:t>
            </a:r>
            <a:r>
              <a:rPr dirty="0" sz="1050" spc="-2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affect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an</a:t>
            </a:r>
            <a:r>
              <a:rPr dirty="0" sz="1050" spc="-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investment’s</a:t>
            </a:r>
            <a:r>
              <a:rPr dirty="0" sz="1050" spc="-2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return.</a:t>
            </a:r>
            <a:r>
              <a:rPr dirty="0" sz="1050" spc="-1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It assumes</a:t>
            </a:r>
            <a:r>
              <a:rPr dirty="0" sz="1050" spc="-4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no 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distributions</a:t>
            </a:r>
            <a:r>
              <a:rPr dirty="0" sz="1050" spc="-4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are </a:t>
            </a:r>
            <a:r>
              <a:rPr dirty="0" sz="1050" spc="-20" i="1">
                <a:solidFill>
                  <a:srgbClr val="212121"/>
                </a:solidFill>
                <a:latin typeface="Arial Narrow"/>
                <a:cs typeface="Arial Narrow"/>
              </a:rPr>
              <a:t>made</a:t>
            </a:r>
            <a:endParaRPr sz="10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during</a:t>
            </a:r>
            <a:r>
              <a:rPr dirty="0" sz="1050" spc="-2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these</a:t>
            </a:r>
            <a:r>
              <a:rPr dirty="0" sz="1050" spc="-3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periods.</a:t>
            </a:r>
            <a:r>
              <a:rPr dirty="0" sz="1050" spc="-3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Actual</a:t>
            </a:r>
            <a:r>
              <a:rPr dirty="0" sz="1050" spc="-2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returns</a:t>
            </a:r>
            <a:r>
              <a:rPr dirty="0" sz="1050" spc="-2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will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vary.</a:t>
            </a:r>
            <a:r>
              <a:rPr dirty="0" sz="1050" spc="-3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Investment</a:t>
            </a:r>
            <a:r>
              <a:rPr dirty="0" sz="1050" spc="-4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return</a:t>
            </a:r>
            <a:r>
              <a:rPr dirty="0" sz="1050" spc="-2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and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principal</a:t>
            </a:r>
            <a:r>
              <a:rPr dirty="0" sz="1050" spc="-4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value</a:t>
            </a:r>
            <a:r>
              <a:rPr dirty="0" sz="1050" spc="-2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will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 fluctuate,</a:t>
            </a:r>
            <a:r>
              <a:rPr dirty="0" sz="1050" spc="-3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and</a:t>
            </a:r>
            <a:r>
              <a:rPr dirty="0" sz="1050" spc="-1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when</a:t>
            </a:r>
            <a:r>
              <a:rPr dirty="0" sz="1050" spc="-2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redeemed,</a:t>
            </a:r>
            <a:r>
              <a:rPr dirty="0" sz="1050" spc="-3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securities</a:t>
            </a:r>
            <a:r>
              <a:rPr dirty="0" sz="1050" spc="-4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may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be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worth</a:t>
            </a:r>
            <a:r>
              <a:rPr dirty="0" sz="1050" spc="-2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more</a:t>
            </a:r>
            <a:r>
              <a:rPr dirty="0" sz="1050" spc="-1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or</a:t>
            </a:r>
            <a:r>
              <a:rPr dirty="0" sz="1050" spc="-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less</a:t>
            </a:r>
            <a:r>
              <a:rPr dirty="0" sz="1050" spc="-2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than</a:t>
            </a:r>
            <a:r>
              <a:rPr dirty="0" sz="1050" spc="-2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the</a:t>
            </a:r>
            <a:r>
              <a:rPr dirty="0" sz="1050" spc="-1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original</a:t>
            </a:r>
            <a:r>
              <a:rPr dirty="0" sz="1050" spc="-3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cost.</a:t>
            </a:r>
            <a:endParaRPr sz="1050">
              <a:latin typeface="Arial Narrow"/>
              <a:cs typeface="Arial Narrow"/>
            </a:endParaRPr>
          </a:p>
          <a:p>
            <a:pPr marL="17780" marR="129539">
              <a:lnSpc>
                <a:spcPct val="100000"/>
              </a:lnSpc>
              <a:spcBef>
                <a:spcPts val="275"/>
              </a:spcBef>
            </a:pPr>
            <a:r>
              <a:rPr dirty="0" sz="1000">
                <a:latin typeface="Arial Narrow"/>
                <a:cs typeface="Arial Narrow"/>
              </a:rPr>
              <a:t>Source: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© 2023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Morningstar,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Inc.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Assumes</a:t>
            </a:r>
            <a:r>
              <a:rPr dirty="0" sz="1000" spc="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$900,000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investment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12/31/99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monthly contributions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$833.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100%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stocks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portfolio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represented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S&amp;P</a:t>
            </a:r>
            <a:r>
              <a:rPr dirty="0" sz="1000" spc="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500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Index.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Blended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50/50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stocks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bonds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portfolio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represented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by equal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allocations</a:t>
            </a:r>
            <a:r>
              <a:rPr dirty="0" sz="1000" spc="500">
                <a:latin typeface="Arial Narrow"/>
                <a:cs typeface="Arial Narrow"/>
              </a:rPr>
              <a:t> 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S&amp;P</a:t>
            </a:r>
            <a:r>
              <a:rPr dirty="0" sz="1000" spc="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500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Index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Bloomberg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Aggregate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Bond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Index,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rebalanced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annually.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Indexes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unmanaged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cannot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invest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directly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 an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index.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They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do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reflect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fees,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expenses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 sales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charges.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160731"/>
            <a:ext cx="808990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What</a:t>
            </a:r>
            <a:r>
              <a:rPr dirty="0" spc="-90"/>
              <a:t> </a:t>
            </a:r>
            <a:r>
              <a:rPr dirty="0"/>
              <a:t>if</a:t>
            </a:r>
            <a:r>
              <a:rPr dirty="0" spc="-135"/>
              <a:t> </a:t>
            </a:r>
            <a:r>
              <a:rPr dirty="0" spc="-35"/>
              <a:t>You</a:t>
            </a:r>
            <a:r>
              <a:rPr dirty="0" spc="-90"/>
              <a:t> </a:t>
            </a:r>
            <a:r>
              <a:rPr dirty="0"/>
              <a:t>Have</a:t>
            </a:r>
            <a:r>
              <a:rPr dirty="0" spc="-75"/>
              <a:t> </a:t>
            </a:r>
            <a:r>
              <a:rPr dirty="0" spc="-35"/>
              <a:t>Too</a:t>
            </a:r>
            <a:r>
              <a:rPr dirty="0" spc="-75"/>
              <a:t> </a:t>
            </a:r>
            <a:r>
              <a:rPr dirty="0"/>
              <a:t>Much</a:t>
            </a:r>
            <a:r>
              <a:rPr dirty="0" spc="-70"/>
              <a:t> </a:t>
            </a:r>
            <a:r>
              <a:rPr dirty="0"/>
              <a:t>Invested</a:t>
            </a:r>
            <a:r>
              <a:rPr dirty="0" spc="-80"/>
              <a:t> </a:t>
            </a:r>
            <a:r>
              <a:rPr dirty="0"/>
              <a:t>in</a:t>
            </a:r>
            <a:r>
              <a:rPr dirty="0" spc="-90"/>
              <a:t> </a:t>
            </a:r>
            <a:r>
              <a:rPr dirty="0" spc="-10"/>
              <a:t>Stocks?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550163" y="1041129"/>
            <a:ext cx="11261090" cy="4702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30"/>
              </a:lnSpc>
            </a:pPr>
            <a:r>
              <a:rPr dirty="0" sz="1600" spc="-10">
                <a:latin typeface="Arial Narrow"/>
                <a:cs typeface="Arial Narrow"/>
              </a:rPr>
              <a:t>$1,200,000</a:t>
            </a:r>
            <a:endParaRPr sz="1600">
              <a:latin typeface="Arial Narrow"/>
              <a:cs typeface="Arial Narrow"/>
            </a:endParaRPr>
          </a:p>
          <a:p>
            <a:pPr algn="ctr" marL="1056640">
              <a:lnSpc>
                <a:spcPts val="2325"/>
              </a:lnSpc>
            </a:pPr>
            <a:r>
              <a:rPr dirty="0" sz="2400" spc="-10" b="1">
                <a:solidFill>
                  <a:srgbClr val="767676"/>
                </a:solidFill>
                <a:latin typeface="Arial Narrow"/>
                <a:cs typeface="Arial Narrow"/>
              </a:rPr>
              <a:t>$1,167,595</a:t>
            </a:r>
            <a:endParaRPr sz="2400">
              <a:latin typeface="Arial Narrow"/>
              <a:cs typeface="Arial Narrow"/>
            </a:endParaRPr>
          </a:p>
          <a:p>
            <a:pPr algn="ctr" marR="728345">
              <a:lnSpc>
                <a:spcPts val="2095"/>
              </a:lnSpc>
              <a:tabLst>
                <a:tab pos="9652000" algn="l"/>
              </a:tabLst>
            </a:pPr>
            <a:r>
              <a:rPr dirty="0" sz="1600" spc="-10">
                <a:latin typeface="Arial Narrow"/>
                <a:cs typeface="Arial Narrow"/>
              </a:rPr>
              <a:t>$1,100,000</a:t>
            </a:r>
            <a:r>
              <a:rPr dirty="0" sz="1600">
                <a:latin typeface="Arial Narrow"/>
                <a:cs typeface="Arial Narrow"/>
              </a:rPr>
              <a:t>	</a:t>
            </a:r>
            <a:r>
              <a:rPr dirty="0" baseline="15046" sz="3600" b="1">
                <a:solidFill>
                  <a:srgbClr val="00BEB3"/>
                </a:solidFill>
                <a:latin typeface="Arial Narrow"/>
                <a:cs typeface="Arial Narrow"/>
              </a:rPr>
              <a:t>3</a:t>
            </a:r>
            <a:r>
              <a:rPr dirty="0" baseline="15046" sz="3600" spc="-60" b="1">
                <a:solidFill>
                  <a:srgbClr val="00BEB3"/>
                </a:solidFill>
                <a:latin typeface="Arial Narrow"/>
                <a:cs typeface="Arial Narrow"/>
              </a:rPr>
              <a:t> Years</a:t>
            </a:r>
            <a:endParaRPr baseline="15046" sz="3600">
              <a:latin typeface="Arial Narrow"/>
              <a:cs typeface="Arial Narrow"/>
            </a:endParaRPr>
          </a:p>
          <a:p>
            <a:pPr algn="ctr" marL="1363345">
              <a:lnSpc>
                <a:spcPts val="1910"/>
              </a:lnSpc>
              <a:tabLst>
                <a:tab pos="6348730" algn="l"/>
                <a:tab pos="9281160" algn="l"/>
              </a:tabLst>
            </a:pPr>
            <a:r>
              <a:rPr dirty="0" baseline="18518" sz="2700" spc="-30" b="1">
                <a:solidFill>
                  <a:srgbClr val="767676"/>
                </a:solidFill>
                <a:latin typeface="Arial"/>
                <a:cs typeface="Arial"/>
              </a:rPr>
              <a:t>Your</a:t>
            </a:r>
            <a:r>
              <a:rPr dirty="0" baseline="18518" sz="2700" spc="-135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baseline="18518" sz="2700" spc="-15" b="1">
                <a:solidFill>
                  <a:srgbClr val="767676"/>
                </a:solidFill>
                <a:latin typeface="Arial"/>
                <a:cs typeface="Arial"/>
              </a:rPr>
              <a:t>assumption</a:t>
            </a:r>
            <a:r>
              <a:rPr dirty="0" baseline="18518" sz="2700" b="1">
                <a:solidFill>
                  <a:srgbClr val="767676"/>
                </a:solidFill>
                <a:latin typeface="Arial"/>
                <a:cs typeface="Arial"/>
              </a:rPr>
              <a:t>	</a:t>
            </a:r>
            <a:r>
              <a:rPr dirty="0" sz="2400" b="1">
                <a:solidFill>
                  <a:srgbClr val="3769FF"/>
                </a:solidFill>
                <a:latin typeface="Arial Narrow"/>
                <a:cs typeface="Arial Narrow"/>
              </a:rPr>
              <a:t>12</a:t>
            </a:r>
            <a:r>
              <a:rPr dirty="0" sz="2400" spc="-25" b="1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2400" spc="-10" b="1">
                <a:solidFill>
                  <a:srgbClr val="3769FF"/>
                </a:solidFill>
                <a:latin typeface="Arial Narrow"/>
                <a:cs typeface="Arial Narrow"/>
              </a:rPr>
              <a:t>Months</a:t>
            </a:r>
            <a:r>
              <a:rPr dirty="0" sz="2400" b="1">
                <a:solidFill>
                  <a:srgbClr val="3769FF"/>
                </a:solidFill>
                <a:latin typeface="Arial Narrow"/>
                <a:cs typeface="Arial Narrow"/>
              </a:rPr>
              <a:t>	</a:t>
            </a:r>
            <a:r>
              <a:rPr dirty="0" sz="2400" b="1">
                <a:solidFill>
                  <a:srgbClr val="00BEB3"/>
                </a:solidFill>
                <a:latin typeface="Arial Narrow"/>
                <a:cs typeface="Arial Narrow"/>
              </a:rPr>
              <a:t>10</a:t>
            </a:r>
            <a:r>
              <a:rPr dirty="0" sz="2400" spc="-25" b="1">
                <a:solidFill>
                  <a:srgbClr val="00BEB3"/>
                </a:solidFill>
                <a:latin typeface="Arial Narrow"/>
                <a:cs typeface="Arial Narrow"/>
              </a:rPr>
              <a:t> </a:t>
            </a:r>
            <a:r>
              <a:rPr dirty="0" sz="2400" spc="-10" b="1">
                <a:solidFill>
                  <a:srgbClr val="00BEB3"/>
                </a:solidFill>
                <a:latin typeface="Arial Narrow"/>
                <a:cs typeface="Arial Narrow"/>
              </a:rPr>
              <a:t>Months</a:t>
            </a:r>
            <a:endParaRPr sz="2400">
              <a:latin typeface="Arial Narrow"/>
              <a:cs typeface="Arial Narrow"/>
            </a:endParaRPr>
          </a:p>
          <a:p>
            <a:pPr marL="1734820">
              <a:lnSpc>
                <a:spcPts val="1370"/>
              </a:lnSpc>
            </a:pPr>
            <a:r>
              <a:rPr dirty="0" sz="1800" b="1">
                <a:solidFill>
                  <a:srgbClr val="767676"/>
                </a:solidFill>
                <a:latin typeface="Arial"/>
                <a:cs typeface="Arial"/>
              </a:rPr>
              <a:t>8%</a:t>
            </a:r>
            <a:r>
              <a:rPr dirty="0" sz="1800" spc="-15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767676"/>
                </a:solidFill>
                <a:latin typeface="Arial"/>
                <a:cs typeface="Arial"/>
              </a:rPr>
              <a:t>return</a:t>
            </a:r>
            <a:endParaRPr sz="1800">
              <a:latin typeface="Arial"/>
              <a:cs typeface="Arial"/>
            </a:endParaRPr>
          </a:p>
          <a:p>
            <a:pPr>
              <a:lnSpc>
                <a:spcPts val="1720"/>
              </a:lnSpc>
              <a:tabLst>
                <a:tab pos="6125210" algn="l"/>
              </a:tabLst>
            </a:pPr>
            <a:r>
              <a:rPr dirty="0" sz="1600" spc="-10">
                <a:latin typeface="Arial Narrow"/>
                <a:cs typeface="Arial Narrow"/>
              </a:rPr>
              <a:t>$1,000,000</a:t>
            </a:r>
            <a:r>
              <a:rPr dirty="0" sz="1600">
                <a:latin typeface="Arial Narrow"/>
                <a:cs typeface="Arial Narrow"/>
              </a:rPr>
              <a:t>	</a:t>
            </a:r>
            <a:r>
              <a:rPr dirty="0" sz="1800" spc="-20" b="1">
                <a:solidFill>
                  <a:srgbClr val="3769FF"/>
                </a:solidFill>
                <a:latin typeface="Arial"/>
                <a:cs typeface="Arial"/>
              </a:rPr>
              <a:t>Your</a:t>
            </a:r>
            <a:r>
              <a:rPr dirty="0" sz="1800" spc="-9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3769FF"/>
                </a:solidFill>
                <a:latin typeface="Arial"/>
                <a:cs typeface="Arial"/>
              </a:rPr>
              <a:t>goal</a:t>
            </a:r>
            <a:endParaRPr sz="1800">
              <a:latin typeface="Arial"/>
              <a:cs typeface="Arial"/>
            </a:endParaRPr>
          </a:p>
          <a:p>
            <a:pPr marL="138430">
              <a:lnSpc>
                <a:spcPct val="100000"/>
              </a:lnSpc>
              <a:spcBef>
                <a:spcPts val="1720"/>
              </a:spcBef>
              <a:tabLst>
                <a:tab pos="5695950" algn="l"/>
              </a:tabLst>
            </a:pPr>
            <a:r>
              <a:rPr dirty="0" sz="1600" spc="-10">
                <a:latin typeface="Arial Narrow"/>
                <a:cs typeface="Arial Narrow"/>
              </a:rPr>
              <a:t>$900,000</a:t>
            </a:r>
            <a:r>
              <a:rPr dirty="0" sz="1600">
                <a:latin typeface="Arial Narrow"/>
                <a:cs typeface="Arial Narrow"/>
              </a:rPr>
              <a:t>	</a:t>
            </a:r>
            <a:r>
              <a:rPr dirty="0" baseline="-38194" sz="3600" spc="-15" b="1">
                <a:solidFill>
                  <a:srgbClr val="3769FF"/>
                </a:solidFill>
                <a:latin typeface="Arial Narrow"/>
                <a:cs typeface="Arial Narrow"/>
              </a:rPr>
              <a:t>$871,103</a:t>
            </a:r>
            <a:endParaRPr baseline="-38194" sz="3600">
              <a:latin typeface="Arial Narrow"/>
              <a:cs typeface="Arial Narrow"/>
            </a:endParaRPr>
          </a:p>
          <a:p>
            <a:pPr marL="138430">
              <a:lnSpc>
                <a:spcPts val="2055"/>
              </a:lnSpc>
              <a:spcBef>
                <a:spcPts val="1455"/>
              </a:spcBef>
              <a:tabLst>
                <a:tab pos="5695950" algn="l"/>
              </a:tabLst>
            </a:pPr>
            <a:r>
              <a:rPr dirty="0" baseline="-19097" sz="2400" spc="-15">
                <a:latin typeface="Arial Narrow"/>
                <a:cs typeface="Arial Narrow"/>
              </a:rPr>
              <a:t>$800,000</a:t>
            </a:r>
            <a:r>
              <a:rPr dirty="0" baseline="-19097" sz="2400">
                <a:latin typeface="Arial Narrow"/>
                <a:cs typeface="Arial Narrow"/>
              </a:rPr>
              <a:t>	</a:t>
            </a:r>
            <a:r>
              <a:rPr dirty="0" sz="2000">
                <a:solidFill>
                  <a:srgbClr val="3769FF"/>
                </a:solidFill>
                <a:latin typeface="Arial Narrow"/>
                <a:cs typeface="Arial Narrow"/>
              </a:rPr>
              <a:t>50/50</a:t>
            </a:r>
            <a:r>
              <a:rPr dirty="0" sz="2000" spc="-50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3769FF"/>
                </a:solidFill>
                <a:latin typeface="Arial Narrow"/>
                <a:cs typeface="Arial Narrow"/>
              </a:rPr>
              <a:t>stocks</a:t>
            </a:r>
            <a:endParaRPr sz="2000">
              <a:latin typeface="Arial Narrow"/>
              <a:cs typeface="Arial Narrow"/>
            </a:endParaRPr>
          </a:p>
          <a:p>
            <a:pPr marL="715645">
              <a:lnSpc>
                <a:spcPts val="2055"/>
              </a:lnSpc>
              <a:tabLst>
                <a:tab pos="5695950" algn="l"/>
              </a:tabLst>
            </a:pPr>
            <a:r>
              <a:rPr dirty="0" baseline="3086" sz="2700" spc="-37">
                <a:solidFill>
                  <a:srgbClr val="3769FF"/>
                </a:solidFill>
                <a:latin typeface="Arial"/>
                <a:cs typeface="Arial"/>
              </a:rPr>
              <a:t>You</a:t>
            </a:r>
            <a:r>
              <a:rPr dirty="0" baseline="3086" sz="2700" spc="-97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baseline="3086" sz="2700">
                <a:solidFill>
                  <a:srgbClr val="3769FF"/>
                </a:solidFill>
                <a:latin typeface="Arial"/>
                <a:cs typeface="Arial"/>
              </a:rPr>
              <a:t>are</a:t>
            </a:r>
            <a:r>
              <a:rPr dirty="0" baseline="3086" sz="2700" spc="-89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baseline="3086" sz="2700" spc="-30">
                <a:solidFill>
                  <a:srgbClr val="3769FF"/>
                </a:solidFill>
                <a:latin typeface="Arial"/>
                <a:cs typeface="Arial"/>
              </a:rPr>
              <a:t>here</a:t>
            </a:r>
            <a:r>
              <a:rPr dirty="0" baseline="3086" sz="2700">
                <a:solidFill>
                  <a:srgbClr val="3769FF"/>
                </a:solidFill>
                <a:latin typeface="Arial"/>
                <a:cs typeface="Arial"/>
              </a:rPr>
              <a:t>	</a:t>
            </a:r>
            <a:r>
              <a:rPr dirty="0" sz="2000">
                <a:solidFill>
                  <a:srgbClr val="3769FF"/>
                </a:solidFill>
                <a:latin typeface="Arial Narrow"/>
                <a:cs typeface="Arial Narrow"/>
              </a:rPr>
              <a:t>and</a:t>
            </a:r>
            <a:r>
              <a:rPr dirty="0" sz="2000" spc="-25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3769FF"/>
                </a:solidFill>
                <a:latin typeface="Arial Narrow"/>
                <a:cs typeface="Arial Narrow"/>
              </a:rPr>
              <a:t>bonds</a:t>
            </a:r>
            <a:endParaRPr sz="2000">
              <a:latin typeface="Arial Narrow"/>
              <a:cs typeface="Arial Narrow"/>
            </a:endParaRPr>
          </a:p>
          <a:p>
            <a:pPr marL="138430">
              <a:lnSpc>
                <a:spcPct val="100000"/>
              </a:lnSpc>
              <a:spcBef>
                <a:spcPts val="1350"/>
              </a:spcBef>
            </a:pPr>
            <a:r>
              <a:rPr dirty="0" sz="1600" spc="-10">
                <a:latin typeface="Arial Narrow"/>
                <a:cs typeface="Arial Narrow"/>
              </a:rPr>
              <a:t>$700,000</a:t>
            </a:r>
            <a:endParaRPr sz="1600">
              <a:latin typeface="Arial Narrow"/>
              <a:cs typeface="Arial Narrow"/>
            </a:endParaRPr>
          </a:p>
          <a:p>
            <a:pPr marL="138430">
              <a:lnSpc>
                <a:spcPct val="100000"/>
              </a:lnSpc>
              <a:spcBef>
                <a:spcPts val="1775"/>
              </a:spcBef>
              <a:tabLst>
                <a:tab pos="5695950" algn="l"/>
              </a:tabLst>
            </a:pPr>
            <a:r>
              <a:rPr dirty="0" sz="1600" spc="-10">
                <a:latin typeface="Arial Narrow"/>
                <a:cs typeface="Arial Narrow"/>
              </a:rPr>
              <a:t>$600,000</a:t>
            </a:r>
            <a:r>
              <a:rPr dirty="0" sz="1600">
                <a:latin typeface="Arial Narrow"/>
                <a:cs typeface="Arial Narrow"/>
              </a:rPr>
              <a:t>	</a:t>
            </a:r>
            <a:r>
              <a:rPr dirty="0" baseline="-25462" sz="3600" spc="-15" b="1">
                <a:solidFill>
                  <a:srgbClr val="00BEB3"/>
                </a:solidFill>
                <a:latin typeface="Arial Narrow"/>
                <a:cs typeface="Arial Narrow"/>
              </a:rPr>
              <a:t>$584,342</a:t>
            </a:r>
            <a:endParaRPr baseline="-25462" sz="3600">
              <a:latin typeface="Arial Narrow"/>
              <a:cs typeface="Arial Narrow"/>
            </a:endParaRPr>
          </a:p>
          <a:p>
            <a:pPr marL="138430">
              <a:lnSpc>
                <a:spcPct val="100000"/>
              </a:lnSpc>
              <a:spcBef>
                <a:spcPts val="880"/>
              </a:spcBef>
              <a:tabLst>
                <a:tab pos="5700395" algn="l"/>
              </a:tabLst>
            </a:pPr>
            <a:r>
              <a:rPr dirty="0" baseline="-39930" sz="2400" spc="-15">
                <a:latin typeface="Arial Narrow"/>
                <a:cs typeface="Arial Narrow"/>
              </a:rPr>
              <a:t>$500,000</a:t>
            </a:r>
            <a:r>
              <a:rPr dirty="0" baseline="-39930" sz="2400">
                <a:latin typeface="Arial Narrow"/>
                <a:cs typeface="Arial Narrow"/>
              </a:rPr>
              <a:t>	</a:t>
            </a:r>
            <a:r>
              <a:rPr dirty="0" sz="2000">
                <a:solidFill>
                  <a:srgbClr val="00BEB3"/>
                </a:solidFill>
                <a:latin typeface="Arial Narrow"/>
                <a:cs typeface="Arial Narrow"/>
              </a:rPr>
              <a:t>100%</a:t>
            </a:r>
            <a:r>
              <a:rPr dirty="0" sz="2000" spc="-30">
                <a:solidFill>
                  <a:srgbClr val="00BEB3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00BEB3"/>
                </a:solidFill>
                <a:latin typeface="Arial Narrow"/>
                <a:cs typeface="Arial Narrow"/>
              </a:rPr>
              <a:t>stocks</a:t>
            </a:r>
            <a:endParaRPr sz="2000">
              <a:latin typeface="Arial Narrow"/>
              <a:cs typeface="Arial Narrow"/>
            </a:endParaRPr>
          </a:p>
          <a:p>
            <a:pPr marL="2342515" indent="-1540510">
              <a:lnSpc>
                <a:spcPts val="1730"/>
              </a:lnSpc>
              <a:spcBef>
                <a:spcPts val="1340"/>
              </a:spcBef>
              <a:tabLst>
                <a:tab pos="2239645" algn="l"/>
                <a:tab pos="3626485" algn="l"/>
                <a:tab pos="4876800" algn="l"/>
                <a:tab pos="6539865" algn="l"/>
                <a:tab pos="7976870" algn="l"/>
                <a:tab pos="9410065" algn="l"/>
                <a:tab pos="10843260" algn="l"/>
              </a:tabLst>
            </a:pPr>
            <a:r>
              <a:rPr dirty="0" baseline="1736" sz="2400" spc="-22" b="1">
                <a:latin typeface="Arial Narrow"/>
                <a:cs typeface="Arial Narrow"/>
              </a:rPr>
              <a:t>1</a:t>
            </a:r>
            <a:r>
              <a:rPr dirty="0" baseline="1736" sz="2400" spc="-7" b="1">
                <a:latin typeface="Arial Narrow"/>
                <a:cs typeface="Arial Narrow"/>
              </a:rPr>
              <a:t>2</a:t>
            </a:r>
            <a:r>
              <a:rPr dirty="0" baseline="1736" sz="2400" spc="-22" b="1">
                <a:latin typeface="Arial Narrow"/>
                <a:cs typeface="Arial Narrow"/>
              </a:rPr>
              <a:t>/9</a:t>
            </a:r>
            <a:r>
              <a:rPr dirty="0" baseline="1736" sz="2400" spc="-2677" b="1">
                <a:latin typeface="Arial Narrow"/>
                <a:cs typeface="Arial Narrow"/>
              </a:rPr>
              <a:t>9</a:t>
            </a:r>
            <a:r>
              <a:rPr dirty="0" sz="1600" spc="-10" b="1">
                <a:latin typeface="Arial Narrow"/>
                <a:cs typeface="Arial Narrow"/>
              </a:rPr>
              <a:t>3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baseline="1736" sz="2400" spc="157" b="1">
                <a:latin typeface="Arial Narrow"/>
                <a:cs typeface="Arial Narrow"/>
              </a:rPr>
              <a:t>1</a:t>
            </a:r>
            <a:r>
              <a:rPr dirty="0" baseline="1736" sz="2400" spc="-1072" b="1">
                <a:latin typeface="Arial Narrow"/>
                <a:cs typeface="Arial Narrow"/>
              </a:rPr>
              <a:t>2</a:t>
            </a:r>
            <a:r>
              <a:rPr dirty="0" sz="1600" spc="210" b="1">
                <a:latin typeface="Arial Narrow"/>
                <a:cs typeface="Arial Narrow"/>
              </a:rPr>
              <a:t>2</a:t>
            </a:r>
            <a:r>
              <a:rPr dirty="0" baseline="1736" sz="2400" spc="157" b="1">
                <a:latin typeface="Arial Narrow"/>
                <a:cs typeface="Arial Narrow"/>
              </a:rPr>
              <a:t>/0</a:t>
            </a:r>
            <a:r>
              <a:rPr dirty="0" baseline="1736" sz="2400" spc="165" b="1">
                <a:latin typeface="Arial Narrow"/>
                <a:cs typeface="Arial Narrow"/>
              </a:rPr>
              <a:t>0</a:t>
            </a:r>
            <a:r>
              <a:rPr dirty="0" baseline="1736" sz="24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</a:t>
            </a:r>
            <a:r>
              <a:rPr dirty="0" baseline="1736" sz="2400" spc="-15" b="1">
                <a:latin typeface="Arial Narrow"/>
                <a:cs typeface="Arial Narrow"/>
              </a:rPr>
              <a:t>12/01</a:t>
            </a:r>
            <a:r>
              <a:rPr dirty="0" baseline="1736" sz="2400" b="1">
                <a:latin typeface="Arial Narrow"/>
                <a:cs typeface="Arial Narrow"/>
              </a:rPr>
              <a:t>	</a:t>
            </a:r>
            <a:r>
              <a:rPr dirty="0" sz="1600" spc="-15" b="1">
                <a:latin typeface="Arial Narrow"/>
                <a:cs typeface="Arial Narrow"/>
              </a:rPr>
              <a:t>R</a:t>
            </a:r>
            <a:r>
              <a:rPr dirty="0" sz="1600" b="1">
                <a:latin typeface="Arial Narrow"/>
                <a:cs typeface="Arial Narrow"/>
              </a:rPr>
              <a:t>e</a:t>
            </a:r>
            <a:r>
              <a:rPr dirty="0" sz="1600" spc="-5" b="1">
                <a:latin typeface="Arial Narrow"/>
                <a:cs typeface="Arial Narrow"/>
              </a:rPr>
              <a:t>t</a:t>
            </a:r>
            <a:r>
              <a:rPr dirty="0" sz="1600" spc="-690" b="1">
                <a:latin typeface="Arial Narrow"/>
                <a:cs typeface="Arial Narrow"/>
              </a:rPr>
              <a:t>i</a:t>
            </a:r>
            <a:r>
              <a:rPr dirty="0" baseline="1736" sz="2400" spc="-15" b="1">
                <a:latin typeface="Arial Narrow"/>
                <a:cs typeface="Arial Narrow"/>
              </a:rPr>
              <a:t>1</a:t>
            </a:r>
            <a:r>
              <a:rPr dirty="0" baseline="1736" sz="2400" spc="-1200" b="1">
                <a:latin typeface="Arial Narrow"/>
                <a:cs typeface="Arial Narrow"/>
              </a:rPr>
              <a:t>2</a:t>
            </a:r>
            <a:r>
              <a:rPr dirty="0" sz="1600" spc="-15" b="1">
                <a:latin typeface="Arial Narrow"/>
                <a:cs typeface="Arial Narrow"/>
              </a:rPr>
              <a:t>r</a:t>
            </a:r>
            <a:r>
              <a:rPr dirty="0" sz="1600" spc="-10" b="1">
                <a:latin typeface="Arial Narrow"/>
                <a:cs typeface="Arial Narrow"/>
              </a:rPr>
              <a:t>em</a:t>
            </a:r>
            <a:r>
              <a:rPr dirty="0" sz="1600" spc="-2330" b="1">
                <a:latin typeface="Arial Narrow"/>
                <a:cs typeface="Arial Narrow"/>
              </a:rPr>
              <a:t>e</a:t>
            </a:r>
            <a:r>
              <a:rPr dirty="0" baseline="1736" sz="2400" spc="-15" b="1">
                <a:latin typeface="Arial Narrow"/>
                <a:cs typeface="Arial Narrow"/>
              </a:rPr>
              <a:t>/0</a:t>
            </a:r>
            <a:r>
              <a:rPr dirty="0" baseline="1736" sz="2400" spc="-7" b="1">
                <a:latin typeface="Arial Narrow"/>
                <a:cs typeface="Arial Narrow"/>
              </a:rPr>
              <a:t>2</a:t>
            </a:r>
            <a:r>
              <a:rPr dirty="0" baseline="1736" sz="2400" spc="262" b="1">
                <a:latin typeface="Arial Narrow"/>
                <a:cs typeface="Arial Narrow"/>
              </a:rPr>
              <a:t> </a:t>
            </a:r>
            <a:r>
              <a:rPr dirty="0" sz="1600" spc="-25" b="1">
                <a:latin typeface="Arial Narrow"/>
                <a:cs typeface="Arial Narrow"/>
              </a:rPr>
              <a:t>nt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baseline="1736" sz="2400" spc="-15" b="1">
                <a:latin typeface="Arial Narrow"/>
                <a:cs typeface="Arial Narrow"/>
              </a:rPr>
              <a:t>12/03</a:t>
            </a:r>
            <a:r>
              <a:rPr dirty="0" baseline="1736" sz="2400" b="1">
                <a:latin typeface="Arial Narrow"/>
                <a:cs typeface="Arial Narrow"/>
              </a:rPr>
              <a:t>	</a:t>
            </a:r>
            <a:r>
              <a:rPr dirty="0" baseline="1736" sz="2400" spc="-15" b="1">
                <a:latin typeface="Arial Narrow"/>
                <a:cs typeface="Arial Narrow"/>
              </a:rPr>
              <a:t>12/04</a:t>
            </a:r>
            <a:r>
              <a:rPr dirty="0" baseline="1736" sz="2400" b="1">
                <a:latin typeface="Arial Narrow"/>
                <a:cs typeface="Arial Narrow"/>
              </a:rPr>
              <a:t>	</a:t>
            </a:r>
            <a:r>
              <a:rPr dirty="0" baseline="1736" sz="2400" spc="-15" b="1">
                <a:latin typeface="Arial Narrow"/>
                <a:cs typeface="Arial Narrow"/>
              </a:rPr>
              <a:t>12/05</a:t>
            </a:r>
            <a:r>
              <a:rPr dirty="0" baseline="1736" sz="2400" b="1">
                <a:latin typeface="Arial Narrow"/>
                <a:cs typeface="Arial Narrow"/>
              </a:rPr>
              <a:t>	</a:t>
            </a:r>
            <a:r>
              <a:rPr dirty="0" baseline="1736" sz="2400" spc="-15" b="1">
                <a:latin typeface="Arial Narrow"/>
                <a:cs typeface="Arial Narrow"/>
              </a:rPr>
              <a:t>12/06 </a:t>
            </a:r>
            <a:r>
              <a:rPr dirty="0" sz="1600" spc="-10" b="1">
                <a:latin typeface="Arial Narrow"/>
                <a:cs typeface="Arial Narrow"/>
              </a:rPr>
              <a:t>Years</a:t>
            </a:r>
            <a:r>
              <a:rPr dirty="0" sz="1600" spc="-45" b="1">
                <a:latin typeface="Arial Narrow"/>
                <a:cs typeface="Arial Narrow"/>
              </a:rPr>
              <a:t> </a:t>
            </a:r>
            <a:r>
              <a:rPr dirty="0" sz="1600" b="1">
                <a:latin typeface="Arial Narrow"/>
                <a:cs typeface="Arial Narrow"/>
              </a:rPr>
              <a:t>to</a:t>
            </a:r>
            <a:r>
              <a:rPr dirty="0" sz="1600" spc="-30" b="1">
                <a:latin typeface="Arial Narrow"/>
                <a:cs typeface="Arial Narrow"/>
              </a:rPr>
              <a:t> </a:t>
            </a:r>
            <a:r>
              <a:rPr dirty="0" sz="1600" spc="-10" b="1">
                <a:latin typeface="Arial Narrow"/>
                <a:cs typeface="Arial Narrow"/>
              </a:rPr>
              <a:t>Retirement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6172200" y="1080516"/>
            <a:ext cx="6017260" cy="4578350"/>
          </a:xfrm>
          <a:custGeom>
            <a:avLst/>
            <a:gdLst/>
            <a:ahLst/>
            <a:cxnLst/>
            <a:rect l="l" t="t" r="r" b="b"/>
            <a:pathLst>
              <a:path w="6017259" h="4578350">
                <a:moveTo>
                  <a:pt x="6016752" y="0"/>
                </a:moveTo>
                <a:lnTo>
                  <a:pt x="0" y="0"/>
                </a:lnTo>
                <a:lnTo>
                  <a:pt x="24129" y="4344162"/>
                </a:lnTo>
                <a:lnTo>
                  <a:pt x="102180" y="4343333"/>
                </a:lnTo>
                <a:lnTo>
                  <a:pt x="170984" y="4341684"/>
                </a:lnTo>
                <a:lnTo>
                  <a:pt x="283471" y="4338369"/>
                </a:lnTo>
                <a:lnTo>
                  <a:pt x="328463" y="4337926"/>
                </a:lnTo>
                <a:lnTo>
                  <a:pt x="366824" y="4339106"/>
                </a:lnTo>
                <a:lnTo>
                  <a:pt x="426275" y="4348783"/>
                </a:lnTo>
                <a:lnTo>
                  <a:pt x="467057" y="4372289"/>
                </a:lnTo>
                <a:lnTo>
                  <a:pt x="494403" y="4414515"/>
                </a:lnTo>
                <a:lnTo>
                  <a:pt x="513545" y="4480348"/>
                </a:lnTo>
                <a:lnTo>
                  <a:pt x="521675" y="4523646"/>
                </a:lnTo>
                <a:lnTo>
                  <a:pt x="529717" y="4574679"/>
                </a:lnTo>
                <a:lnTo>
                  <a:pt x="6016752" y="4578096"/>
                </a:lnTo>
                <a:lnTo>
                  <a:pt x="60167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 descr=""/>
          <p:cNvGrpSpPr/>
          <p:nvPr/>
        </p:nvGrpSpPr>
        <p:grpSpPr>
          <a:xfrm>
            <a:off x="222504" y="954024"/>
            <a:ext cx="11663680" cy="4800600"/>
            <a:chOff x="222504" y="954024"/>
            <a:chExt cx="11663680" cy="4800600"/>
          </a:xfrm>
        </p:grpSpPr>
        <p:sp>
          <p:nvSpPr>
            <p:cNvPr id="7" name="object 7" descr=""/>
            <p:cNvSpPr/>
            <p:nvPr/>
          </p:nvSpPr>
          <p:spPr>
            <a:xfrm>
              <a:off x="222504" y="954024"/>
              <a:ext cx="11663680" cy="4800600"/>
            </a:xfrm>
            <a:custGeom>
              <a:avLst/>
              <a:gdLst/>
              <a:ahLst/>
              <a:cxnLst/>
              <a:rect l="l" t="t" r="r" b="b"/>
              <a:pathLst>
                <a:path w="11663680" h="4800600">
                  <a:moveTo>
                    <a:pt x="11663172" y="0"/>
                  </a:moveTo>
                  <a:lnTo>
                    <a:pt x="0" y="0"/>
                  </a:lnTo>
                  <a:lnTo>
                    <a:pt x="0" y="4800600"/>
                  </a:lnTo>
                  <a:lnTo>
                    <a:pt x="11663172" y="4800600"/>
                  </a:lnTo>
                  <a:lnTo>
                    <a:pt x="116631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562100" y="1091184"/>
              <a:ext cx="10043160" cy="3423285"/>
            </a:xfrm>
            <a:custGeom>
              <a:avLst/>
              <a:gdLst/>
              <a:ahLst/>
              <a:cxnLst/>
              <a:rect l="l" t="t" r="r" b="b"/>
              <a:pathLst>
                <a:path w="10043160" h="3423285">
                  <a:moveTo>
                    <a:pt x="0" y="3422904"/>
                  </a:moveTo>
                  <a:lnTo>
                    <a:pt x="10043160" y="3422904"/>
                  </a:lnTo>
                </a:path>
                <a:path w="10043160" h="3423285">
                  <a:moveTo>
                    <a:pt x="0" y="2852928"/>
                  </a:moveTo>
                  <a:lnTo>
                    <a:pt x="10043160" y="2852928"/>
                  </a:lnTo>
                </a:path>
                <a:path w="10043160" h="3423285">
                  <a:moveTo>
                    <a:pt x="5579364" y="2281428"/>
                  </a:moveTo>
                  <a:lnTo>
                    <a:pt x="10043160" y="2281428"/>
                  </a:lnTo>
                </a:path>
                <a:path w="10043160" h="3423285">
                  <a:moveTo>
                    <a:pt x="0" y="1711452"/>
                  </a:moveTo>
                  <a:lnTo>
                    <a:pt x="10043160" y="1711452"/>
                  </a:lnTo>
                </a:path>
                <a:path w="10043160" h="3423285">
                  <a:moveTo>
                    <a:pt x="9799320" y="1141476"/>
                  </a:moveTo>
                  <a:lnTo>
                    <a:pt x="10043160" y="1141476"/>
                  </a:lnTo>
                </a:path>
                <a:path w="10043160" h="3423285">
                  <a:moveTo>
                    <a:pt x="0" y="569976"/>
                  </a:moveTo>
                  <a:lnTo>
                    <a:pt x="8491728" y="569976"/>
                  </a:lnTo>
                </a:path>
                <a:path w="10043160" h="3423285">
                  <a:moveTo>
                    <a:pt x="0" y="0"/>
                  </a:moveTo>
                  <a:lnTo>
                    <a:pt x="10043160" y="0"/>
                  </a:lnTo>
                </a:path>
              </a:pathLst>
            </a:custGeom>
            <a:ln w="12700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562100" y="5085588"/>
              <a:ext cx="10043160" cy="0"/>
            </a:xfrm>
            <a:custGeom>
              <a:avLst/>
              <a:gdLst/>
              <a:ahLst/>
              <a:cxnLst/>
              <a:rect l="l" t="t" r="r" b="b"/>
              <a:pathLst>
                <a:path w="10043160" h="0">
                  <a:moveTo>
                    <a:pt x="0" y="0"/>
                  </a:moveTo>
                  <a:lnTo>
                    <a:pt x="1004316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562100" y="2232660"/>
              <a:ext cx="9799320" cy="0"/>
            </a:xfrm>
            <a:custGeom>
              <a:avLst/>
              <a:gdLst/>
              <a:ahLst/>
              <a:cxnLst/>
              <a:rect l="l" t="t" r="r" b="b"/>
              <a:pathLst>
                <a:path w="9799320" h="0">
                  <a:moveTo>
                    <a:pt x="0" y="0"/>
                  </a:moveTo>
                  <a:lnTo>
                    <a:pt x="0" y="0"/>
                  </a:lnTo>
                  <a:lnTo>
                    <a:pt x="9677400" y="0"/>
                  </a:lnTo>
                  <a:lnTo>
                    <a:pt x="9799320" y="0"/>
                  </a:lnTo>
                </a:path>
              </a:pathLst>
            </a:custGeom>
            <a:ln w="76200">
              <a:solidFill>
                <a:srgbClr val="3769FF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562100" y="1275588"/>
              <a:ext cx="4302760" cy="1527175"/>
            </a:xfrm>
            <a:custGeom>
              <a:avLst/>
              <a:gdLst/>
              <a:ahLst/>
              <a:cxnLst/>
              <a:rect l="l" t="t" r="r" b="b"/>
              <a:pathLst>
                <a:path w="4302760" h="1527175">
                  <a:moveTo>
                    <a:pt x="0" y="1527048"/>
                  </a:moveTo>
                  <a:lnTo>
                    <a:pt x="120395" y="1488948"/>
                  </a:lnTo>
                  <a:lnTo>
                    <a:pt x="234695" y="1450848"/>
                  </a:lnTo>
                  <a:lnTo>
                    <a:pt x="356616" y="1412748"/>
                  </a:lnTo>
                  <a:lnTo>
                    <a:pt x="473963" y="1374648"/>
                  </a:lnTo>
                  <a:lnTo>
                    <a:pt x="595883" y="1335024"/>
                  </a:lnTo>
                  <a:lnTo>
                    <a:pt x="713232" y="1296924"/>
                  </a:lnTo>
                  <a:lnTo>
                    <a:pt x="835151" y="1257300"/>
                  </a:lnTo>
                  <a:lnTo>
                    <a:pt x="957072" y="1217676"/>
                  </a:lnTo>
                  <a:lnTo>
                    <a:pt x="1074420" y="1178052"/>
                  </a:lnTo>
                  <a:lnTo>
                    <a:pt x="1196339" y="1136903"/>
                  </a:lnTo>
                  <a:lnTo>
                    <a:pt x="1315212" y="1097279"/>
                  </a:lnTo>
                  <a:lnTo>
                    <a:pt x="1435608" y="1056132"/>
                  </a:lnTo>
                  <a:lnTo>
                    <a:pt x="1557527" y="1016508"/>
                  </a:lnTo>
                  <a:lnTo>
                    <a:pt x="1667256" y="975360"/>
                  </a:lnTo>
                  <a:lnTo>
                    <a:pt x="1789176" y="932688"/>
                  </a:lnTo>
                  <a:lnTo>
                    <a:pt x="1908048" y="891539"/>
                  </a:lnTo>
                  <a:lnTo>
                    <a:pt x="2029967" y="850391"/>
                  </a:lnTo>
                  <a:lnTo>
                    <a:pt x="2147316" y="807720"/>
                  </a:lnTo>
                  <a:lnTo>
                    <a:pt x="2269236" y="765048"/>
                  </a:lnTo>
                  <a:lnTo>
                    <a:pt x="2391155" y="722376"/>
                  </a:lnTo>
                  <a:lnTo>
                    <a:pt x="2508504" y="679703"/>
                  </a:lnTo>
                  <a:lnTo>
                    <a:pt x="2630424" y="635508"/>
                  </a:lnTo>
                  <a:lnTo>
                    <a:pt x="2747772" y="592836"/>
                  </a:lnTo>
                  <a:lnTo>
                    <a:pt x="2869691" y="548639"/>
                  </a:lnTo>
                  <a:lnTo>
                    <a:pt x="2991612" y="504444"/>
                  </a:lnTo>
                  <a:lnTo>
                    <a:pt x="3101340" y="460248"/>
                  </a:lnTo>
                  <a:lnTo>
                    <a:pt x="3223260" y="416051"/>
                  </a:lnTo>
                  <a:lnTo>
                    <a:pt x="3340608" y="370332"/>
                  </a:lnTo>
                  <a:lnTo>
                    <a:pt x="3462528" y="324612"/>
                  </a:lnTo>
                  <a:lnTo>
                    <a:pt x="3579876" y="280415"/>
                  </a:lnTo>
                  <a:lnTo>
                    <a:pt x="3701796" y="233172"/>
                  </a:lnTo>
                  <a:lnTo>
                    <a:pt x="3823716" y="187451"/>
                  </a:lnTo>
                  <a:lnTo>
                    <a:pt x="3941064" y="141732"/>
                  </a:lnTo>
                  <a:lnTo>
                    <a:pt x="4062984" y="94487"/>
                  </a:lnTo>
                  <a:lnTo>
                    <a:pt x="4180332" y="47244"/>
                  </a:lnTo>
                  <a:lnTo>
                    <a:pt x="4302252" y="0"/>
                  </a:lnTo>
                </a:path>
              </a:pathLst>
            </a:custGeom>
            <a:ln w="76200">
              <a:solidFill>
                <a:srgbClr val="8B8B8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562100" y="2065020"/>
              <a:ext cx="9799320" cy="2811780"/>
            </a:xfrm>
            <a:custGeom>
              <a:avLst/>
              <a:gdLst/>
              <a:ahLst/>
              <a:cxnLst/>
              <a:rect l="l" t="t" r="r" b="b"/>
              <a:pathLst>
                <a:path w="9799320" h="2811779">
                  <a:moveTo>
                    <a:pt x="0" y="737615"/>
                  </a:moveTo>
                  <a:lnTo>
                    <a:pt x="120395" y="990600"/>
                  </a:lnTo>
                  <a:lnTo>
                    <a:pt x="234695" y="1078991"/>
                  </a:lnTo>
                  <a:lnTo>
                    <a:pt x="356616" y="605027"/>
                  </a:lnTo>
                  <a:lnTo>
                    <a:pt x="473963" y="758951"/>
                  </a:lnTo>
                  <a:lnTo>
                    <a:pt x="595883" y="859535"/>
                  </a:lnTo>
                  <a:lnTo>
                    <a:pt x="713232" y="729995"/>
                  </a:lnTo>
                  <a:lnTo>
                    <a:pt x="835151" y="806195"/>
                  </a:lnTo>
                  <a:lnTo>
                    <a:pt x="957072" y="486155"/>
                  </a:lnTo>
                  <a:lnTo>
                    <a:pt x="1074420" y="766571"/>
                  </a:lnTo>
                  <a:lnTo>
                    <a:pt x="1196339" y="783335"/>
                  </a:lnTo>
                  <a:lnTo>
                    <a:pt x="1315212" y="1179576"/>
                  </a:lnTo>
                  <a:lnTo>
                    <a:pt x="1435608" y="1152143"/>
                  </a:lnTo>
                  <a:lnTo>
                    <a:pt x="1557527" y="979931"/>
                  </a:lnTo>
                  <a:lnTo>
                    <a:pt x="1667256" y="1421891"/>
                  </a:lnTo>
                  <a:lnTo>
                    <a:pt x="1789176" y="1699259"/>
                  </a:lnTo>
                  <a:lnTo>
                    <a:pt x="1908048" y="1370076"/>
                  </a:lnTo>
                  <a:lnTo>
                    <a:pt x="2029967" y="1335024"/>
                  </a:lnTo>
                  <a:lnTo>
                    <a:pt x="2147316" y="1440179"/>
                  </a:lnTo>
                  <a:lnTo>
                    <a:pt x="2269236" y="1479803"/>
                  </a:lnTo>
                  <a:lnTo>
                    <a:pt x="2391155" y="1749552"/>
                  </a:lnTo>
                  <a:lnTo>
                    <a:pt x="2508504" y="2078735"/>
                  </a:lnTo>
                  <a:lnTo>
                    <a:pt x="2630424" y="2001011"/>
                  </a:lnTo>
                  <a:lnTo>
                    <a:pt x="2747772" y="1699259"/>
                  </a:lnTo>
                  <a:lnTo>
                    <a:pt x="2869691" y="1658111"/>
                  </a:lnTo>
                  <a:lnTo>
                    <a:pt x="2991612" y="1714499"/>
                  </a:lnTo>
                  <a:lnTo>
                    <a:pt x="3101340" y="1790699"/>
                  </a:lnTo>
                  <a:lnTo>
                    <a:pt x="3223260" y="1632203"/>
                  </a:lnTo>
                  <a:lnTo>
                    <a:pt x="3340608" y="1885187"/>
                  </a:lnTo>
                  <a:lnTo>
                    <a:pt x="3462528" y="1909571"/>
                  </a:lnTo>
                  <a:lnTo>
                    <a:pt x="3579876" y="2186940"/>
                  </a:lnTo>
                  <a:lnTo>
                    <a:pt x="3701796" y="2470404"/>
                  </a:lnTo>
                  <a:lnTo>
                    <a:pt x="3823716" y="2442972"/>
                  </a:lnTo>
                  <a:lnTo>
                    <a:pt x="3941064" y="2811779"/>
                  </a:lnTo>
                  <a:lnTo>
                    <a:pt x="4062984" y="2537460"/>
                  </a:lnTo>
                  <a:lnTo>
                    <a:pt x="4180332" y="2334767"/>
                  </a:lnTo>
                  <a:lnTo>
                    <a:pt x="4302252" y="2538984"/>
                  </a:lnTo>
                  <a:lnTo>
                    <a:pt x="4424172" y="2621279"/>
                  </a:lnTo>
                  <a:lnTo>
                    <a:pt x="4533900" y="2665475"/>
                  </a:lnTo>
                  <a:lnTo>
                    <a:pt x="4655820" y="2628899"/>
                  </a:lnTo>
                  <a:lnTo>
                    <a:pt x="4773168" y="2357628"/>
                  </a:lnTo>
                  <a:lnTo>
                    <a:pt x="4895088" y="2167128"/>
                  </a:lnTo>
                  <a:lnTo>
                    <a:pt x="5013959" y="2115311"/>
                  </a:lnTo>
                  <a:lnTo>
                    <a:pt x="5134356" y="2043683"/>
                  </a:lnTo>
                  <a:lnTo>
                    <a:pt x="5256276" y="1964435"/>
                  </a:lnTo>
                  <a:lnTo>
                    <a:pt x="5375148" y="2001011"/>
                  </a:lnTo>
                  <a:lnTo>
                    <a:pt x="5495544" y="1776983"/>
                  </a:lnTo>
                  <a:lnTo>
                    <a:pt x="5614416" y="1735835"/>
                  </a:lnTo>
                  <a:lnTo>
                    <a:pt x="5736335" y="1514855"/>
                  </a:lnTo>
                  <a:lnTo>
                    <a:pt x="5856732" y="1429512"/>
                  </a:lnTo>
                  <a:lnTo>
                    <a:pt x="5971032" y="1362455"/>
                  </a:lnTo>
                  <a:lnTo>
                    <a:pt x="6092952" y="1426464"/>
                  </a:lnTo>
                  <a:lnTo>
                    <a:pt x="6210300" y="1491995"/>
                  </a:lnTo>
                  <a:lnTo>
                    <a:pt x="6332220" y="1426464"/>
                  </a:lnTo>
                  <a:lnTo>
                    <a:pt x="6451092" y="1335024"/>
                  </a:lnTo>
                  <a:lnTo>
                    <a:pt x="6571488" y="1481327"/>
                  </a:lnTo>
                  <a:lnTo>
                    <a:pt x="6693408" y="1458467"/>
                  </a:lnTo>
                  <a:lnTo>
                    <a:pt x="6812280" y="1405127"/>
                  </a:lnTo>
                  <a:lnTo>
                    <a:pt x="6932676" y="1331976"/>
                  </a:lnTo>
                  <a:lnTo>
                    <a:pt x="7051548" y="1144524"/>
                  </a:lnTo>
                  <a:lnTo>
                    <a:pt x="7173468" y="978407"/>
                  </a:lnTo>
                  <a:lnTo>
                    <a:pt x="7293864" y="1092707"/>
                  </a:lnTo>
                  <a:lnTo>
                    <a:pt x="7405116" y="987551"/>
                  </a:lnTo>
                  <a:lnTo>
                    <a:pt x="7525511" y="1068324"/>
                  </a:lnTo>
                  <a:lnTo>
                    <a:pt x="7644383" y="1155191"/>
                  </a:lnTo>
                  <a:lnTo>
                    <a:pt x="7766304" y="999743"/>
                  </a:lnTo>
                  <a:lnTo>
                    <a:pt x="7883652" y="989076"/>
                  </a:lnTo>
                  <a:lnTo>
                    <a:pt x="8005572" y="801624"/>
                  </a:lnTo>
                  <a:lnTo>
                    <a:pt x="8127492" y="844295"/>
                  </a:lnTo>
                  <a:lnTo>
                    <a:pt x="8244840" y="798576"/>
                  </a:lnTo>
                  <a:lnTo>
                    <a:pt x="8366759" y="877824"/>
                  </a:lnTo>
                  <a:lnTo>
                    <a:pt x="8484108" y="684276"/>
                  </a:lnTo>
                  <a:lnTo>
                    <a:pt x="8606028" y="678179"/>
                  </a:lnTo>
                  <a:lnTo>
                    <a:pt x="8727948" y="534924"/>
                  </a:lnTo>
                  <a:lnTo>
                    <a:pt x="8837676" y="516635"/>
                  </a:lnTo>
                  <a:lnTo>
                    <a:pt x="8959596" y="445007"/>
                  </a:lnTo>
                  <a:lnTo>
                    <a:pt x="9076944" y="367283"/>
                  </a:lnTo>
                  <a:lnTo>
                    <a:pt x="9198864" y="521207"/>
                  </a:lnTo>
                  <a:lnTo>
                    <a:pt x="9316212" y="509015"/>
                  </a:lnTo>
                  <a:lnTo>
                    <a:pt x="9438132" y="470915"/>
                  </a:lnTo>
                  <a:lnTo>
                    <a:pt x="9560052" y="336803"/>
                  </a:lnTo>
                  <a:lnTo>
                    <a:pt x="9677400" y="190500"/>
                  </a:lnTo>
                  <a:lnTo>
                    <a:pt x="9799320" y="0"/>
                  </a:lnTo>
                </a:path>
              </a:pathLst>
            </a:custGeom>
            <a:ln w="76200">
              <a:solidFill>
                <a:srgbClr val="00BEB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562100" y="2089404"/>
              <a:ext cx="5736590" cy="1097280"/>
            </a:xfrm>
            <a:custGeom>
              <a:avLst/>
              <a:gdLst/>
              <a:ahLst/>
              <a:cxnLst/>
              <a:rect l="l" t="t" r="r" b="b"/>
              <a:pathLst>
                <a:path w="5736590" h="1097280">
                  <a:moveTo>
                    <a:pt x="0" y="713232"/>
                  </a:moveTo>
                  <a:lnTo>
                    <a:pt x="120395" y="845820"/>
                  </a:lnTo>
                  <a:lnTo>
                    <a:pt x="234695" y="856488"/>
                  </a:lnTo>
                  <a:lnTo>
                    <a:pt x="356616" y="582168"/>
                  </a:lnTo>
                  <a:lnTo>
                    <a:pt x="473963" y="664463"/>
                  </a:lnTo>
                  <a:lnTo>
                    <a:pt x="595883" y="713232"/>
                  </a:lnTo>
                  <a:lnTo>
                    <a:pt x="713232" y="592836"/>
                  </a:lnTo>
                  <a:lnTo>
                    <a:pt x="835151" y="603504"/>
                  </a:lnTo>
                  <a:lnTo>
                    <a:pt x="957072" y="402336"/>
                  </a:lnTo>
                  <a:lnTo>
                    <a:pt x="1074420" y="522732"/>
                  </a:lnTo>
                  <a:lnTo>
                    <a:pt x="1196339" y="510540"/>
                  </a:lnTo>
                  <a:lnTo>
                    <a:pt x="1315212" y="659892"/>
                  </a:lnTo>
                  <a:lnTo>
                    <a:pt x="1435608" y="591312"/>
                  </a:lnTo>
                  <a:lnTo>
                    <a:pt x="1557527" y="449580"/>
                  </a:lnTo>
                  <a:lnTo>
                    <a:pt x="1667256" y="670560"/>
                  </a:lnTo>
                  <a:lnTo>
                    <a:pt x="1789176" y="809244"/>
                  </a:lnTo>
                  <a:lnTo>
                    <a:pt x="1908048" y="635508"/>
                  </a:lnTo>
                  <a:lnTo>
                    <a:pt x="2029967" y="597408"/>
                  </a:lnTo>
                  <a:lnTo>
                    <a:pt x="2147316" y="643128"/>
                  </a:lnTo>
                  <a:lnTo>
                    <a:pt x="2269236" y="601980"/>
                  </a:lnTo>
                  <a:lnTo>
                    <a:pt x="2391155" y="717804"/>
                  </a:lnTo>
                  <a:lnTo>
                    <a:pt x="2508504" y="865632"/>
                  </a:lnTo>
                  <a:lnTo>
                    <a:pt x="2630424" y="760476"/>
                  </a:lnTo>
                  <a:lnTo>
                    <a:pt x="2747772" y="630936"/>
                  </a:lnTo>
                  <a:lnTo>
                    <a:pt x="2869691" y="624840"/>
                  </a:lnTo>
                  <a:lnTo>
                    <a:pt x="2991612" y="637032"/>
                  </a:lnTo>
                  <a:lnTo>
                    <a:pt x="3101340" y="656844"/>
                  </a:lnTo>
                  <a:lnTo>
                    <a:pt x="3223260" y="600456"/>
                  </a:lnTo>
                  <a:lnTo>
                    <a:pt x="3340608" y="704088"/>
                  </a:lnTo>
                  <a:lnTo>
                    <a:pt x="3462528" y="694944"/>
                  </a:lnTo>
                  <a:lnTo>
                    <a:pt x="3579876" y="841248"/>
                  </a:lnTo>
                  <a:lnTo>
                    <a:pt x="3701796" y="981456"/>
                  </a:lnTo>
                  <a:lnTo>
                    <a:pt x="3823716" y="917448"/>
                  </a:lnTo>
                  <a:lnTo>
                    <a:pt x="3941064" y="1097280"/>
                  </a:lnTo>
                  <a:lnTo>
                    <a:pt x="4062984" y="938784"/>
                  </a:lnTo>
                  <a:lnTo>
                    <a:pt x="4180332" y="813816"/>
                  </a:lnTo>
                  <a:lnTo>
                    <a:pt x="4302252" y="877824"/>
                  </a:lnTo>
                  <a:lnTo>
                    <a:pt x="4424172" y="935736"/>
                  </a:lnTo>
                  <a:lnTo>
                    <a:pt x="4533900" y="934212"/>
                  </a:lnTo>
                  <a:lnTo>
                    <a:pt x="4655820" y="906780"/>
                  </a:lnTo>
                  <a:lnTo>
                    <a:pt x="4773168" y="682751"/>
                  </a:lnTo>
                  <a:lnTo>
                    <a:pt x="4895088" y="492251"/>
                  </a:lnTo>
                  <a:lnTo>
                    <a:pt x="5013959" y="457200"/>
                  </a:lnTo>
                  <a:lnTo>
                    <a:pt x="5134356" y="490728"/>
                  </a:lnTo>
                  <a:lnTo>
                    <a:pt x="5256276" y="414528"/>
                  </a:lnTo>
                  <a:lnTo>
                    <a:pt x="5375148" y="373380"/>
                  </a:lnTo>
                  <a:lnTo>
                    <a:pt x="5495544" y="230124"/>
                  </a:lnTo>
                  <a:lnTo>
                    <a:pt x="5614416" y="192024"/>
                  </a:lnTo>
                  <a:lnTo>
                    <a:pt x="5736335" y="0"/>
                  </a:lnTo>
                </a:path>
              </a:pathLst>
            </a:custGeom>
            <a:ln w="76200">
              <a:solidFill>
                <a:srgbClr val="3769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676452" y="4936363"/>
            <a:ext cx="7188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Arial Narrow"/>
                <a:cs typeface="Arial Narrow"/>
              </a:rPr>
              <a:t>$500,000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676452" y="4365752"/>
            <a:ext cx="7188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Arial Narrow"/>
                <a:cs typeface="Arial Narrow"/>
              </a:rPr>
              <a:t>$600,000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676452" y="3794886"/>
            <a:ext cx="7188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Arial Narrow"/>
                <a:cs typeface="Arial Narrow"/>
              </a:rPr>
              <a:t>$700,000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676452" y="3224275"/>
            <a:ext cx="7188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Arial Narrow"/>
                <a:cs typeface="Arial Narrow"/>
              </a:rPr>
              <a:t>$800,000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676452" y="2653106"/>
            <a:ext cx="71945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Arial Narrow"/>
                <a:cs typeface="Arial Narrow"/>
              </a:rPr>
              <a:t>$900,000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537463" y="2082799"/>
            <a:ext cx="858519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Arial Narrow"/>
                <a:cs typeface="Arial Narrow"/>
              </a:rPr>
              <a:t>$1,000,000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537463" y="1512188"/>
            <a:ext cx="858519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Arial Narrow"/>
                <a:cs typeface="Arial Narrow"/>
              </a:rPr>
              <a:t>$1,100,000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537463" y="941323"/>
            <a:ext cx="858519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Arial Narrow"/>
                <a:cs typeface="Arial Narrow"/>
              </a:rPr>
              <a:t>$1,200,000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353058" y="5211682"/>
            <a:ext cx="417195" cy="233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14"/>
              </a:lnSpc>
            </a:pPr>
            <a:r>
              <a:rPr dirty="0" sz="1600" spc="-10" b="1">
                <a:latin typeface="Arial Narrow"/>
                <a:cs typeface="Arial Narrow"/>
              </a:rPr>
              <a:t>12/99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2790189" y="5211682"/>
            <a:ext cx="417195" cy="233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14"/>
              </a:lnSpc>
            </a:pPr>
            <a:r>
              <a:rPr dirty="0" sz="1600" spc="-10" b="1">
                <a:latin typeface="Arial Narrow"/>
                <a:cs typeface="Arial Narrow"/>
              </a:rPr>
              <a:t>12/00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4223639" y="5211682"/>
            <a:ext cx="417195" cy="233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14"/>
              </a:lnSpc>
            </a:pPr>
            <a:r>
              <a:rPr dirty="0" sz="1600" spc="-10" b="1">
                <a:latin typeface="Arial Narrow"/>
                <a:cs typeface="Arial Narrow"/>
              </a:rPr>
              <a:t>12/01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5656834" y="5211682"/>
            <a:ext cx="417195" cy="233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14"/>
              </a:lnSpc>
            </a:pPr>
            <a:r>
              <a:rPr dirty="0" sz="1600" spc="-10" b="1">
                <a:latin typeface="Arial Narrow"/>
                <a:cs typeface="Arial Narrow"/>
              </a:rPr>
              <a:t>12/02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7077582" y="5185917"/>
            <a:ext cx="44259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Arial Narrow"/>
                <a:cs typeface="Arial Narrow"/>
              </a:rPr>
              <a:t>12/03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8514715" y="5185917"/>
            <a:ext cx="44259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Arial Narrow"/>
                <a:cs typeface="Arial Narrow"/>
              </a:rPr>
              <a:t>12/04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9948164" y="5185917"/>
            <a:ext cx="44259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Arial Narrow"/>
                <a:cs typeface="Arial Narrow"/>
              </a:rPr>
              <a:t>12/05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11381358" y="5185917"/>
            <a:ext cx="44259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Arial Narrow"/>
                <a:cs typeface="Arial Narrow"/>
              </a:rPr>
              <a:t>12/06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10189844" y="1327530"/>
            <a:ext cx="1428115" cy="682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585"/>
              </a:lnSpc>
              <a:spcBef>
                <a:spcPts val="100"/>
              </a:spcBef>
              <a:tabLst>
                <a:tab pos="1414780" algn="l"/>
              </a:tabLst>
            </a:pPr>
            <a:r>
              <a:rPr dirty="0" sz="2400" b="1">
                <a:solidFill>
                  <a:srgbClr val="00BEB3"/>
                </a:solidFill>
                <a:latin typeface="Arial Narrow"/>
                <a:cs typeface="Arial Narrow"/>
              </a:rPr>
              <a:t>3</a:t>
            </a:r>
            <a:r>
              <a:rPr dirty="0" sz="2400" spc="-40" b="1">
                <a:solidFill>
                  <a:srgbClr val="00BEB3"/>
                </a:solidFill>
                <a:latin typeface="Arial Narrow"/>
                <a:cs typeface="Arial Narrow"/>
              </a:rPr>
              <a:t> </a:t>
            </a:r>
            <a:r>
              <a:rPr dirty="0" sz="2400" spc="-10" b="1">
                <a:solidFill>
                  <a:srgbClr val="00BEB3"/>
                </a:solidFill>
                <a:latin typeface="Arial Narrow"/>
                <a:cs typeface="Arial Narrow"/>
              </a:rPr>
              <a:t>Yea</a:t>
            </a:r>
            <a:r>
              <a:rPr dirty="0" u="sng" sz="2400" spc="-10" b="1">
                <a:solidFill>
                  <a:srgbClr val="00BEB3"/>
                </a:solidFill>
                <a:uFill>
                  <a:solidFill>
                    <a:srgbClr val="BABABA"/>
                  </a:solidFill>
                </a:uFill>
                <a:latin typeface="Arial Narrow"/>
                <a:cs typeface="Arial Narrow"/>
              </a:rPr>
              <a:t>rs</a:t>
            </a:r>
            <a:r>
              <a:rPr dirty="0" u="sng" sz="2400" b="1">
                <a:solidFill>
                  <a:srgbClr val="00BEB3"/>
                </a:solidFill>
                <a:uFill>
                  <a:solidFill>
                    <a:srgbClr val="BABABA"/>
                  </a:solidFill>
                </a:uFill>
                <a:latin typeface="Arial Narrow"/>
                <a:cs typeface="Arial Narrow"/>
              </a:rPr>
              <a:t>	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585"/>
              </a:lnSpc>
            </a:pPr>
            <a:r>
              <a:rPr dirty="0" sz="2400" b="1">
                <a:solidFill>
                  <a:srgbClr val="00BEB3"/>
                </a:solidFill>
                <a:latin typeface="Arial Narrow"/>
                <a:cs typeface="Arial Narrow"/>
              </a:rPr>
              <a:t>10</a:t>
            </a:r>
            <a:r>
              <a:rPr dirty="0" sz="2400" spc="-25" b="1">
                <a:solidFill>
                  <a:srgbClr val="00BEB3"/>
                </a:solidFill>
                <a:latin typeface="Arial Narrow"/>
                <a:cs typeface="Arial Narrow"/>
              </a:rPr>
              <a:t> </a:t>
            </a:r>
            <a:r>
              <a:rPr dirty="0" sz="2400" spc="-10" b="1">
                <a:solidFill>
                  <a:srgbClr val="00BEB3"/>
                </a:solidFill>
                <a:latin typeface="Arial Narrow"/>
                <a:cs typeface="Arial Narrow"/>
              </a:rPr>
              <a:t>Months</a:t>
            </a:r>
            <a:endParaRPr sz="2400">
              <a:latin typeface="Arial Narrow"/>
              <a:cs typeface="Arial Narrow"/>
            </a:endParaRPr>
          </a:p>
        </p:txBody>
      </p:sp>
      <p:grpSp>
        <p:nvGrpSpPr>
          <p:cNvPr id="31" name="object 31" descr=""/>
          <p:cNvGrpSpPr/>
          <p:nvPr/>
        </p:nvGrpSpPr>
        <p:grpSpPr>
          <a:xfrm>
            <a:off x="1103375" y="1953767"/>
            <a:ext cx="6038215" cy="3545204"/>
            <a:chOff x="1103375" y="1953767"/>
            <a:chExt cx="6038215" cy="3545204"/>
          </a:xfrm>
        </p:grpSpPr>
        <p:sp>
          <p:nvSpPr>
            <p:cNvPr id="32" name="object 32" descr=""/>
            <p:cNvSpPr/>
            <p:nvPr/>
          </p:nvSpPr>
          <p:spPr>
            <a:xfrm>
              <a:off x="1405127" y="2702051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19" h="274319">
                  <a:moveTo>
                    <a:pt x="137159" y="0"/>
                  </a:moveTo>
                  <a:lnTo>
                    <a:pt x="93829" y="6998"/>
                  </a:lnTo>
                  <a:lnTo>
                    <a:pt x="56180" y="26481"/>
                  </a:lnTo>
                  <a:lnTo>
                    <a:pt x="26481" y="56180"/>
                  </a:lnTo>
                  <a:lnTo>
                    <a:pt x="6998" y="93829"/>
                  </a:lnTo>
                  <a:lnTo>
                    <a:pt x="0" y="137160"/>
                  </a:lnTo>
                  <a:lnTo>
                    <a:pt x="6998" y="180490"/>
                  </a:lnTo>
                  <a:lnTo>
                    <a:pt x="26481" y="218139"/>
                  </a:lnTo>
                  <a:lnTo>
                    <a:pt x="56180" y="247838"/>
                  </a:lnTo>
                  <a:lnTo>
                    <a:pt x="93829" y="267321"/>
                  </a:lnTo>
                  <a:lnTo>
                    <a:pt x="137159" y="274320"/>
                  </a:lnTo>
                  <a:lnTo>
                    <a:pt x="180490" y="267321"/>
                  </a:lnTo>
                  <a:lnTo>
                    <a:pt x="218139" y="247838"/>
                  </a:lnTo>
                  <a:lnTo>
                    <a:pt x="247838" y="218139"/>
                  </a:lnTo>
                  <a:lnTo>
                    <a:pt x="267321" y="180490"/>
                  </a:lnTo>
                  <a:lnTo>
                    <a:pt x="274320" y="137160"/>
                  </a:lnTo>
                  <a:lnTo>
                    <a:pt x="267321" y="93829"/>
                  </a:lnTo>
                  <a:lnTo>
                    <a:pt x="247838" y="56180"/>
                  </a:lnTo>
                  <a:lnTo>
                    <a:pt x="218139" y="26481"/>
                  </a:lnTo>
                  <a:lnTo>
                    <a:pt x="180490" y="6998"/>
                  </a:lnTo>
                  <a:lnTo>
                    <a:pt x="137159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6042660" y="4507991"/>
              <a:ext cx="1099185" cy="337185"/>
            </a:xfrm>
            <a:custGeom>
              <a:avLst/>
              <a:gdLst/>
              <a:ahLst/>
              <a:cxnLst/>
              <a:rect l="l" t="t" r="r" b="b"/>
              <a:pathLst>
                <a:path w="1099184" h="337185">
                  <a:moveTo>
                    <a:pt x="1098804" y="0"/>
                  </a:moveTo>
                  <a:lnTo>
                    <a:pt x="0" y="0"/>
                  </a:lnTo>
                  <a:lnTo>
                    <a:pt x="0" y="336804"/>
                  </a:lnTo>
                  <a:lnTo>
                    <a:pt x="1098804" y="336804"/>
                  </a:lnTo>
                  <a:lnTo>
                    <a:pt x="10988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5987796" y="195376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74625" y="174625"/>
                  </a:lnTo>
                  <a:lnTo>
                    <a:pt x="0" y="174625"/>
                  </a:lnTo>
                  <a:lnTo>
                    <a:pt x="141224" y="282575"/>
                  </a:lnTo>
                  <a:lnTo>
                    <a:pt x="87375" y="457200"/>
                  </a:lnTo>
                  <a:lnTo>
                    <a:pt x="228600" y="349250"/>
                  </a:lnTo>
                  <a:lnTo>
                    <a:pt x="369824" y="457200"/>
                  </a:lnTo>
                  <a:lnTo>
                    <a:pt x="315975" y="282575"/>
                  </a:lnTo>
                  <a:lnTo>
                    <a:pt x="457200" y="174625"/>
                  </a:lnTo>
                  <a:lnTo>
                    <a:pt x="282575" y="17462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103375" y="5160263"/>
              <a:ext cx="974090" cy="338455"/>
            </a:xfrm>
            <a:custGeom>
              <a:avLst/>
              <a:gdLst/>
              <a:ahLst/>
              <a:cxnLst/>
              <a:rect l="l" t="t" r="r" b="b"/>
              <a:pathLst>
                <a:path w="974089" h="338454">
                  <a:moveTo>
                    <a:pt x="973836" y="0"/>
                  </a:moveTo>
                  <a:lnTo>
                    <a:pt x="0" y="0"/>
                  </a:lnTo>
                  <a:lnTo>
                    <a:pt x="0" y="338328"/>
                  </a:lnTo>
                  <a:lnTo>
                    <a:pt x="973836" y="338328"/>
                  </a:lnTo>
                  <a:lnTo>
                    <a:pt x="9738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 descr=""/>
          <p:cNvSpPr txBox="1"/>
          <p:nvPr/>
        </p:nvSpPr>
        <p:spPr>
          <a:xfrm>
            <a:off x="1368678" y="5191125"/>
            <a:ext cx="44259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Arial Narrow"/>
                <a:cs typeface="Arial Narrow"/>
              </a:rPr>
              <a:t>12/99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7" name="object 37" descr=""/>
          <p:cNvSpPr/>
          <p:nvPr/>
        </p:nvSpPr>
        <p:spPr>
          <a:xfrm>
            <a:off x="2366772" y="5160264"/>
            <a:ext cx="1100455" cy="338455"/>
          </a:xfrm>
          <a:custGeom>
            <a:avLst/>
            <a:gdLst/>
            <a:ahLst/>
            <a:cxnLst/>
            <a:rect l="l" t="t" r="r" b="b"/>
            <a:pathLst>
              <a:path w="1100454" h="338454">
                <a:moveTo>
                  <a:pt x="1100327" y="0"/>
                </a:moveTo>
                <a:lnTo>
                  <a:pt x="0" y="0"/>
                </a:lnTo>
                <a:lnTo>
                  <a:pt x="0" y="338328"/>
                </a:lnTo>
                <a:lnTo>
                  <a:pt x="1100327" y="338328"/>
                </a:lnTo>
                <a:lnTo>
                  <a:pt x="11003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 txBox="1"/>
          <p:nvPr/>
        </p:nvSpPr>
        <p:spPr>
          <a:xfrm>
            <a:off x="2694813" y="5191125"/>
            <a:ext cx="44259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Arial Narrow"/>
                <a:cs typeface="Arial Narrow"/>
              </a:rPr>
              <a:t>12/00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9" name="object 39" descr=""/>
          <p:cNvSpPr/>
          <p:nvPr/>
        </p:nvSpPr>
        <p:spPr>
          <a:xfrm>
            <a:off x="3672840" y="5160264"/>
            <a:ext cx="1100455" cy="338455"/>
          </a:xfrm>
          <a:custGeom>
            <a:avLst/>
            <a:gdLst/>
            <a:ahLst/>
            <a:cxnLst/>
            <a:rect l="l" t="t" r="r" b="b"/>
            <a:pathLst>
              <a:path w="1100454" h="338454">
                <a:moveTo>
                  <a:pt x="1100327" y="0"/>
                </a:moveTo>
                <a:lnTo>
                  <a:pt x="0" y="0"/>
                </a:lnTo>
                <a:lnTo>
                  <a:pt x="0" y="338328"/>
                </a:lnTo>
                <a:lnTo>
                  <a:pt x="1100327" y="338328"/>
                </a:lnTo>
                <a:lnTo>
                  <a:pt x="11003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 txBox="1"/>
          <p:nvPr/>
        </p:nvSpPr>
        <p:spPr>
          <a:xfrm>
            <a:off x="4001515" y="5191125"/>
            <a:ext cx="44259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Arial Narrow"/>
                <a:cs typeface="Arial Narrow"/>
              </a:rPr>
              <a:t>12/01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41" name="object 41" descr=""/>
          <p:cNvSpPr/>
          <p:nvPr/>
        </p:nvSpPr>
        <p:spPr>
          <a:xfrm>
            <a:off x="5311140" y="5160264"/>
            <a:ext cx="1100455" cy="585470"/>
          </a:xfrm>
          <a:custGeom>
            <a:avLst/>
            <a:gdLst/>
            <a:ahLst/>
            <a:cxnLst/>
            <a:rect l="l" t="t" r="r" b="b"/>
            <a:pathLst>
              <a:path w="1100454" h="585470">
                <a:moveTo>
                  <a:pt x="1100327" y="0"/>
                </a:moveTo>
                <a:lnTo>
                  <a:pt x="0" y="0"/>
                </a:lnTo>
                <a:lnTo>
                  <a:pt x="0" y="585216"/>
                </a:lnTo>
                <a:lnTo>
                  <a:pt x="1100327" y="585216"/>
                </a:lnTo>
                <a:lnTo>
                  <a:pt x="11003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 txBox="1"/>
          <p:nvPr/>
        </p:nvSpPr>
        <p:spPr>
          <a:xfrm>
            <a:off x="5414517" y="5191125"/>
            <a:ext cx="89408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Arial Narrow"/>
                <a:cs typeface="Arial Narrow"/>
              </a:rPr>
              <a:t>12/02</a:t>
            </a:r>
            <a:endParaRPr sz="16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</a:pPr>
            <a:r>
              <a:rPr dirty="0" sz="1600" spc="-10" b="1">
                <a:latin typeface="Arial Narrow"/>
                <a:cs typeface="Arial Narrow"/>
              </a:rPr>
              <a:t>Retirement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2272410" y="1621028"/>
            <a:ext cx="187515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20" b="1">
                <a:solidFill>
                  <a:srgbClr val="8B8B8B"/>
                </a:solidFill>
                <a:latin typeface="Arial"/>
                <a:cs typeface="Arial"/>
              </a:rPr>
              <a:t>Your</a:t>
            </a:r>
            <a:r>
              <a:rPr dirty="0" sz="1800" spc="-90" b="1">
                <a:solidFill>
                  <a:srgbClr val="8B8B8B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8B8B8B"/>
                </a:solidFill>
                <a:latin typeface="Arial"/>
                <a:cs typeface="Arial"/>
              </a:rPr>
              <a:t>assumption </a:t>
            </a:r>
            <a:r>
              <a:rPr dirty="0" sz="1800" b="1">
                <a:solidFill>
                  <a:srgbClr val="8B8B8B"/>
                </a:solidFill>
                <a:latin typeface="Arial"/>
                <a:cs typeface="Arial"/>
              </a:rPr>
              <a:t>8%</a:t>
            </a:r>
            <a:r>
              <a:rPr dirty="0" sz="1800" spc="-10" b="1">
                <a:solidFill>
                  <a:srgbClr val="8B8B8B"/>
                </a:solidFill>
                <a:latin typeface="Arial"/>
                <a:cs typeface="Arial"/>
              </a:rPr>
              <a:t> return</a:t>
            </a:r>
            <a:endParaRPr sz="1800">
              <a:latin typeface="Arial"/>
              <a:cs typeface="Arial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6029959" y="923543"/>
            <a:ext cx="2490470" cy="1083945"/>
          </a:xfrm>
          <a:prstGeom prst="rect">
            <a:avLst/>
          </a:prstGeom>
        </p:spPr>
        <p:txBody>
          <a:bodyPr wrap="square" lIns="0" tIns="1758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85"/>
              </a:spcBef>
            </a:pPr>
            <a:r>
              <a:rPr dirty="0" sz="2400" spc="-10" b="1">
                <a:solidFill>
                  <a:srgbClr val="8B8B8B"/>
                </a:solidFill>
                <a:latin typeface="Arial Narrow"/>
                <a:cs typeface="Arial Narrow"/>
              </a:rPr>
              <a:t>$1,167,595</a:t>
            </a:r>
            <a:endParaRPr sz="2400">
              <a:latin typeface="Arial Narrow"/>
              <a:cs typeface="Arial Narrow"/>
            </a:endParaRPr>
          </a:p>
          <a:p>
            <a:pPr marL="1240155">
              <a:lnSpc>
                <a:spcPct val="100000"/>
              </a:lnSpc>
              <a:spcBef>
                <a:spcPts val="1290"/>
              </a:spcBef>
            </a:pPr>
            <a:r>
              <a:rPr dirty="0" sz="2400" b="1">
                <a:solidFill>
                  <a:srgbClr val="3769FF"/>
                </a:solidFill>
                <a:latin typeface="Arial Narrow"/>
                <a:cs typeface="Arial Narrow"/>
              </a:rPr>
              <a:t>12</a:t>
            </a:r>
            <a:r>
              <a:rPr dirty="0" sz="2400" spc="-25" b="1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2400" spc="-10" b="1">
                <a:solidFill>
                  <a:srgbClr val="3769FF"/>
                </a:solidFill>
                <a:latin typeface="Arial Narrow"/>
                <a:cs typeface="Arial Narrow"/>
              </a:rPr>
              <a:t>Months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45" name="object 45" descr=""/>
          <p:cNvSpPr/>
          <p:nvPr/>
        </p:nvSpPr>
        <p:spPr>
          <a:xfrm>
            <a:off x="5949696" y="2810255"/>
            <a:ext cx="1191895" cy="614680"/>
          </a:xfrm>
          <a:custGeom>
            <a:avLst/>
            <a:gdLst/>
            <a:ahLst/>
            <a:cxnLst/>
            <a:rect l="l" t="t" r="r" b="b"/>
            <a:pathLst>
              <a:path w="1191895" h="614679">
                <a:moveTo>
                  <a:pt x="1153668" y="0"/>
                </a:moveTo>
                <a:lnTo>
                  <a:pt x="0" y="0"/>
                </a:lnTo>
                <a:lnTo>
                  <a:pt x="0" y="327660"/>
                </a:lnTo>
                <a:lnTo>
                  <a:pt x="1153668" y="327660"/>
                </a:lnTo>
                <a:lnTo>
                  <a:pt x="1153668" y="0"/>
                </a:lnTo>
                <a:close/>
              </a:path>
              <a:path w="1191895" h="614679">
                <a:moveTo>
                  <a:pt x="1191768" y="504444"/>
                </a:moveTo>
                <a:lnTo>
                  <a:pt x="38100" y="504444"/>
                </a:lnTo>
                <a:lnTo>
                  <a:pt x="38100" y="614172"/>
                </a:lnTo>
                <a:lnTo>
                  <a:pt x="1191768" y="614172"/>
                </a:lnTo>
                <a:lnTo>
                  <a:pt x="1191768" y="5044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 txBox="1"/>
          <p:nvPr/>
        </p:nvSpPr>
        <p:spPr>
          <a:xfrm>
            <a:off x="6029959" y="4443729"/>
            <a:ext cx="1090930" cy="6273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3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00BEB3"/>
                </a:solidFill>
                <a:latin typeface="Arial Narrow"/>
                <a:cs typeface="Arial Narrow"/>
              </a:rPr>
              <a:t>$584,342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010"/>
              </a:lnSpc>
            </a:pPr>
            <a:r>
              <a:rPr dirty="0" sz="1800">
                <a:solidFill>
                  <a:srgbClr val="00BEB3"/>
                </a:solidFill>
                <a:latin typeface="Arial Narrow"/>
                <a:cs typeface="Arial Narrow"/>
              </a:rPr>
              <a:t>100%</a:t>
            </a:r>
            <a:r>
              <a:rPr dirty="0" sz="1800" spc="-35">
                <a:solidFill>
                  <a:srgbClr val="00BEB3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00BEB3"/>
                </a:solidFill>
                <a:latin typeface="Arial Narrow"/>
                <a:cs typeface="Arial Narrow"/>
              </a:rPr>
              <a:t>stocks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1549400" y="2758821"/>
            <a:ext cx="5562600" cy="843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493260">
              <a:lnSpc>
                <a:spcPts val="2725"/>
              </a:lnSpc>
              <a:spcBef>
                <a:spcPts val="100"/>
              </a:spcBef>
            </a:pPr>
            <a:r>
              <a:rPr dirty="0" sz="2400" spc="-10" b="1">
                <a:solidFill>
                  <a:srgbClr val="3769FF"/>
                </a:solidFill>
                <a:latin typeface="Arial Narrow"/>
                <a:cs typeface="Arial Narrow"/>
              </a:rPr>
              <a:t>$871,103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1780"/>
              </a:lnSpc>
              <a:tabLst>
                <a:tab pos="4487545" algn="l"/>
              </a:tabLst>
            </a:pPr>
            <a:r>
              <a:rPr dirty="0" u="sng" sz="1800">
                <a:solidFill>
                  <a:srgbClr val="3769FF"/>
                </a:solidFill>
                <a:uFill>
                  <a:solidFill>
                    <a:srgbClr val="BABABA"/>
                  </a:solidFill>
                </a:uFill>
                <a:latin typeface="Arial Narrow"/>
                <a:cs typeface="Arial Narrow"/>
              </a:rPr>
              <a:t>	</a:t>
            </a:r>
            <a:r>
              <a:rPr dirty="0" u="none" sz="1800">
                <a:solidFill>
                  <a:srgbClr val="3769FF"/>
                </a:solidFill>
                <a:latin typeface="Arial Narrow"/>
                <a:cs typeface="Arial Narrow"/>
              </a:rPr>
              <a:t>50/50</a:t>
            </a:r>
            <a:r>
              <a:rPr dirty="0" u="none" sz="1800" spc="-40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u="none" sz="1800" spc="-10">
                <a:solidFill>
                  <a:srgbClr val="3769FF"/>
                </a:solidFill>
                <a:latin typeface="Arial Narrow"/>
                <a:cs typeface="Arial Narrow"/>
              </a:rPr>
              <a:t>stocks</a:t>
            </a:r>
            <a:endParaRPr sz="1800">
              <a:latin typeface="Arial Narrow"/>
              <a:cs typeface="Arial Narrow"/>
            </a:endParaRPr>
          </a:p>
          <a:p>
            <a:pPr marL="4493260">
              <a:lnSpc>
                <a:spcPts val="1935"/>
              </a:lnSpc>
            </a:pPr>
            <a:r>
              <a:rPr dirty="0" sz="1800">
                <a:solidFill>
                  <a:srgbClr val="3769FF"/>
                </a:solidFill>
                <a:latin typeface="Arial Narrow"/>
                <a:cs typeface="Arial Narrow"/>
              </a:rPr>
              <a:t>and</a:t>
            </a:r>
            <a:r>
              <a:rPr dirty="0" sz="1800" spc="-15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3769FF"/>
                </a:solidFill>
                <a:latin typeface="Arial Narrow"/>
                <a:cs typeface="Arial Narrow"/>
              </a:rPr>
              <a:t>bonds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496925" y="604469"/>
            <a:ext cx="220789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Hypothetical</a:t>
            </a:r>
            <a:r>
              <a:rPr dirty="0" sz="1800" spc="-5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example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44500" y="5724245"/>
            <a:ext cx="11388090" cy="90931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This</a:t>
            </a:r>
            <a:r>
              <a:rPr dirty="0" sz="1050" spc="-2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is a</a:t>
            </a:r>
            <a:r>
              <a:rPr dirty="0" sz="1050" spc="-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hypothetical</a:t>
            </a:r>
            <a:r>
              <a:rPr dirty="0" sz="1050" spc="-3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example</a:t>
            </a:r>
            <a:r>
              <a:rPr dirty="0" sz="1050" spc="-3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only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and</a:t>
            </a:r>
            <a:r>
              <a:rPr dirty="0" sz="1050" spc="-2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does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not</a:t>
            </a:r>
            <a:r>
              <a:rPr dirty="0" sz="1050" spc="-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represent</a:t>
            </a:r>
            <a:r>
              <a:rPr dirty="0" sz="1050" spc="-3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any</a:t>
            </a:r>
            <a:r>
              <a:rPr dirty="0" sz="1050" spc="-1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specific</a:t>
            </a:r>
            <a:r>
              <a:rPr dirty="0" sz="1050" spc="-3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investment</a:t>
            </a:r>
            <a:r>
              <a:rPr dirty="0" sz="1050" spc="-4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product.</a:t>
            </a:r>
            <a:r>
              <a:rPr dirty="0" sz="1050" spc="-2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Actual</a:t>
            </a:r>
            <a:r>
              <a:rPr dirty="0" sz="1050" spc="-2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investments</a:t>
            </a:r>
            <a:r>
              <a:rPr dirty="0" sz="1050" spc="-4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may</a:t>
            </a:r>
            <a:r>
              <a:rPr dirty="0" sz="1050" spc="-1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include</a:t>
            </a:r>
            <a:r>
              <a:rPr dirty="0" sz="1050" spc="-3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fees,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charges</a:t>
            </a:r>
            <a:r>
              <a:rPr dirty="0" sz="1050" spc="-3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and</a:t>
            </a:r>
            <a:r>
              <a:rPr dirty="0" sz="1050" spc="-1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other expenses</a:t>
            </a:r>
            <a:r>
              <a:rPr dirty="0" sz="1050" spc="-3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that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would</a:t>
            </a:r>
            <a:r>
              <a:rPr dirty="0" sz="1050" spc="-2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affect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an</a:t>
            </a:r>
            <a:r>
              <a:rPr dirty="0" sz="1050" spc="-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investment’s</a:t>
            </a:r>
            <a:r>
              <a:rPr dirty="0" sz="1050" spc="-2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return.</a:t>
            </a:r>
            <a:r>
              <a:rPr dirty="0" sz="1050" spc="-1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It assumes</a:t>
            </a:r>
            <a:r>
              <a:rPr dirty="0" sz="1050" spc="-4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no 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distributions</a:t>
            </a:r>
            <a:r>
              <a:rPr dirty="0" sz="1050" spc="-4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are </a:t>
            </a:r>
            <a:r>
              <a:rPr dirty="0" sz="1050" spc="-20" i="1">
                <a:solidFill>
                  <a:srgbClr val="212121"/>
                </a:solidFill>
                <a:latin typeface="Arial Narrow"/>
                <a:cs typeface="Arial Narrow"/>
              </a:rPr>
              <a:t>made</a:t>
            </a:r>
            <a:endParaRPr sz="10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during</a:t>
            </a:r>
            <a:r>
              <a:rPr dirty="0" sz="1050" spc="-2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these</a:t>
            </a:r>
            <a:r>
              <a:rPr dirty="0" sz="1050" spc="-3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periods.</a:t>
            </a:r>
            <a:r>
              <a:rPr dirty="0" sz="1050" spc="-3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Actual</a:t>
            </a:r>
            <a:r>
              <a:rPr dirty="0" sz="1050" spc="-2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returns</a:t>
            </a:r>
            <a:r>
              <a:rPr dirty="0" sz="1050" spc="-2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will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vary.</a:t>
            </a:r>
            <a:r>
              <a:rPr dirty="0" sz="1050" spc="-3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Investment</a:t>
            </a:r>
            <a:r>
              <a:rPr dirty="0" sz="1050" spc="-4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return</a:t>
            </a:r>
            <a:r>
              <a:rPr dirty="0" sz="1050" spc="-2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and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principal</a:t>
            </a:r>
            <a:r>
              <a:rPr dirty="0" sz="1050" spc="-4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value</a:t>
            </a:r>
            <a:r>
              <a:rPr dirty="0" sz="1050" spc="-2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will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 fluctuate,</a:t>
            </a:r>
            <a:r>
              <a:rPr dirty="0" sz="1050" spc="-3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and</a:t>
            </a:r>
            <a:r>
              <a:rPr dirty="0" sz="1050" spc="-1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when</a:t>
            </a:r>
            <a:r>
              <a:rPr dirty="0" sz="1050" spc="-2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redeemed,</a:t>
            </a:r>
            <a:r>
              <a:rPr dirty="0" sz="1050" spc="-3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securities</a:t>
            </a:r>
            <a:r>
              <a:rPr dirty="0" sz="1050" spc="-4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may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be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worth</a:t>
            </a:r>
            <a:r>
              <a:rPr dirty="0" sz="1050" spc="-2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more</a:t>
            </a:r>
            <a:r>
              <a:rPr dirty="0" sz="1050" spc="-1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or</a:t>
            </a:r>
            <a:r>
              <a:rPr dirty="0" sz="1050" spc="-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less</a:t>
            </a:r>
            <a:r>
              <a:rPr dirty="0" sz="1050" spc="-2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than</a:t>
            </a:r>
            <a:r>
              <a:rPr dirty="0" sz="1050" spc="-2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the</a:t>
            </a:r>
            <a:r>
              <a:rPr dirty="0" sz="1050" spc="-15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i="1">
                <a:solidFill>
                  <a:srgbClr val="212121"/>
                </a:solidFill>
                <a:latin typeface="Arial Narrow"/>
                <a:cs typeface="Arial Narrow"/>
              </a:rPr>
              <a:t>original</a:t>
            </a:r>
            <a:r>
              <a:rPr dirty="0" sz="1050" spc="-30" i="1">
                <a:solidFill>
                  <a:srgbClr val="212121"/>
                </a:solidFill>
                <a:latin typeface="Arial Narrow"/>
                <a:cs typeface="Arial Narrow"/>
              </a:rPr>
              <a:t> </a:t>
            </a:r>
            <a:r>
              <a:rPr dirty="0" sz="1050" spc="-10" i="1">
                <a:solidFill>
                  <a:srgbClr val="212121"/>
                </a:solidFill>
                <a:latin typeface="Arial Narrow"/>
                <a:cs typeface="Arial Narrow"/>
              </a:rPr>
              <a:t>cost.</a:t>
            </a:r>
            <a:endParaRPr sz="10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1200" spc="-10">
                <a:latin typeface="Arial"/>
                <a:cs typeface="Arial"/>
              </a:rPr>
              <a:t>Treasuries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if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held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maturity, </a:t>
            </a:r>
            <a:r>
              <a:rPr dirty="0" sz="1200">
                <a:latin typeface="Arial"/>
                <a:cs typeface="Arial"/>
              </a:rPr>
              <a:t>offer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fixed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rate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return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fixed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principal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value;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their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interest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payments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principal</a:t>
            </a:r>
            <a:r>
              <a:rPr dirty="0" sz="1200" spc="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are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guaranteed.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000">
                <a:latin typeface="Arial Narrow"/>
                <a:cs typeface="Arial Narrow"/>
              </a:rPr>
              <a:t>Source: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© 2023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Morningstar,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Inc.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Assumes</a:t>
            </a:r>
            <a:r>
              <a:rPr dirty="0" sz="1000" spc="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$900,000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investment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12/31/07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monthly contributions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$833.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Blended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50/50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stocks and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bonds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portfolio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represented</a:t>
            </a:r>
            <a:r>
              <a:rPr dirty="0" sz="1000" spc="-5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by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equal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allocations</a:t>
            </a:r>
            <a:r>
              <a:rPr dirty="0" sz="1000">
                <a:latin typeface="Arial Narrow"/>
                <a:cs typeface="Arial Narrow"/>
              </a:rPr>
              <a:t> to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S&amp;P</a:t>
            </a:r>
            <a:r>
              <a:rPr dirty="0" sz="1000" spc="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500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Index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Bloomberg</a:t>
            </a:r>
            <a:r>
              <a:rPr dirty="0" sz="1000" spc="2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Aggregate</a:t>
            </a:r>
            <a:endParaRPr sz="1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dirty="0" sz="1000">
                <a:latin typeface="Arial Narrow"/>
                <a:cs typeface="Arial Narrow"/>
              </a:rPr>
              <a:t>Bond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Index,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rebalanced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annually.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Treasury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Bills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represented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by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FTSE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3M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Treasury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Bill</a:t>
            </a:r>
            <a:r>
              <a:rPr dirty="0" sz="1000" spc="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Index.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Indexes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unmanaged</a:t>
            </a:r>
            <a:r>
              <a:rPr dirty="0" sz="1000" spc="-6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one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cannot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invest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directly 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index.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They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reflect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any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fees,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expenses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sales</a:t>
            </a:r>
            <a:r>
              <a:rPr dirty="0" sz="1000" spc="-10">
                <a:latin typeface="Arial Narrow"/>
                <a:cs typeface="Arial Narrow"/>
              </a:rPr>
              <a:t> charges.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160731"/>
            <a:ext cx="764857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The</a:t>
            </a:r>
            <a:r>
              <a:rPr dirty="0" spc="-65"/>
              <a:t> </a:t>
            </a:r>
            <a:r>
              <a:rPr dirty="0"/>
              <a:t>Problem</a:t>
            </a:r>
            <a:r>
              <a:rPr dirty="0" spc="-60"/>
              <a:t> </a:t>
            </a:r>
            <a:r>
              <a:rPr dirty="0"/>
              <a:t>With</a:t>
            </a:r>
            <a:r>
              <a:rPr dirty="0" spc="-70"/>
              <a:t> </a:t>
            </a:r>
            <a:r>
              <a:rPr dirty="0"/>
              <a:t>Jumping</a:t>
            </a:r>
            <a:r>
              <a:rPr dirty="0" spc="-60"/>
              <a:t> </a:t>
            </a:r>
            <a:r>
              <a:rPr dirty="0"/>
              <a:t>Out</a:t>
            </a:r>
            <a:r>
              <a:rPr dirty="0" spc="-60"/>
              <a:t> </a:t>
            </a:r>
            <a:r>
              <a:rPr dirty="0"/>
              <a:t>of</a:t>
            </a:r>
            <a:r>
              <a:rPr dirty="0" spc="-70"/>
              <a:t> </a:t>
            </a:r>
            <a:r>
              <a:rPr dirty="0"/>
              <a:t>the</a:t>
            </a:r>
            <a:r>
              <a:rPr dirty="0" spc="-60"/>
              <a:t> </a:t>
            </a:r>
            <a:r>
              <a:rPr dirty="0" spc="-10"/>
              <a:t>Market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1364233" y="5003624"/>
            <a:ext cx="2336800" cy="233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14"/>
              </a:lnSpc>
              <a:tabLst>
                <a:tab pos="640080" algn="l"/>
                <a:tab pos="1279525" algn="l"/>
                <a:tab pos="1918970" algn="l"/>
              </a:tabLst>
            </a:pPr>
            <a:r>
              <a:rPr dirty="0" sz="1600" spc="-10" b="1">
                <a:latin typeface="Arial Narrow"/>
                <a:cs typeface="Arial Narrow"/>
              </a:rPr>
              <a:t>12/07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12/08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12/09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20" b="1">
                <a:latin typeface="Arial Narrow"/>
                <a:cs typeface="Arial Narrow"/>
              </a:rPr>
              <a:t>12/10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922521" y="5003624"/>
            <a:ext cx="8092440" cy="233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14"/>
              </a:lnSpc>
              <a:tabLst>
                <a:tab pos="640715" algn="l"/>
                <a:tab pos="1279525" algn="l"/>
                <a:tab pos="1918335" algn="l"/>
                <a:tab pos="2557780" algn="l"/>
                <a:tab pos="3198495" algn="l"/>
                <a:tab pos="3837940" algn="l"/>
                <a:tab pos="4477385" algn="l"/>
                <a:tab pos="5116195" algn="l"/>
                <a:tab pos="5756910" algn="l"/>
                <a:tab pos="6396355" algn="l"/>
                <a:tab pos="7035165" algn="l"/>
                <a:tab pos="7674609" algn="l"/>
              </a:tabLst>
            </a:pPr>
            <a:r>
              <a:rPr dirty="0" sz="1600" spc="-10" b="1">
                <a:latin typeface="Arial Narrow"/>
                <a:cs typeface="Arial Narrow"/>
              </a:rPr>
              <a:t>12/11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12/12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12/13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20" b="1">
                <a:latin typeface="Arial Narrow"/>
                <a:cs typeface="Arial Narrow"/>
              </a:rPr>
              <a:t>12/14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20" b="1">
                <a:latin typeface="Arial Narrow"/>
                <a:cs typeface="Arial Narrow"/>
              </a:rPr>
              <a:t>12/15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12/16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12/17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12/18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12/19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12/20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12/21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12/22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12/23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61136" y="951213"/>
            <a:ext cx="4634865" cy="4279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14"/>
              </a:lnSpc>
            </a:pPr>
            <a:r>
              <a:rPr dirty="0" sz="1600" spc="-10">
                <a:latin typeface="Arial Narrow"/>
                <a:cs typeface="Arial Narrow"/>
              </a:rPr>
              <a:t>$1,200,000</a:t>
            </a:r>
            <a:endParaRPr sz="1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520"/>
              </a:spcBef>
            </a:pPr>
            <a:endParaRPr sz="1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r>
              <a:rPr dirty="0" sz="1600" spc="-10">
                <a:latin typeface="Arial Narrow"/>
                <a:cs typeface="Arial Narrow"/>
              </a:rPr>
              <a:t>$1,100,000</a:t>
            </a:r>
            <a:endParaRPr sz="1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sz="1600">
              <a:latin typeface="Arial Narrow"/>
              <a:cs typeface="Arial Narrow"/>
            </a:endParaRPr>
          </a:p>
          <a:p>
            <a:pPr>
              <a:lnSpc>
                <a:spcPts val="1755"/>
              </a:lnSpc>
              <a:spcBef>
                <a:spcPts val="5"/>
              </a:spcBef>
              <a:tabLst>
                <a:tab pos="3596004" algn="l"/>
              </a:tabLst>
            </a:pPr>
            <a:r>
              <a:rPr dirty="0" sz="1600" spc="-10">
                <a:latin typeface="Arial Narrow"/>
                <a:cs typeface="Arial Narrow"/>
              </a:rPr>
              <a:t>$1,000,000</a:t>
            </a:r>
            <a:r>
              <a:rPr dirty="0" sz="1600">
                <a:latin typeface="Arial Narrow"/>
                <a:cs typeface="Arial Narrow"/>
              </a:rPr>
              <a:t>	</a:t>
            </a:r>
            <a:r>
              <a:rPr dirty="0" baseline="15432" sz="2700" spc="-30" b="1">
                <a:solidFill>
                  <a:srgbClr val="3769FF"/>
                </a:solidFill>
                <a:latin typeface="Arial"/>
                <a:cs typeface="Arial"/>
              </a:rPr>
              <a:t>Your</a:t>
            </a:r>
            <a:r>
              <a:rPr dirty="0" baseline="15432" sz="2700" spc="-13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baseline="15432" sz="2700" spc="-30" b="1">
                <a:solidFill>
                  <a:srgbClr val="3769FF"/>
                </a:solidFill>
                <a:latin typeface="Arial"/>
                <a:cs typeface="Arial"/>
              </a:rPr>
              <a:t>goal</a:t>
            </a:r>
            <a:endParaRPr baseline="15432" sz="2700">
              <a:latin typeface="Arial"/>
              <a:cs typeface="Arial"/>
            </a:endParaRPr>
          </a:p>
          <a:p>
            <a:pPr marL="1274445">
              <a:lnSpc>
                <a:spcPts val="1525"/>
              </a:lnSpc>
            </a:pPr>
            <a:r>
              <a:rPr dirty="0" sz="1800">
                <a:solidFill>
                  <a:srgbClr val="3769FF"/>
                </a:solidFill>
                <a:latin typeface="Arial Narrow"/>
                <a:cs typeface="Arial Narrow"/>
              </a:rPr>
              <a:t>50/50</a:t>
            </a:r>
            <a:r>
              <a:rPr dirty="0" sz="1800" spc="-35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3769FF"/>
                </a:solidFill>
                <a:latin typeface="Arial Narrow"/>
                <a:cs typeface="Arial Narrow"/>
              </a:rPr>
              <a:t>stocks</a:t>
            </a:r>
            <a:endParaRPr sz="1800">
              <a:latin typeface="Arial Narrow"/>
              <a:cs typeface="Arial Narrow"/>
            </a:endParaRPr>
          </a:p>
          <a:p>
            <a:pPr marL="1274445">
              <a:lnSpc>
                <a:spcPts val="1565"/>
              </a:lnSpc>
            </a:pPr>
            <a:r>
              <a:rPr dirty="0" sz="1800">
                <a:solidFill>
                  <a:srgbClr val="3769FF"/>
                </a:solidFill>
                <a:latin typeface="Arial Narrow"/>
                <a:cs typeface="Arial Narrow"/>
              </a:rPr>
              <a:t>and</a:t>
            </a:r>
            <a:r>
              <a:rPr dirty="0" sz="1800" spc="-15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3769FF"/>
                </a:solidFill>
                <a:latin typeface="Arial Narrow"/>
                <a:cs typeface="Arial Narrow"/>
              </a:rPr>
              <a:t>bonds</a:t>
            </a:r>
            <a:endParaRPr sz="1800">
              <a:latin typeface="Arial Narrow"/>
              <a:cs typeface="Arial Narrow"/>
            </a:endParaRPr>
          </a:p>
          <a:p>
            <a:pPr marL="138430">
              <a:lnSpc>
                <a:spcPts val="1550"/>
              </a:lnSpc>
            </a:pPr>
            <a:r>
              <a:rPr dirty="0" sz="1600" spc="-10">
                <a:latin typeface="Arial Narrow"/>
                <a:cs typeface="Arial Narrow"/>
              </a:rPr>
              <a:t>$900,000</a:t>
            </a:r>
            <a:endParaRPr sz="1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1075"/>
              </a:spcBef>
            </a:pPr>
            <a:endParaRPr sz="1600">
              <a:latin typeface="Arial Narrow"/>
              <a:cs typeface="Arial Narrow"/>
            </a:endParaRPr>
          </a:p>
          <a:p>
            <a:pPr marL="138430">
              <a:lnSpc>
                <a:spcPct val="100000"/>
              </a:lnSpc>
            </a:pPr>
            <a:r>
              <a:rPr dirty="0" baseline="26041" sz="2400" spc="-52">
                <a:latin typeface="Arial Narrow"/>
                <a:cs typeface="Arial Narrow"/>
              </a:rPr>
              <a:t>$800,000</a:t>
            </a:r>
            <a:r>
              <a:rPr dirty="0" sz="1800" spc="-35">
                <a:solidFill>
                  <a:srgbClr val="3769FF"/>
                </a:solidFill>
                <a:latin typeface="Arial"/>
                <a:cs typeface="Arial"/>
              </a:rPr>
              <a:t>You</a:t>
            </a:r>
            <a:r>
              <a:rPr dirty="0" sz="1800" spc="-20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3769FF"/>
                </a:solidFill>
                <a:latin typeface="Arial"/>
                <a:cs typeface="Arial"/>
              </a:rPr>
              <a:t>are</a:t>
            </a:r>
            <a:r>
              <a:rPr dirty="0" sz="1800" spc="-30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3769FF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  <a:p>
            <a:pPr marL="138430">
              <a:lnSpc>
                <a:spcPct val="100000"/>
              </a:lnSpc>
              <a:spcBef>
                <a:spcPts val="265"/>
              </a:spcBef>
              <a:tabLst>
                <a:tab pos="3354070" algn="l"/>
              </a:tabLst>
            </a:pPr>
            <a:r>
              <a:rPr dirty="0" baseline="-17361" sz="2400" spc="-15">
                <a:latin typeface="Arial Narrow"/>
                <a:cs typeface="Arial Narrow"/>
              </a:rPr>
              <a:t>$700,000</a:t>
            </a:r>
            <a:r>
              <a:rPr dirty="0" baseline="-17361" sz="2400">
                <a:latin typeface="Arial Narrow"/>
                <a:cs typeface="Arial Narrow"/>
              </a:rPr>
              <a:t>	</a:t>
            </a:r>
            <a:r>
              <a:rPr dirty="0" sz="2400" spc="-10" b="1">
                <a:solidFill>
                  <a:srgbClr val="00BEB3"/>
                </a:solidFill>
                <a:latin typeface="Arial Narrow"/>
                <a:cs typeface="Arial Narrow"/>
              </a:rPr>
              <a:t>$713,368</a:t>
            </a:r>
            <a:endParaRPr sz="2400">
              <a:latin typeface="Arial Narrow"/>
              <a:cs typeface="Arial Narrow"/>
            </a:endParaRPr>
          </a:p>
          <a:p>
            <a:pPr marL="2179320">
              <a:lnSpc>
                <a:spcPts val="2285"/>
              </a:lnSpc>
              <a:spcBef>
                <a:spcPts val="525"/>
              </a:spcBef>
            </a:pPr>
            <a:r>
              <a:rPr dirty="0" sz="2000">
                <a:solidFill>
                  <a:srgbClr val="00BEB3"/>
                </a:solidFill>
                <a:latin typeface="Arial Narrow"/>
                <a:cs typeface="Arial Narrow"/>
              </a:rPr>
              <a:t>100%</a:t>
            </a:r>
            <a:r>
              <a:rPr dirty="0" sz="2000" spc="-25">
                <a:solidFill>
                  <a:srgbClr val="00BEB3"/>
                </a:solidFill>
                <a:latin typeface="Arial Narrow"/>
                <a:cs typeface="Arial Narrow"/>
              </a:rPr>
              <a:t> </a:t>
            </a:r>
            <a:r>
              <a:rPr dirty="0" sz="2000" spc="-50">
                <a:solidFill>
                  <a:srgbClr val="00BEB3"/>
                </a:solidFill>
                <a:latin typeface="Arial Narrow"/>
                <a:cs typeface="Arial Narrow"/>
              </a:rPr>
              <a:t>T-</a:t>
            </a:r>
            <a:r>
              <a:rPr dirty="0" sz="2000" spc="-10">
                <a:solidFill>
                  <a:srgbClr val="00BEB3"/>
                </a:solidFill>
                <a:latin typeface="Arial Narrow"/>
                <a:cs typeface="Arial Narrow"/>
              </a:rPr>
              <a:t>Bills</a:t>
            </a:r>
            <a:endParaRPr sz="2000">
              <a:latin typeface="Arial Narrow"/>
              <a:cs typeface="Arial Narrow"/>
            </a:endParaRPr>
          </a:p>
          <a:p>
            <a:pPr marL="138430">
              <a:lnSpc>
                <a:spcPts val="1805"/>
              </a:lnSpc>
            </a:pPr>
            <a:r>
              <a:rPr dirty="0" sz="1600" spc="-10">
                <a:latin typeface="Arial Narrow"/>
                <a:cs typeface="Arial Narrow"/>
              </a:rPr>
              <a:t>$600,000</a:t>
            </a:r>
            <a:endParaRPr sz="1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520"/>
              </a:spcBef>
            </a:pPr>
            <a:endParaRPr sz="1600">
              <a:latin typeface="Arial Narrow"/>
              <a:cs typeface="Arial Narrow"/>
            </a:endParaRPr>
          </a:p>
          <a:p>
            <a:pPr marL="138430">
              <a:lnSpc>
                <a:spcPct val="100000"/>
              </a:lnSpc>
            </a:pPr>
            <a:r>
              <a:rPr dirty="0" sz="1600" spc="-10">
                <a:latin typeface="Arial Narrow"/>
                <a:cs typeface="Arial Narrow"/>
              </a:rPr>
              <a:t>$500,000</a:t>
            </a:r>
            <a:endParaRPr sz="1600">
              <a:latin typeface="Arial Narrow"/>
              <a:cs typeface="Arial Narrow"/>
            </a:endParaRPr>
          </a:p>
          <a:p>
            <a:pPr marL="948055">
              <a:lnSpc>
                <a:spcPct val="100000"/>
              </a:lnSpc>
              <a:spcBef>
                <a:spcPts val="5"/>
              </a:spcBef>
              <a:tabLst>
                <a:tab pos="1588135" algn="l"/>
                <a:tab pos="2228215" algn="l"/>
                <a:tab pos="2633345" algn="l"/>
              </a:tabLst>
            </a:pPr>
            <a:r>
              <a:rPr dirty="0" sz="1600" spc="-50" b="1">
                <a:latin typeface="Arial Narrow"/>
                <a:cs typeface="Arial Narrow"/>
              </a:rPr>
              <a:t>3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50" b="1">
                <a:latin typeface="Arial Narrow"/>
                <a:cs typeface="Arial Narrow"/>
              </a:rPr>
              <a:t>2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50" b="1">
                <a:latin typeface="Arial Narrow"/>
                <a:cs typeface="Arial Narrow"/>
              </a:rPr>
              <a:t>1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Retirement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1362456" y="769619"/>
            <a:ext cx="10627360" cy="4876800"/>
          </a:xfrm>
          <a:custGeom>
            <a:avLst/>
            <a:gdLst/>
            <a:ahLst/>
            <a:cxnLst/>
            <a:rect l="l" t="t" r="r" b="b"/>
            <a:pathLst>
              <a:path w="10627360" h="4876800">
                <a:moveTo>
                  <a:pt x="10626852" y="0"/>
                </a:moveTo>
                <a:lnTo>
                  <a:pt x="2348484" y="0"/>
                </a:lnTo>
                <a:lnTo>
                  <a:pt x="2348484" y="4166616"/>
                </a:lnTo>
                <a:lnTo>
                  <a:pt x="0" y="4166616"/>
                </a:lnTo>
                <a:lnTo>
                  <a:pt x="0" y="4876800"/>
                </a:lnTo>
                <a:lnTo>
                  <a:pt x="2816339" y="4876800"/>
                </a:lnTo>
                <a:lnTo>
                  <a:pt x="2816339" y="4610100"/>
                </a:lnTo>
                <a:lnTo>
                  <a:pt x="10626852" y="4610100"/>
                </a:lnTo>
                <a:lnTo>
                  <a:pt x="106268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 descr=""/>
          <p:cNvGrpSpPr/>
          <p:nvPr/>
        </p:nvGrpSpPr>
        <p:grpSpPr>
          <a:xfrm>
            <a:off x="457200" y="960119"/>
            <a:ext cx="11732260" cy="4389120"/>
            <a:chOff x="457200" y="960119"/>
            <a:chExt cx="11732260" cy="4389120"/>
          </a:xfrm>
        </p:grpSpPr>
        <p:sp>
          <p:nvSpPr>
            <p:cNvPr id="9" name="object 9" descr=""/>
            <p:cNvSpPr/>
            <p:nvPr/>
          </p:nvSpPr>
          <p:spPr>
            <a:xfrm>
              <a:off x="457200" y="960119"/>
              <a:ext cx="11732260" cy="4389120"/>
            </a:xfrm>
            <a:custGeom>
              <a:avLst/>
              <a:gdLst/>
              <a:ahLst/>
              <a:cxnLst/>
              <a:rect l="l" t="t" r="r" b="b"/>
              <a:pathLst>
                <a:path w="11732260" h="4389120">
                  <a:moveTo>
                    <a:pt x="11731752" y="0"/>
                  </a:moveTo>
                  <a:lnTo>
                    <a:pt x="0" y="0"/>
                  </a:lnTo>
                  <a:lnTo>
                    <a:pt x="0" y="4389120"/>
                  </a:lnTo>
                  <a:lnTo>
                    <a:pt x="11731752" y="4389120"/>
                  </a:lnTo>
                  <a:lnTo>
                    <a:pt x="11731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572767" y="1074419"/>
              <a:ext cx="10232390" cy="3260090"/>
            </a:xfrm>
            <a:custGeom>
              <a:avLst/>
              <a:gdLst/>
              <a:ahLst/>
              <a:cxnLst/>
              <a:rect l="l" t="t" r="r" b="b"/>
              <a:pathLst>
                <a:path w="10232390" h="3260090">
                  <a:moveTo>
                    <a:pt x="0" y="3259835"/>
                  </a:moveTo>
                  <a:lnTo>
                    <a:pt x="10232136" y="3259835"/>
                  </a:lnTo>
                </a:path>
                <a:path w="10232390" h="3260090">
                  <a:moveTo>
                    <a:pt x="0" y="2715767"/>
                  </a:moveTo>
                  <a:lnTo>
                    <a:pt x="10232136" y="2715767"/>
                  </a:lnTo>
                </a:path>
                <a:path w="10232390" h="3260090">
                  <a:moveTo>
                    <a:pt x="0" y="2173224"/>
                  </a:moveTo>
                  <a:lnTo>
                    <a:pt x="10232136" y="2173224"/>
                  </a:lnTo>
                </a:path>
                <a:path w="10232390" h="3260090">
                  <a:moveTo>
                    <a:pt x="0" y="1630679"/>
                  </a:moveTo>
                  <a:lnTo>
                    <a:pt x="10232136" y="1630679"/>
                  </a:lnTo>
                </a:path>
                <a:path w="10232390" h="3260090">
                  <a:moveTo>
                    <a:pt x="0" y="544067"/>
                  </a:moveTo>
                  <a:lnTo>
                    <a:pt x="10232136" y="544067"/>
                  </a:lnTo>
                </a:path>
                <a:path w="10232390" h="3260090">
                  <a:moveTo>
                    <a:pt x="0" y="0"/>
                  </a:moveTo>
                  <a:lnTo>
                    <a:pt x="10232136" y="0"/>
                  </a:lnTo>
                </a:path>
              </a:pathLst>
            </a:custGeom>
            <a:ln w="12700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572767" y="4876799"/>
              <a:ext cx="10232390" cy="0"/>
            </a:xfrm>
            <a:custGeom>
              <a:avLst/>
              <a:gdLst/>
              <a:ahLst/>
              <a:cxnLst/>
              <a:rect l="l" t="t" r="r" b="b"/>
              <a:pathLst>
                <a:path w="10232390" h="0">
                  <a:moveTo>
                    <a:pt x="0" y="0"/>
                  </a:moveTo>
                  <a:lnTo>
                    <a:pt x="1023213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572767" y="2161031"/>
              <a:ext cx="10232390" cy="0"/>
            </a:xfrm>
            <a:custGeom>
              <a:avLst/>
              <a:gdLst/>
              <a:ahLst/>
              <a:cxnLst/>
              <a:rect l="l" t="t" r="r" b="b"/>
              <a:pathLst>
                <a:path w="10232390" h="0">
                  <a:moveTo>
                    <a:pt x="0" y="0"/>
                  </a:moveTo>
                  <a:lnTo>
                    <a:pt x="0" y="0"/>
                  </a:lnTo>
                  <a:lnTo>
                    <a:pt x="10177272" y="0"/>
                  </a:lnTo>
                  <a:lnTo>
                    <a:pt x="10232136" y="0"/>
                  </a:lnTo>
                </a:path>
              </a:pathLst>
            </a:custGeom>
            <a:ln w="76200">
              <a:solidFill>
                <a:srgbClr val="3769FF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572767" y="2705099"/>
              <a:ext cx="744220" cy="1123315"/>
            </a:xfrm>
            <a:custGeom>
              <a:avLst/>
              <a:gdLst/>
              <a:ahLst/>
              <a:cxnLst/>
              <a:rect l="l" t="t" r="r" b="b"/>
              <a:pathLst>
                <a:path w="744219" h="1123314">
                  <a:moveTo>
                    <a:pt x="0" y="0"/>
                  </a:moveTo>
                  <a:lnTo>
                    <a:pt x="53339" y="100584"/>
                  </a:lnTo>
                  <a:lnTo>
                    <a:pt x="105156" y="167639"/>
                  </a:lnTo>
                  <a:lnTo>
                    <a:pt x="158495" y="164591"/>
                  </a:lnTo>
                  <a:lnTo>
                    <a:pt x="211836" y="56387"/>
                  </a:lnTo>
                  <a:lnTo>
                    <a:pt x="265175" y="39624"/>
                  </a:lnTo>
                  <a:lnTo>
                    <a:pt x="318515" y="236220"/>
                  </a:lnTo>
                  <a:lnTo>
                    <a:pt x="371856" y="252984"/>
                  </a:lnTo>
                  <a:lnTo>
                    <a:pt x="426719" y="193548"/>
                  </a:lnTo>
                  <a:lnTo>
                    <a:pt x="480059" y="417575"/>
                  </a:lnTo>
                  <a:lnTo>
                    <a:pt x="533400" y="806196"/>
                  </a:lnTo>
                  <a:lnTo>
                    <a:pt x="586739" y="841248"/>
                  </a:lnTo>
                  <a:lnTo>
                    <a:pt x="640080" y="726948"/>
                  </a:lnTo>
                  <a:lnTo>
                    <a:pt x="694944" y="915924"/>
                  </a:lnTo>
                  <a:lnTo>
                    <a:pt x="743712" y="1123188"/>
                  </a:lnTo>
                </a:path>
              </a:pathLst>
            </a:custGeom>
            <a:ln w="76200">
              <a:solidFill>
                <a:srgbClr val="3769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2316479" y="2414016"/>
              <a:ext cx="9488805" cy="1414780"/>
            </a:xfrm>
            <a:custGeom>
              <a:avLst/>
              <a:gdLst/>
              <a:ahLst/>
              <a:cxnLst/>
              <a:rect l="l" t="t" r="r" b="b"/>
              <a:pathLst>
                <a:path w="9488805" h="1414779">
                  <a:moveTo>
                    <a:pt x="0" y="1414272"/>
                  </a:moveTo>
                  <a:lnTo>
                    <a:pt x="54863" y="1408176"/>
                  </a:lnTo>
                  <a:lnTo>
                    <a:pt x="106680" y="1403604"/>
                  </a:lnTo>
                  <a:lnTo>
                    <a:pt x="161544" y="1399032"/>
                  </a:lnTo>
                  <a:lnTo>
                    <a:pt x="213359" y="1392936"/>
                  </a:lnTo>
                  <a:lnTo>
                    <a:pt x="268224" y="1388364"/>
                  </a:lnTo>
                  <a:lnTo>
                    <a:pt x="321563" y="1383792"/>
                  </a:lnTo>
                  <a:lnTo>
                    <a:pt x="374903" y="1377696"/>
                  </a:lnTo>
                  <a:lnTo>
                    <a:pt x="429768" y="1373124"/>
                  </a:lnTo>
                  <a:lnTo>
                    <a:pt x="481583" y="1368552"/>
                  </a:lnTo>
                  <a:lnTo>
                    <a:pt x="536447" y="1363980"/>
                  </a:lnTo>
                  <a:lnTo>
                    <a:pt x="589788" y="1359408"/>
                  </a:lnTo>
                  <a:lnTo>
                    <a:pt x="638556" y="1354836"/>
                  </a:lnTo>
                  <a:lnTo>
                    <a:pt x="693419" y="1348740"/>
                  </a:lnTo>
                  <a:lnTo>
                    <a:pt x="745236" y="1344168"/>
                  </a:lnTo>
                  <a:lnTo>
                    <a:pt x="800100" y="1339596"/>
                  </a:lnTo>
                  <a:lnTo>
                    <a:pt x="853439" y="1335024"/>
                  </a:lnTo>
                  <a:lnTo>
                    <a:pt x="906780" y="1328928"/>
                  </a:lnTo>
                  <a:lnTo>
                    <a:pt x="961644" y="1324356"/>
                  </a:lnTo>
                  <a:lnTo>
                    <a:pt x="1013459" y="1319784"/>
                  </a:lnTo>
                  <a:lnTo>
                    <a:pt x="1068323" y="1313688"/>
                  </a:lnTo>
                  <a:lnTo>
                    <a:pt x="1120140" y="1309116"/>
                  </a:lnTo>
                  <a:lnTo>
                    <a:pt x="1175004" y="1304544"/>
                  </a:lnTo>
                  <a:lnTo>
                    <a:pt x="1229868" y="1299972"/>
                  </a:lnTo>
                  <a:lnTo>
                    <a:pt x="1278635" y="1293876"/>
                  </a:lnTo>
                  <a:lnTo>
                    <a:pt x="1331975" y="1289304"/>
                  </a:lnTo>
                  <a:lnTo>
                    <a:pt x="1385316" y="1284732"/>
                  </a:lnTo>
                  <a:lnTo>
                    <a:pt x="1438656" y="1280160"/>
                  </a:lnTo>
                  <a:lnTo>
                    <a:pt x="1491995" y="1275588"/>
                  </a:lnTo>
                  <a:lnTo>
                    <a:pt x="1545335" y="1269492"/>
                  </a:lnTo>
                  <a:lnTo>
                    <a:pt x="1600199" y="1264920"/>
                  </a:lnTo>
                  <a:lnTo>
                    <a:pt x="1653540" y="1260348"/>
                  </a:lnTo>
                  <a:lnTo>
                    <a:pt x="1706880" y="1255776"/>
                  </a:lnTo>
                  <a:lnTo>
                    <a:pt x="1760220" y="1251204"/>
                  </a:lnTo>
                  <a:lnTo>
                    <a:pt x="1813559" y="1246632"/>
                  </a:lnTo>
                  <a:lnTo>
                    <a:pt x="1868423" y="1242060"/>
                  </a:lnTo>
                  <a:lnTo>
                    <a:pt x="1918716" y="1237488"/>
                  </a:lnTo>
                  <a:lnTo>
                    <a:pt x="1973580" y="1232916"/>
                  </a:lnTo>
                  <a:lnTo>
                    <a:pt x="2025395" y="1228344"/>
                  </a:lnTo>
                  <a:lnTo>
                    <a:pt x="2080259" y="1223772"/>
                  </a:lnTo>
                  <a:lnTo>
                    <a:pt x="2132075" y="1219200"/>
                  </a:lnTo>
                  <a:lnTo>
                    <a:pt x="2186940" y="1214628"/>
                  </a:lnTo>
                  <a:lnTo>
                    <a:pt x="2241804" y="1208532"/>
                  </a:lnTo>
                  <a:lnTo>
                    <a:pt x="2293620" y="1203960"/>
                  </a:lnTo>
                  <a:lnTo>
                    <a:pt x="2348484" y="1199388"/>
                  </a:lnTo>
                  <a:lnTo>
                    <a:pt x="2400299" y="1194816"/>
                  </a:lnTo>
                  <a:lnTo>
                    <a:pt x="2455164" y="1190244"/>
                  </a:lnTo>
                  <a:lnTo>
                    <a:pt x="2508504" y="1185672"/>
                  </a:lnTo>
                  <a:lnTo>
                    <a:pt x="2558796" y="1181100"/>
                  </a:lnTo>
                  <a:lnTo>
                    <a:pt x="2612135" y="1175004"/>
                  </a:lnTo>
                  <a:lnTo>
                    <a:pt x="2665475" y="1170432"/>
                  </a:lnTo>
                  <a:lnTo>
                    <a:pt x="2718816" y="1165860"/>
                  </a:lnTo>
                  <a:lnTo>
                    <a:pt x="2772156" y="1161288"/>
                  </a:lnTo>
                  <a:lnTo>
                    <a:pt x="2825496" y="1156716"/>
                  </a:lnTo>
                  <a:lnTo>
                    <a:pt x="2880360" y="1152144"/>
                  </a:lnTo>
                  <a:lnTo>
                    <a:pt x="2932175" y="1147572"/>
                  </a:lnTo>
                  <a:lnTo>
                    <a:pt x="2987040" y="1143000"/>
                  </a:lnTo>
                  <a:lnTo>
                    <a:pt x="3038856" y="1138428"/>
                  </a:lnTo>
                  <a:lnTo>
                    <a:pt x="3093720" y="1133856"/>
                  </a:lnTo>
                  <a:lnTo>
                    <a:pt x="3148584" y="1129284"/>
                  </a:lnTo>
                  <a:lnTo>
                    <a:pt x="3197352" y="1124712"/>
                  </a:lnTo>
                  <a:lnTo>
                    <a:pt x="3250692" y="1120139"/>
                  </a:lnTo>
                  <a:lnTo>
                    <a:pt x="3304031" y="1114044"/>
                  </a:lnTo>
                  <a:lnTo>
                    <a:pt x="3358896" y="1109472"/>
                  </a:lnTo>
                  <a:lnTo>
                    <a:pt x="3410711" y="1104900"/>
                  </a:lnTo>
                  <a:lnTo>
                    <a:pt x="3465576" y="1100328"/>
                  </a:lnTo>
                  <a:lnTo>
                    <a:pt x="3518916" y="1095756"/>
                  </a:lnTo>
                  <a:lnTo>
                    <a:pt x="3572255" y="1091184"/>
                  </a:lnTo>
                  <a:lnTo>
                    <a:pt x="3625596" y="1086612"/>
                  </a:lnTo>
                  <a:lnTo>
                    <a:pt x="3678935" y="1082039"/>
                  </a:lnTo>
                  <a:lnTo>
                    <a:pt x="3732276" y="1077468"/>
                  </a:lnTo>
                  <a:lnTo>
                    <a:pt x="3787140" y="1072896"/>
                  </a:lnTo>
                  <a:lnTo>
                    <a:pt x="3835907" y="1068324"/>
                  </a:lnTo>
                  <a:lnTo>
                    <a:pt x="3890772" y="1063752"/>
                  </a:lnTo>
                  <a:lnTo>
                    <a:pt x="3942587" y="1059180"/>
                  </a:lnTo>
                  <a:lnTo>
                    <a:pt x="3997452" y="1054608"/>
                  </a:lnTo>
                  <a:lnTo>
                    <a:pt x="4049268" y="1050036"/>
                  </a:lnTo>
                  <a:lnTo>
                    <a:pt x="4104131" y="1045463"/>
                  </a:lnTo>
                  <a:lnTo>
                    <a:pt x="4158996" y="1040892"/>
                  </a:lnTo>
                  <a:lnTo>
                    <a:pt x="4210812" y="1036320"/>
                  </a:lnTo>
                  <a:lnTo>
                    <a:pt x="4265676" y="1031748"/>
                  </a:lnTo>
                  <a:lnTo>
                    <a:pt x="4317492" y="1027176"/>
                  </a:lnTo>
                  <a:lnTo>
                    <a:pt x="4372356" y="1022604"/>
                  </a:lnTo>
                  <a:lnTo>
                    <a:pt x="4425696" y="1018032"/>
                  </a:lnTo>
                  <a:lnTo>
                    <a:pt x="4477512" y="1011936"/>
                  </a:lnTo>
                  <a:lnTo>
                    <a:pt x="4530852" y="1005839"/>
                  </a:lnTo>
                  <a:lnTo>
                    <a:pt x="4584192" y="1001268"/>
                  </a:lnTo>
                  <a:lnTo>
                    <a:pt x="4637532" y="995172"/>
                  </a:lnTo>
                  <a:lnTo>
                    <a:pt x="4690872" y="990600"/>
                  </a:lnTo>
                  <a:lnTo>
                    <a:pt x="4744212" y="984504"/>
                  </a:lnTo>
                  <a:lnTo>
                    <a:pt x="4799076" y="979932"/>
                  </a:lnTo>
                  <a:lnTo>
                    <a:pt x="4852416" y="973836"/>
                  </a:lnTo>
                  <a:lnTo>
                    <a:pt x="4905756" y="967739"/>
                  </a:lnTo>
                  <a:lnTo>
                    <a:pt x="4959096" y="963168"/>
                  </a:lnTo>
                  <a:lnTo>
                    <a:pt x="5012436" y="957072"/>
                  </a:lnTo>
                  <a:lnTo>
                    <a:pt x="5067300" y="950976"/>
                  </a:lnTo>
                  <a:lnTo>
                    <a:pt x="5116068" y="944880"/>
                  </a:lnTo>
                  <a:lnTo>
                    <a:pt x="5170932" y="937260"/>
                  </a:lnTo>
                  <a:lnTo>
                    <a:pt x="5222748" y="931163"/>
                  </a:lnTo>
                  <a:lnTo>
                    <a:pt x="5277612" y="923544"/>
                  </a:lnTo>
                  <a:lnTo>
                    <a:pt x="5329428" y="915924"/>
                  </a:lnTo>
                  <a:lnTo>
                    <a:pt x="5384292" y="908304"/>
                  </a:lnTo>
                  <a:lnTo>
                    <a:pt x="5437632" y="900684"/>
                  </a:lnTo>
                  <a:lnTo>
                    <a:pt x="5490972" y="891539"/>
                  </a:lnTo>
                  <a:lnTo>
                    <a:pt x="5544312" y="883920"/>
                  </a:lnTo>
                  <a:lnTo>
                    <a:pt x="5597652" y="874776"/>
                  </a:lnTo>
                  <a:lnTo>
                    <a:pt x="5652516" y="867156"/>
                  </a:lnTo>
                  <a:lnTo>
                    <a:pt x="5705856" y="858012"/>
                  </a:lnTo>
                  <a:lnTo>
                    <a:pt x="5754624" y="847344"/>
                  </a:lnTo>
                  <a:lnTo>
                    <a:pt x="5809488" y="838200"/>
                  </a:lnTo>
                  <a:lnTo>
                    <a:pt x="5861304" y="827532"/>
                  </a:lnTo>
                  <a:lnTo>
                    <a:pt x="5916168" y="816863"/>
                  </a:lnTo>
                  <a:lnTo>
                    <a:pt x="5967984" y="806196"/>
                  </a:lnTo>
                  <a:lnTo>
                    <a:pt x="6022848" y="794004"/>
                  </a:lnTo>
                  <a:lnTo>
                    <a:pt x="6077712" y="781812"/>
                  </a:lnTo>
                  <a:lnTo>
                    <a:pt x="6129528" y="769620"/>
                  </a:lnTo>
                  <a:lnTo>
                    <a:pt x="6184392" y="757428"/>
                  </a:lnTo>
                  <a:lnTo>
                    <a:pt x="6236208" y="745236"/>
                  </a:lnTo>
                  <a:lnTo>
                    <a:pt x="6291072" y="731520"/>
                  </a:lnTo>
                  <a:lnTo>
                    <a:pt x="6344412" y="717804"/>
                  </a:lnTo>
                  <a:lnTo>
                    <a:pt x="6394704" y="705612"/>
                  </a:lnTo>
                  <a:lnTo>
                    <a:pt x="6448044" y="691896"/>
                  </a:lnTo>
                  <a:lnTo>
                    <a:pt x="6501384" y="678180"/>
                  </a:lnTo>
                  <a:lnTo>
                    <a:pt x="6554724" y="664463"/>
                  </a:lnTo>
                  <a:lnTo>
                    <a:pt x="6608064" y="650748"/>
                  </a:lnTo>
                  <a:lnTo>
                    <a:pt x="6661404" y="637032"/>
                  </a:lnTo>
                  <a:lnTo>
                    <a:pt x="6716268" y="623316"/>
                  </a:lnTo>
                  <a:lnTo>
                    <a:pt x="6769608" y="611124"/>
                  </a:lnTo>
                  <a:lnTo>
                    <a:pt x="6822948" y="598932"/>
                  </a:lnTo>
                  <a:lnTo>
                    <a:pt x="6876288" y="588263"/>
                  </a:lnTo>
                  <a:lnTo>
                    <a:pt x="6929628" y="576072"/>
                  </a:lnTo>
                  <a:lnTo>
                    <a:pt x="6984492" y="565404"/>
                  </a:lnTo>
                  <a:lnTo>
                    <a:pt x="7034784" y="554736"/>
                  </a:lnTo>
                  <a:lnTo>
                    <a:pt x="7089648" y="544068"/>
                  </a:lnTo>
                  <a:lnTo>
                    <a:pt x="7141464" y="536448"/>
                  </a:lnTo>
                  <a:lnTo>
                    <a:pt x="7196328" y="530351"/>
                  </a:lnTo>
                  <a:lnTo>
                    <a:pt x="7248144" y="524256"/>
                  </a:lnTo>
                  <a:lnTo>
                    <a:pt x="7303008" y="519684"/>
                  </a:lnTo>
                  <a:lnTo>
                    <a:pt x="7357872" y="515112"/>
                  </a:lnTo>
                  <a:lnTo>
                    <a:pt x="7409688" y="509016"/>
                  </a:lnTo>
                  <a:lnTo>
                    <a:pt x="7464552" y="504444"/>
                  </a:lnTo>
                  <a:lnTo>
                    <a:pt x="7516368" y="499872"/>
                  </a:lnTo>
                  <a:lnTo>
                    <a:pt x="7571232" y="495300"/>
                  </a:lnTo>
                  <a:lnTo>
                    <a:pt x="7624572" y="490728"/>
                  </a:lnTo>
                  <a:lnTo>
                    <a:pt x="7673340" y="484632"/>
                  </a:lnTo>
                  <a:lnTo>
                    <a:pt x="7728204" y="480060"/>
                  </a:lnTo>
                  <a:lnTo>
                    <a:pt x="7781544" y="475488"/>
                  </a:lnTo>
                  <a:lnTo>
                    <a:pt x="7834884" y="470916"/>
                  </a:lnTo>
                  <a:lnTo>
                    <a:pt x="7888224" y="466344"/>
                  </a:lnTo>
                  <a:lnTo>
                    <a:pt x="7941564" y="461772"/>
                  </a:lnTo>
                  <a:lnTo>
                    <a:pt x="7996428" y="457200"/>
                  </a:lnTo>
                  <a:lnTo>
                    <a:pt x="8048244" y="452628"/>
                  </a:lnTo>
                  <a:lnTo>
                    <a:pt x="8103108" y="448056"/>
                  </a:lnTo>
                  <a:lnTo>
                    <a:pt x="8154924" y="443484"/>
                  </a:lnTo>
                  <a:lnTo>
                    <a:pt x="8209788" y="438912"/>
                  </a:lnTo>
                  <a:lnTo>
                    <a:pt x="8264652" y="434339"/>
                  </a:lnTo>
                  <a:lnTo>
                    <a:pt x="8313420" y="428244"/>
                  </a:lnTo>
                  <a:lnTo>
                    <a:pt x="8366760" y="423672"/>
                  </a:lnTo>
                  <a:lnTo>
                    <a:pt x="8420100" y="417575"/>
                  </a:lnTo>
                  <a:lnTo>
                    <a:pt x="8474964" y="411480"/>
                  </a:lnTo>
                  <a:lnTo>
                    <a:pt x="8526780" y="403860"/>
                  </a:lnTo>
                  <a:lnTo>
                    <a:pt x="8581644" y="393192"/>
                  </a:lnTo>
                  <a:lnTo>
                    <a:pt x="8634984" y="382524"/>
                  </a:lnTo>
                  <a:lnTo>
                    <a:pt x="8688324" y="368808"/>
                  </a:lnTo>
                  <a:lnTo>
                    <a:pt x="8741664" y="352044"/>
                  </a:lnTo>
                  <a:lnTo>
                    <a:pt x="8795004" y="333756"/>
                  </a:lnTo>
                  <a:lnTo>
                    <a:pt x="8848344" y="312420"/>
                  </a:lnTo>
                  <a:lnTo>
                    <a:pt x="8903208" y="289560"/>
                  </a:lnTo>
                  <a:lnTo>
                    <a:pt x="8951976" y="268224"/>
                  </a:lnTo>
                  <a:lnTo>
                    <a:pt x="9006840" y="243839"/>
                  </a:lnTo>
                  <a:lnTo>
                    <a:pt x="9058656" y="219456"/>
                  </a:lnTo>
                  <a:lnTo>
                    <a:pt x="9113520" y="195072"/>
                  </a:lnTo>
                  <a:lnTo>
                    <a:pt x="9165336" y="169163"/>
                  </a:lnTo>
                  <a:lnTo>
                    <a:pt x="9220200" y="141732"/>
                  </a:lnTo>
                  <a:lnTo>
                    <a:pt x="9275064" y="112775"/>
                  </a:lnTo>
                  <a:lnTo>
                    <a:pt x="9326880" y="85344"/>
                  </a:lnTo>
                  <a:lnTo>
                    <a:pt x="9381744" y="57912"/>
                  </a:lnTo>
                  <a:lnTo>
                    <a:pt x="9433560" y="28956"/>
                  </a:lnTo>
                  <a:lnTo>
                    <a:pt x="9488424" y="0"/>
                  </a:lnTo>
                </a:path>
              </a:pathLst>
            </a:custGeom>
            <a:ln w="76200">
              <a:solidFill>
                <a:srgbClr val="00BEB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2316479" y="2109216"/>
              <a:ext cx="1175385" cy="1719580"/>
            </a:xfrm>
            <a:custGeom>
              <a:avLst/>
              <a:gdLst/>
              <a:ahLst/>
              <a:cxnLst/>
              <a:rect l="l" t="t" r="r" b="b"/>
              <a:pathLst>
                <a:path w="1175385" h="1719579">
                  <a:moveTo>
                    <a:pt x="0" y="1719072"/>
                  </a:moveTo>
                  <a:lnTo>
                    <a:pt x="54863" y="1536192"/>
                  </a:lnTo>
                  <a:lnTo>
                    <a:pt x="106680" y="1342644"/>
                  </a:lnTo>
                  <a:lnTo>
                    <a:pt x="161544" y="1210056"/>
                  </a:lnTo>
                  <a:lnTo>
                    <a:pt x="213359" y="1188720"/>
                  </a:lnTo>
                  <a:lnTo>
                    <a:pt x="268224" y="986028"/>
                  </a:lnTo>
                  <a:lnTo>
                    <a:pt x="321563" y="874776"/>
                  </a:lnTo>
                  <a:lnTo>
                    <a:pt x="374903" y="757428"/>
                  </a:lnTo>
                  <a:lnTo>
                    <a:pt x="429768" y="787908"/>
                  </a:lnTo>
                  <a:lnTo>
                    <a:pt x="481583" y="606551"/>
                  </a:lnTo>
                  <a:lnTo>
                    <a:pt x="536447" y="586739"/>
                  </a:lnTo>
                  <a:lnTo>
                    <a:pt x="589788" y="633984"/>
                  </a:lnTo>
                  <a:lnTo>
                    <a:pt x="638556" y="547116"/>
                  </a:lnTo>
                  <a:lnTo>
                    <a:pt x="693419" y="397763"/>
                  </a:lnTo>
                  <a:lnTo>
                    <a:pt x="745236" y="326136"/>
                  </a:lnTo>
                  <a:lnTo>
                    <a:pt x="800100" y="510539"/>
                  </a:lnTo>
                  <a:lnTo>
                    <a:pt x="853439" y="592836"/>
                  </a:lnTo>
                  <a:lnTo>
                    <a:pt x="906780" y="399288"/>
                  </a:lnTo>
                  <a:lnTo>
                    <a:pt x="961644" y="472439"/>
                  </a:lnTo>
                  <a:lnTo>
                    <a:pt x="1013459" y="254508"/>
                  </a:lnTo>
                  <a:lnTo>
                    <a:pt x="1068323" y="143256"/>
                  </a:lnTo>
                  <a:lnTo>
                    <a:pt x="1120140" y="153924"/>
                  </a:lnTo>
                  <a:lnTo>
                    <a:pt x="1175004" y="0"/>
                  </a:lnTo>
                </a:path>
              </a:pathLst>
            </a:custGeom>
            <a:ln w="76200">
              <a:solidFill>
                <a:srgbClr val="3769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687425" y="4728159"/>
            <a:ext cx="71945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Arial Narrow"/>
                <a:cs typeface="Arial Narrow"/>
              </a:rPr>
              <a:t>$500,000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687425" y="4185284"/>
            <a:ext cx="7188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Arial Narrow"/>
                <a:cs typeface="Arial Narrow"/>
              </a:rPr>
              <a:t>$600,000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687425" y="3098673"/>
            <a:ext cx="719455" cy="812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Arial Narrow"/>
                <a:cs typeface="Arial Narrow"/>
              </a:rPr>
              <a:t>$800,000</a:t>
            </a:r>
            <a:endParaRPr sz="1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520"/>
              </a:spcBef>
            </a:pPr>
            <a:endParaRPr sz="16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dirty="0" sz="1600" spc="-10">
                <a:latin typeface="Arial Narrow"/>
                <a:cs typeface="Arial Narrow"/>
              </a:rPr>
              <a:t>$700,000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687425" y="2554935"/>
            <a:ext cx="71945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Arial Narrow"/>
                <a:cs typeface="Arial Narrow"/>
              </a:rPr>
              <a:t>$900,000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548436" y="2012061"/>
            <a:ext cx="858519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Arial Narrow"/>
                <a:cs typeface="Arial Narrow"/>
              </a:rPr>
              <a:t>$1,000,000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351533" y="4860149"/>
            <a:ext cx="10676255" cy="748030"/>
          </a:xfrm>
          <a:prstGeom prst="rect">
            <a:avLst/>
          </a:prstGeom>
        </p:spPr>
        <p:txBody>
          <a:bodyPr wrap="square" lIns="0" tIns="130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25"/>
              </a:spcBef>
              <a:tabLst>
                <a:tab pos="652780" algn="l"/>
                <a:tab pos="1292225" algn="l"/>
                <a:tab pos="1931670" algn="l"/>
                <a:tab pos="2570480" algn="l"/>
                <a:tab pos="3211830" algn="l"/>
                <a:tab pos="3850640" algn="l"/>
                <a:tab pos="4489450" algn="l"/>
                <a:tab pos="5128895" algn="l"/>
                <a:tab pos="5769610" algn="l"/>
                <a:tab pos="6409055" algn="l"/>
                <a:tab pos="7047865" algn="l"/>
                <a:tab pos="7687309" algn="l"/>
                <a:tab pos="8328025" algn="l"/>
                <a:tab pos="8966835" algn="l"/>
                <a:tab pos="9606280" algn="l"/>
                <a:tab pos="10245725" algn="l"/>
              </a:tabLst>
            </a:pPr>
            <a:r>
              <a:rPr dirty="0" sz="1600" spc="-10" b="1">
                <a:latin typeface="Arial Narrow"/>
                <a:cs typeface="Arial Narrow"/>
              </a:rPr>
              <a:t>12/07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12/08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12/09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20" b="1">
                <a:latin typeface="Arial Narrow"/>
                <a:cs typeface="Arial Narrow"/>
              </a:rPr>
              <a:t>12/10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20" b="1">
                <a:latin typeface="Arial Narrow"/>
                <a:cs typeface="Arial Narrow"/>
              </a:rPr>
              <a:t>12/11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12/12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12/13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12/14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12/15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12/16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12/17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12/18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12/19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12/20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12/21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12/22</a:t>
            </a:r>
            <a:r>
              <a:rPr dirty="0" sz="1600" b="1">
                <a:latin typeface="Arial Narrow"/>
                <a:cs typeface="Arial Narrow"/>
              </a:rPr>
              <a:t>	</a:t>
            </a:r>
            <a:r>
              <a:rPr dirty="0" sz="1600" spc="-10" b="1">
                <a:latin typeface="Arial Narrow"/>
                <a:cs typeface="Arial Narrow"/>
              </a:rPr>
              <a:t>12/23</a:t>
            </a:r>
            <a:endParaRPr sz="1600">
              <a:latin typeface="Arial Narrow"/>
              <a:cs typeface="Arial Narrow"/>
            </a:endParaRPr>
          </a:p>
          <a:p>
            <a:pPr marL="643890">
              <a:lnSpc>
                <a:spcPct val="100000"/>
              </a:lnSpc>
              <a:spcBef>
                <a:spcPts val="919"/>
              </a:spcBef>
            </a:pPr>
            <a:r>
              <a:rPr dirty="0" sz="1600" spc="-10" b="1">
                <a:latin typeface="Arial Narrow"/>
                <a:cs typeface="Arial Narrow"/>
              </a:rPr>
              <a:t>Years</a:t>
            </a:r>
            <a:r>
              <a:rPr dirty="0" sz="1600" spc="-45" b="1">
                <a:latin typeface="Arial Narrow"/>
                <a:cs typeface="Arial Narrow"/>
              </a:rPr>
              <a:t> </a:t>
            </a:r>
            <a:r>
              <a:rPr dirty="0" sz="1600" b="1">
                <a:latin typeface="Arial Narrow"/>
                <a:cs typeface="Arial Narrow"/>
              </a:rPr>
              <a:t>to</a:t>
            </a:r>
            <a:r>
              <a:rPr dirty="0" sz="1600" spc="-30" b="1">
                <a:latin typeface="Arial Narrow"/>
                <a:cs typeface="Arial Narrow"/>
              </a:rPr>
              <a:t> </a:t>
            </a:r>
            <a:r>
              <a:rPr dirty="0" sz="1600" spc="-10" b="1">
                <a:latin typeface="Arial Narrow"/>
                <a:cs typeface="Arial Narrow"/>
              </a:rPr>
              <a:t>Retirement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823085" y="2157729"/>
            <a:ext cx="1081405" cy="516255"/>
          </a:xfrm>
          <a:prstGeom prst="rect">
            <a:avLst/>
          </a:prstGeom>
        </p:spPr>
        <p:txBody>
          <a:bodyPr wrap="square" lIns="0" tIns="70485" rIns="0" bIns="0" rtlCol="0" vert="horz">
            <a:spAutoFit/>
          </a:bodyPr>
          <a:lstStyle/>
          <a:p>
            <a:pPr marL="12700" marR="5080">
              <a:lnSpc>
                <a:spcPct val="78900"/>
              </a:lnSpc>
              <a:spcBef>
                <a:spcPts val="555"/>
              </a:spcBef>
            </a:pPr>
            <a:r>
              <a:rPr dirty="0" sz="1800">
                <a:solidFill>
                  <a:srgbClr val="3769FF"/>
                </a:solidFill>
                <a:latin typeface="Arial Narrow"/>
                <a:cs typeface="Arial Narrow"/>
              </a:rPr>
              <a:t>50/50</a:t>
            </a:r>
            <a:r>
              <a:rPr dirty="0" sz="1800" spc="-35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3769FF"/>
                </a:solidFill>
                <a:latin typeface="Arial Narrow"/>
                <a:cs typeface="Arial Narrow"/>
              </a:rPr>
              <a:t>stocks </a:t>
            </a:r>
            <a:r>
              <a:rPr dirty="0" sz="1800">
                <a:solidFill>
                  <a:srgbClr val="3769FF"/>
                </a:solidFill>
                <a:latin typeface="Arial Narrow"/>
                <a:cs typeface="Arial Narrow"/>
              </a:rPr>
              <a:t>and</a:t>
            </a:r>
            <a:r>
              <a:rPr dirty="0" sz="1800" spc="-15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3769FF"/>
                </a:solidFill>
                <a:latin typeface="Arial Narrow"/>
                <a:cs typeface="Arial Narrow"/>
              </a:rPr>
              <a:t>bonds</a:t>
            </a:r>
            <a:endParaRPr sz="1800">
              <a:latin typeface="Arial Narrow"/>
              <a:cs typeface="Arial Narrow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1482852" y="1900427"/>
            <a:ext cx="2336800" cy="934719"/>
            <a:chOff x="1482852" y="1900427"/>
            <a:chExt cx="2336800" cy="934719"/>
          </a:xfrm>
        </p:grpSpPr>
        <p:pic>
          <p:nvPicPr>
            <p:cNvPr id="24" name="object 2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2852" y="2581655"/>
              <a:ext cx="252984" cy="252984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3361944" y="190042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74625" y="174625"/>
                  </a:lnTo>
                  <a:lnTo>
                    <a:pt x="0" y="174625"/>
                  </a:lnTo>
                  <a:lnTo>
                    <a:pt x="141223" y="282575"/>
                  </a:lnTo>
                  <a:lnTo>
                    <a:pt x="87375" y="457200"/>
                  </a:lnTo>
                  <a:lnTo>
                    <a:pt x="228600" y="349250"/>
                  </a:lnTo>
                  <a:lnTo>
                    <a:pt x="369823" y="457200"/>
                  </a:lnTo>
                  <a:lnTo>
                    <a:pt x="315975" y="282575"/>
                  </a:lnTo>
                  <a:lnTo>
                    <a:pt x="457200" y="174625"/>
                  </a:lnTo>
                  <a:lnTo>
                    <a:pt x="282575" y="174625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 descr=""/>
          <p:cNvSpPr txBox="1"/>
          <p:nvPr/>
        </p:nvSpPr>
        <p:spPr>
          <a:xfrm>
            <a:off x="2728086" y="3908552"/>
            <a:ext cx="117983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BEB3"/>
                </a:solidFill>
                <a:latin typeface="Arial Narrow"/>
                <a:cs typeface="Arial Narrow"/>
              </a:rPr>
              <a:t>100%</a:t>
            </a:r>
            <a:r>
              <a:rPr dirty="0" sz="2000" spc="-25">
                <a:solidFill>
                  <a:srgbClr val="00BEB3"/>
                </a:solidFill>
                <a:latin typeface="Arial Narrow"/>
                <a:cs typeface="Arial Narrow"/>
              </a:rPr>
              <a:t> </a:t>
            </a:r>
            <a:r>
              <a:rPr dirty="0" sz="2000" spc="-50">
                <a:solidFill>
                  <a:srgbClr val="00BEB3"/>
                </a:solidFill>
                <a:latin typeface="Arial Narrow"/>
                <a:cs typeface="Arial Narrow"/>
              </a:rPr>
              <a:t>T-</a:t>
            </a:r>
            <a:r>
              <a:rPr dirty="0" sz="2000" spc="-10">
                <a:solidFill>
                  <a:srgbClr val="00BEB3"/>
                </a:solidFill>
                <a:latin typeface="Arial Narrow"/>
                <a:cs typeface="Arial Narrow"/>
              </a:rPr>
              <a:t>Bills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496925" y="552188"/>
            <a:ext cx="2207895" cy="1185545"/>
          </a:xfrm>
          <a:prstGeom prst="rect">
            <a:avLst/>
          </a:prstGeom>
        </p:spPr>
        <p:txBody>
          <a:bodyPr wrap="square" lIns="0" tIns="654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dirty="0" sz="1800">
                <a:latin typeface="Arial"/>
                <a:cs typeface="Arial"/>
              </a:rPr>
              <a:t>Hypothetical</a:t>
            </a:r>
            <a:r>
              <a:rPr dirty="0" sz="1800" spc="-5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example</a:t>
            </a:r>
            <a:endParaRPr sz="1800">
              <a:latin typeface="Arial"/>
              <a:cs typeface="Arial"/>
            </a:endParaRPr>
          </a:p>
          <a:p>
            <a:pPr marL="64135">
              <a:lnSpc>
                <a:spcPct val="100000"/>
              </a:lnSpc>
              <a:spcBef>
                <a:spcPts val="360"/>
              </a:spcBef>
            </a:pPr>
            <a:r>
              <a:rPr dirty="0" sz="1600" spc="-10">
                <a:latin typeface="Arial Narrow"/>
                <a:cs typeface="Arial Narrow"/>
              </a:rPr>
              <a:t>$1,200,000</a:t>
            </a:r>
            <a:endParaRPr sz="1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520"/>
              </a:spcBef>
            </a:pPr>
            <a:endParaRPr sz="1600">
              <a:latin typeface="Arial Narrow"/>
              <a:cs typeface="Arial Narrow"/>
            </a:endParaRPr>
          </a:p>
          <a:p>
            <a:pPr marL="64135">
              <a:lnSpc>
                <a:spcPct val="100000"/>
              </a:lnSpc>
            </a:pPr>
            <a:r>
              <a:rPr dirty="0" sz="1600" spc="-10">
                <a:latin typeface="Arial Narrow"/>
                <a:cs typeface="Arial Narrow"/>
              </a:rPr>
              <a:t>$1,100,000</a:t>
            </a:r>
            <a:endParaRPr sz="16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03375" y="1938527"/>
            <a:ext cx="2694940" cy="2604770"/>
          </a:xfrm>
          <a:prstGeom prst="rect">
            <a:avLst/>
          </a:prstGeom>
          <a:ln w="63500">
            <a:solidFill>
              <a:srgbClr val="C8C8C8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45"/>
              </a:spcBef>
            </a:pPr>
            <a:endParaRPr sz="2400">
              <a:latin typeface="Times New Roman"/>
              <a:cs typeface="Times New Roman"/>
            </a:endParaRPr>
          </a:p>
          <a:p>
            <a:pPr marL="449580">
              <a:lnSpc>
                <a:spcPct val="100000"/>
              </a:lnSpc>
            </a:pPr>
            <a:r>
              <a:rPr dirty="0" sz="2400" b="1">
                <a:solidFill>
                  <a:srgbClr val="3769FF"/>
                </a:solidFill>
                <a:latin typeface="Arial"/>
                <a:cs typeface="Arial"/>
              </a:rPr>
              <a:t>New</a:t>
            </a:r>
            <a:r>
              <a:rPr dirty="0" sz="2400" spc="-4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3769FF"/>
                </a:solidFill>
                <a:latin typeface="Arial"/>
                <a:cs typeface="Arial"/>
              </a:rPr>
              <a:t>spouse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1862327" y="2362199"/>
            <a:ext cx="1164590" cy="1164590"/>
          </a:xfrm>
          <a:custGeom>
            <a:avLst/>
            <a:gdLst/>
            <a:ahLst/>
            <a:cxnLst/>
            <a:rect l="l" t="t" r="r" b="b"/>
            <a:pathLst>
              <a:path w="1164589" h="1164589">
                <a:moveTo>
                  <a:pt x="670052" y="109728"/>
                </a:moveTo>
                <a:lnTo>
                  <a:pt x="627888" y="26924"/>
                </a:lnTo>
                <a:lnTo>
                  <a:pt x="547116" y="109728"/>
                </a:lnTo>
                <a:lnTo>
                  <a:pt x="670052" y="109728"/>
                </a:lnTo>
                <a:close/>
              </a:path>
              <a:path w="1164589" h="1164589">
                <a:moveTo>
                  <a:pt x="747014" y="0"/>
                </a:moveTo>
                <a:lnTo>
                  <a:pt x="654685" y="0"/>
                </a:lnTo>
                <a:lnTo>
                  <a:pt x="695071" y="75057"/>
                </a:lnTo>
                <a:lnTo>
                  <a:pt x="747014" y="0"/>
                </a:lnTo>
                <a:close/>
              </a:path>
              <a:path w="1164589" h="1164589">
                <a:moveTo>
                  <a:pt x="814197" y="109728"/>
                </a:moveTo>
                <a:lnTo>
                  <a:pt x="764286" y="38481"/>
                </a:lnTo>
                <a:lnTo>
                  <a:pt x="714375" y="109728"/>
                </a:lnTo>
                <a:lnTo>
                  <a:pt x="814197" y="109728"/>
                </a:lnTo>
                <a:close/>
              </a:path>
              <a:path w="1164589" h="1164589">
                <a:moveTo>
                  <a:pt x="873887" y="0"/>
                </a:moveTo>
                <a:lnTo>
                  <a:pt x="781558" y="0"/>
                </a:lnTo>
                <a:lnTo>
                  <a:pt x="835406" y="75057"/>
                </a:lnTo>
                <a:lnTo>
                  <a:pt x="873887" y="0"/>
                </a:lnTo>
                <a:close/>
              </a:path>
              <a:path w="1164589" h="1164589">
                <a:moveTo>
                  <a:pt x="981456" y="109728"/>
                </a:moveTo>
                <a:lnTo>
                  <a:pt x="900684" y="26924"/>
                </a:lnTo>
                <a:lnTo>
                  <a:pt x="858520" y="109728"/>
                </a:lnTo>
                <a:lnTo>
                  <a:pt x="981456" y="109728"/>
                </a:lnTo>
                <a:close/>
              </a:path>
              <a:path w="1164589" h="1164589">
                <a:moveTo>
                  <a:pt x="1164336" y="691388"/>
                </a:moveTo>
                <a:lnTo>
                  <a:pt x="1161630" y="644753"/>
                </a:lnTo>
                <a:lnTo>
                  <a:pt x="1153744" y="599681"/>
                </a:lnTo>
                <a:lnTo>
                  <a:pt x="1140968" y="556475"/>
                </a:lnTo>
                <a:lnTo>
                  <a:pt x="1123607" y="515454"/>
                </a:lnTo>
                <a:lnTo>
                  <a:pt x="1101953" y="476897"/>
                </a:lnTo>
                <a:lnTo>
                  <a:pt x="1091692" y="462584"/>
                </a:lnTo>
                <a:lnTo>
                  <a:pt x="1091692" y="691388"/>
                </a:lnTo>
                <a:lnTo>
                  <a:pt x="1088263" y="738047"/>
                </a:lnTo>
                <a:lnTo>
                  <a:pt x="1077823" y="785850"/>
                </a:lnTo>
                <a:lnTo>
                  <a:pt x="1061250" y="829271"/>
                </a:lnTo>
                <a:lnTo>
                  <a:pt x="1038936" y="869492"/>
                </a:lnTo>
                <a:lnTo>
                  <a:pt x="1011364" y="905992"/>
                </a:lnTo>
                <a:lnTo>
                  <a:pt x="979055" y="938276"/>
                </a:lnTo>
                <a:lnTo>
                  <a:pt x="942505" y="965822"/>
                </a:lnTo>
                <a:lnTo>
                  <a:pt x="902220" y="988123"/>
                </a:lnTo>
                <a:lnTo>
                  <a:pt x="858710" y="1004684"/>
                </a:lnTo>
                <a:lnTo>
                  <a:pt x="812482" y="1014996"/>
                </a:lnTo>
                <a:lnTo>
                  <a:pt x="764032" y="1018540"/>
                </a:lnTo>
                <a:lnTo>
                  <a:pt x="715695" y="1014996"/>
                </a:lnTo>
                <a:lnTo>
                  <a:pt x="713676" y="1014552"/>
                </a:lnTo>
                <a:lnTo>
                  <a:pt x="739165" y="979004"/>
                </a:lnTo>
                <a:lnTo>
                  <a:pt x="739292" y="978827"/>
                </a:lnTo>
                <a:lnTo>
                  <a:pt x="760933" y="940295"/>
                </a:lnTo>
                <a:lnTo>
                  <a:pt x="778281" y="899274"/>
                </a:lnTo>
                <a:lnTo>
                  <a:pt x="791044" y="856068"/>
                </a:lnTo>
                <a:lnTo>
                  <a:pt x="798918" y="810971"/>
                </a:lnTo>
                <a:lnTo>
                  <a:pt x="801624" y="764286"/>
                </a:lnTo>
                <a:lnTo>
                  <a:pt x="798918" y="717613"/>
                </a:lnTo>
                <a:lnTo>
                  <a:pt x="791044" y="672515"/>
                </a:lnTo>
                <a:lnTo>
                  <a:pt x="778281" y="629310"/>
                </a:lnTo>
                <a:lnTo>
                  <a:pt x="760933" y="588289"/>
                </a:lnTo>
                <a:lnTo>
                  <a:pt x="739292" y="549757"/>
                </a:lnTo>
                <a:lnTo>
                  <a:pt x="728853" y="535203"/>
                </a:lnTo>
                <a:lnTo>
                  <a:pt x="728853" y="764286"/>
                </a:lnTo>
                <a:lnTo>
                  <a:pt x="725411" y="810971"/>
                </a:lnTo>
                <a:lnTo>
                  <a:pt x="714959" y="858799"/>
                </a:lnTo>
                <a:lnTo>
                  <a:pt x="698373" y="902246"/>
                </a:lnTo>
                <a:lnTo>
                  <a:pt x="676021" y="942479"/>
                </a:lnTo>
                <a:lnTo>
                  <a:pt x="648423" y="979004"/>
                </a:lnTo>
                <a:lnTo>
                  <a:pt x="635647" y="991755"/>
                </a:lnTo>
                <a:lnTo>
                  <a:pt x="626148" y="988123"/>
                </a:lnTo>
                <a:lnTo>
                  <a:pt x="585927" y="965822"/>
                </a:lnTo>
                <a:lnTo>
                  <a:pt x="573303" y="956297"/>
                </a:lnTo>
                <a:lnTo>
                  <a:pt x="573303" y="1042276"/>
                </a:lnTo>
                <a:lnTo>
                  <a:pt x="539216" y="1061148"/>
                </a:lnTo>
                <a:lnTo>
                  <a:pt x="495706" y="1077709"/>
                </a:lnTo>
                <a:lnTo>
                  <a:pt x="449491" y="1088021"/>
                </a:lnTo>
                <a:lnTo>
                  <a:pt x="401066" y="1091565"/>
                </a:lnTo>
                <a:lnTo>
                  <a:pt x="352513" y="1088021"/>
                </a:lnTo>
                <a:lnTo>
                  <a:pt x="306184" y="1077709"/>
                </a:lnTo>
                <a:lnTo>
                  <a:pt x="262585" y="1061148"/>
                </a:lnTo>
                <a:lnTo>
                  <a:pt x="222224" y="1038834"/>
                </a:lnTo>
                <a:lnTo>
                  <a:pt x="185610" y="1011288"/>
                </a:lnTo>
                <a:lnTo>
                  <a:pt x="153238" y="979004"/>
                </a:lnTo>
                <a:lnTo>
                  <a:pt x="125615" y="942479"/>
                </a:lnTo>
                <a:lnTo>
                  <a:pt x="103251" y="902246"/>
                </a:lnTo>
                <a:lnTo>
                  <a:pt x="86652" y="858799"/>
                </a:lnTo>
                <a:lnTo>
                  <a:pt x="76314" y="812647"/>
                </a:lnTo>
                <a:lnTo>
                  <a:pt x="72771" y="764286"/>
                </a:lnTo>
                <a:lnTo>
                  <a:pt x="76200" y="717613"/>
                </a:lnTo>
                <a:lnTo>
                  <a:pt x="76314" y="715937"/>
                </a:lnTo>
                <a:lnTo>
                  <a:pt x="86652" y="669785"/>
                </a:lnTo>
                <a:lnTo>
                  <a:pt x="103251" y="626338"/>
                </a:lnTo>
                <a:lnTo>
                  <a:pt x="125615" y="586105"/>
                </a:lnTo>
                <a:lnTo>
                  <a:pt x="153238" y="549579"/>
                </a:lnTo>
                <a:lnTo>
                  <a:pt x="185610" y="517296"/>
                </a:lnTo>
                <a:lnTo>
                  <a:pt x="222224" y="489750"/>
                </a:lnTo>
                <a:lnTo>
                  <a:pt x="262585" y="467436"/>
                </a:lnTo>
                <a:lnTo>
                  <a:pt x="306184" y="450875"/>
                </a:lnTo>
                <a:lnTo>
                  <a:pt x="352513" y="440563"/>
                </a:lnTo>
                <a:lnTo>
                  <a:pt x="401066" y="437007"/>
                </a:lnTo>
                <a:lnTo>
                  <a:pt x="449491" y="440563"/>
                </a:lnTo>
                <a:lnTo>
                  <a:pt x="451993" y="441134"/>
                </a:lnTo>
                <a:lnTo>
                  <a:pt x="426427" y="476897"/>
                </a:lnTo>
                <a:lnTo>
                  <a:pt x="404837" y="515454"/>
                </a:lnTo>
                <a:lnTo>
                  <a:pt x="387515" y="556475"/>
                </a:lnTo>
                <a:lnTo>
                  <a:pt x="374777" y="599681"/>
                </a:lnTo>
                <a:lnTo>
                  <a:pt x="366915" y="644753"/>
                </a:lnTo>
                <a:lnTo>
                  <a:pt x="364236" y="691388"/>
                </a:lnTo>
                <a:lnTo>
                  <a:pt x="366915" y="738047"/>
                </a:lnTo>
                <a:lnTo>
                  <a:pt x="374777" y="783120"/>
                </a:lnTo>
                <a:lnTo>
                  <a:pt x="387515" y="826300"/>
                </a:lnTo>
                <a:lnTo>
                  <a:pt x="404837" y="867295"/>
                </a:lnTo>
                <a:lnTo>
                  <a:pt x="426427" y="905802"/>
                </a:lnTo>
                <a:lnTo>
                  <a:pt x="452005" y="941527"/>
                </a:lnTo>
                <a:lnTo>
                  <a:pt x="481266" y="974166"/>
                </a:lnTo>
                <a:lnTo>
                  <a:pt x="513892" y="1003414"/>
                </a:lnTo>
                <a:lnTo>
                  <a:pt x="549617" y="1028992"/>
                </a:lnTo>
                <a:lnTo>
                  <a:pt x="573303" y="1042276"/>
                </a:lnTo>
                <a:lnTo>
                  <a:pt x="573303" y="956297"/>
                </a:lnTo>
                <a:lnTo>
                  <a:pt x="549427" y="938276"/>
                </a:lnTo>
                <a:lnTo>
                  <a:pt x="517144" y="905992"/>
                </a:lnTo>
                <a:lnTo>
                  <a:pt x="489597" y="869492"/>
                </a:lnTo>
                <a:lnTo>
                  <a:pt x="467296" y="829271"/>
                </a:lnTo>
                <a:lnTo>
                  <a:pt x="450735" y="785850"/>
                </a:lnTo>
                <a:lnTo>
                  <a:pt x="440423" y="739724"/>
                </a:lnTo>
                <a:lnTo>
                  <a:pt x="436880" y="691388"/>
                </a:lnTo>
                <a:lnTo>
                  <a:pt x="440296" y="644753"/>
                </a:lnTo>
                <a:lnTo>
                  <a:pt x="450735" y="597001"/>
                </a:lnTo>
                <a:lnTo>
                  <a:pt x="467296" y="553593"/>
                </a:lnTo>
                <a:lnTo>
                  <a:pt x="489597" y="513384"/>
                </a:lnTo>
                <a:lnTo>
                  <a:pt x="517144" y="476897"/>
                </a:lnTo>
                <a:lnTo>
                  <a:pt x="530085" y="463969"/>
                </a:lnTo>
                <a:lnTo>
                  <a:pt x="539216" y="467436"/>
                </a:lnTo>
                <a:lnTo>
                  <a:pt x="579513" y="489750"/>
                </a:lnTo>
                <a:lnTo>
                  <a:pt x="616089" y="517296"/>
                </a:lnTo>
                <a:lnTo>
                  <a:pt x="648423" y="549579"/>
                </a:lnTo>
                <a:lnTo>
                  <a:pt x="676021" y="586105"/>
                </a:lnTo>
                <a:lnTo>
                  <a:pt x="698373" y="626338"/>
                </a:lnTo>
                <a:lnTo>
                  <a:pt x="714959" y="669785"/>
                </a:lnTo>
                <a:lnTo>
                  <a:pt x="725297" y="715937"/>
                </a:lnTo>
                <a:lnTo>
                  <a:pt x="728853" y="764286"/>
                </a:lnTo>
                <a:lnTo>
                  <a:pt x="728853" y="535203"/>
                </a:lnTo>
                <a:lnTo>
                  <a:pt x="684352" y="481355"/>
                </a:lnTo>
                <a:lnTo>
                  <a:pt x="651649" y="452081"/>
                </a:lnTo>
                <a:lnTo>
                  <a:pt x="615861" y="426478"/>
                </a:lnTo>
                <a:lnTo>
                  <a:pt x="592543" y="413435"/>
                </a:lnTo>
                <a:lnTo>
                  <a:pt x="626148" y="394792"/>
                </a:lnTo>
                <a:lnTo>
                  <a:pt x="669569" y="378231"/>
                </a:lnTo>
                <a:lnTo>
                  <a:pt x="715695" y="367919"/>
                </a:lnTo>
                <a:lnTo>
                  <a:pt x="764032" y="364363"/>
                </a:lnTo>
                <a:lnTo>
                  <a:pt x="812482" y="367919"/>
                </a:lnTo>
                <a:lnTo>
                  <a:pt x="858710" y="378231"/>
                </a:lnTo>
                <a:lnTo>
                  <a:pt x="902220" y="394792"/>
                </a:lnTo>
                <a:lnTo>
                  <a:pt x="942505" y="417093"/>
                </a:lnTo>
                <a:lnTo>
                  <a:pt x="979055" y="444627"/>
                </a:lnTo>
                <a:lnTo>
                  <a:pt x="1011364" y="476897"/>
                </a:lnTo>
                <a:lnTo>
                  <a:pt x="1038936" y="513384"/>
                </a:lnTo>
                <a:lnTo>
                  <a:pt x="1061250" y="553593"/>
                </a:lnTo>
                <a:lnTo>
                  <a:pt x="1077823" y="597001"/>
                </a:lnTo>
                <a:lnTo>
                  <a:pt x="1088136" y="643102"/>
                </a:lnTo>
                <a:lnTo>
                  <a:pt x="1091692" y="691388"/>
                </a:lnTo>
                <a:lnTo>
                  <a:pt x="1091692" y="462584"/>
                </a:lnTo>
                <a:lnTo>
                  <a:pt x="1047000" y="408419"/>
                </a:lnTo>
                <a:lnTo>
                  <a:pt x="1014298" y="379107"/>
                </a:lnTo>
                <a:lnTo>
                  <a:pt x="978522" y="353466"/>
                </a:lnTo>
                <a:lnTo>
                  <a:pt x="939965" y="331812"/>
                </a:lnTo>
                <a:lnTo>
                  <a:pt x="898944" y="314452"/>
                </a:lnTo>
                <a:lnTo>
                  <a:pt x="855738" y="301675"/>
                </a:lnTo>
                <a:lnTo>
                  <a:pt x="823010" y="295960"/>
                </a:lnTo>
                <a:lnTo>
                  <a:pt x="950722" y="144399"/>
                </a:lnTo>
                <a:lnTo>
                  <a:pt x="845058" y="144399"/>
                </a:lnTo>
                <a:lnTo>
                  <a:pt x="804697" y="293446"/>
                </a:lnTo>
                <a:lnTo>
                  <a:pt x="766864" y="291249"/>
                </a:lnTo>
                <a:lnTo>
                  <a:pt x="808482" y="144399"/>
                </a:lnTo>
                <a:lnTo>
                  <a:pt x="720090" y="144399"/>
                </a:lnTo>
                <a:lnTo>
                  <a:pt x="761695" y="291223"/>
                </a:lnTo>
                <a:lnTo>
                  <a:pt x="725373" y="293331"/>
                </a:lnTo>
                <a:lnTo>
                  <a:pt x="683514" y="144399"/>
                </a:lnTo>
                <a:lnTo>
                  <a:pt x="577850" y="144399"/>
                </a:lnTo>
                <a:lnTo>
                  <a:pt x="706831" y="295643"/>
                </a:lnTo>
                <a:lnTo>
                  <a:pt x="672299" y="301675"/>
                </a:lnTo>
                <a:lnTo>
                  <a:pt x="629119" y="314452"/>
                </a:lnTo>
                <a:lnTo>
                  <a:pt x="588124" y="331812"/>
                </a:lnTo>
                <a:lnTo>
                  <a:pt x="549617" y="353466"/>
                </a:lnTo>
                <a:lnTo>
                  <a:pt x="513892" y="379107"/>
                </a:lnTo>
                <a:lnTo>
                  <a:pt x="512330" y="380517"/>
                </a:lnTo>
                <a:lnTo>
                  <a:pt x="492950" y="374802"/>
                </a:lnTo>
                <a:lnTo>
                  <a:pt x="447802" y="366928"/>
                </a:lnTo>
                <a:lnTo>
                  <a:pt x="401066" y="364236"/>
                </a:lnTo>
                <a:lnTo>
                  <a:pt x="354317" y="366928"/>
                </a:lnTo>
                <a:lnTo>
                  <a:pt x="309143" y="374802"/>
                </a:lnTo>
                <a:lnTo>
                  <a:pt x="265849" y="387540"/>
                </a:lnTo>
                <a:lnTo>
                  <a:pt x="224739" y="404876"/>
                </a:lnTo>
                <a:lnTo>
                  <a:pt x="186118" y="426478"/>
                </a:lnTo>
                <a:lnTo>
                  <a:pt x="150279" y="452081"/>
                </a:lnTo>
                <a:lnTo>
                  <a:pt x="117513" y="481355"/>
                </a:lnTo>
                <a:lnTo>
                  <a:pt x="88150" y="514007"/>
                </a:lnTo>
                <a:lnTo>
                  <a:pt x="62598" y="549579"/>
                </a:lnTo>
                <a:lnTo>
                  <a:pt x="40779" y="588289"/>
                </a:lnTo>
                <a:lnTo>
                  <a:pt x="23393" y="629310"/>
                </a:lnTo>
                <a:lnTo>
                  <a:pt x="10591" y="672515"/>
                </a:lnTo>
                <a:lnTo>
                  <a:pt x="2692" y="717613"/>
                </a:lnTo>
                <a:lnTo>
                  <a:pt x="0" y="764286"/>
                </a:lnTo>
                <a:lnTo>
                  <a:pt x="2692" y="810971"/>
                </a:lnTo>
                <a:lnTo>
                  <a:pt x="10591" y="856068"/>
                </a:lnTo>
                <a:lnTo>
                  <a:pt x="23393" y="899274"/>
                </a:lnTo>
                <a:lnTo>
                  <a:pt x="40779" y="940295"/>
                </a:lnTo>
                <a:lnTo>
                  <a:pt x="62471" y="978827"/>
                </a:lnTo>
                <a:lnTo>
                  <a:pt x="88150" y="1014577"/>
                </a:lnTo>
                <a:lnTo>
                  <a:pt x="117513" y="1047229"/>
                </a:lnTo>
                <a:lnTo>
                  <a:pt x="150279" y="1076502"/>
                </a:lnTo>
                <a:lnTo>
                  <a:pt x="186118" y="1102106"/>
                </a:lnTo>
                <a:lnTo>
                  <a:pt x="224739" y="1123708"/>
                </a:lnTo>
                <a:lnTo>
                  <a:pt x="265849" y="1141044"/>
                </a:lnTo>
                <a:lnTo>
                  <a:pt x="309143" y="1153782"/>
                </a:lnTo>
                <a:lnTo>
                  <a:pt x="354317" y="1161656"/>
                </a:lnTo>
                <a:lnTo>
                  <a:pt x="401066" y="1164336"/>
                </a:lnTo>
                <a:lnTo>
                  <a:pt x="447802" y="1161656"/>
                </a:lnTo>
                <a:lnTo>
                  <a:pt x="492950" y="1153782"/>
                </a:lnTo>
                <a:lnTo>
                  <a:pt x="536206" y="1141044"/>
                </a:lnTo>
                <a:lnTo>
                  <a:pt x="577278" y="1123708"/>
                </a:lnTo>
                <a:lnTo>
                  <a:pt x="615861" y="1102106"/>
                </a:lnTo>
                <a:lnTo>
                  <a:pt x="630580" y="1091565"/>
                </a:lnTo>
                <a:lnTo>
                  <a:pt x="651649" y="1076502"/>
                </a:lnTo>
                <a:lnTo>
                  <a:pt x="653288" y="1075042"/>
                </a:lnTo>
                <a:lnTo>
                  <a:pt x="672299" y="1080643"/>
                </a:lnTo>
                <a:lnTo>
                  <a:pt x="717372" y="1088504"/>
                </a:lnTo>
                <a:lnTo>
                  <a:pt x="764032" y="1091184"/>
                </a:lnTo>
                <a:lnTo>
                  <a:pt x="810666" y="1088504"/>
                </a:lnTo>
                <a:lnTo>
                  <a:pt x="855738" y="1080643"/>
                </a:lnTo>
                <a:lnTo>
                  <a:pt x="898944" y="1067904"/>
                </a:lnTo>
                <a:lnTo>
                  <a:pt x="939965" y="1050582"/>
                </a:lnTo>
                <a:lnTo>
                  <a:pt x="978522" y="1028992"/>
                </a:lnTo>
                <a:lnTo>
                  <a:pt x="993127" y="1018540"/>
                </a:lnTo>
                <a:lnTo>
                  <a:pt x="1014298" y="1003414"/>
                </a:lnTo>
                <a:lnTo>
                  <a:pt x="1047000" y="974166"/>
                </a:lnTo>
                <a:lnTo>
                  <a:pt x="1076312" y="941527"/>
                </a:lnTo>
                <a:lnTo>
                  <a:pt x="1101953" y="905802"/>
                </a:lnTo>
                <a:lnTo>
                  <a:pt x="1123607" y="867295"/>
                </a:lnTo>
                <a:lnTo>
                  <a:pt x="1140968" y="826300"/>
                </a:lnTo>
                <a:lnTo>
                  <a:pt x="1153744" y="783120"/>
                </a:lnTo>
                <a:lnTo>
                  <a:pt x="1161630" y="738047"/>
                </a:lnTo>
                <a:lnTo>
                  <a:pt x="1164336" y="691388"/>
                </a:lnTo>
                <a:close/>
              </a:path>
            </a:pathLst>
          </a:custGeom>
          <a:solidFill>
            <a:srgbClr val="672F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4745735" y="1927860"/>
            <a:ext cx="2696210" cy="2604770"/>
          </a:xfrm>
          <a:prstGeom prst="rect">
            <a:avLst/>
          </a:prstGeom>
          <a:ln w="63500">
            <a:solidFill>
              <a:srgbClr val="C8C8C8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25"/>
              </a:spcBef>
            </a:pPr>
            <a:endParaRPr sz="2400">
              <a:latin typeface="Times New Roman"/>
              <a:cs typeface="Times New Roman"/>
            </a:endParaRPr>
          </a:p>
          <a:p>
            <a:pPr marL="234315">
              <a:lnSpc>
                <a:spcPct val="100000"/>
              </a:lnSpc>
              <a:spcBef>
                <a:spcPts val="5"/>
              </a:spcBef>
            </a:pPr>
            <a:r>
              <a:rPr dirty="0" sz="2400" spc="-20" b="1">
                <a:solidFill>
                  <a:srgbClr val="3769FF"/>
                </a:solidFill>
                <a:latin typeface="Arial"/>
                <a:cs typeface="Arial"/>
              </a:rPr>
              <a:t>Young</a:t>
            </a:r>
            <a:r>
              <a:rPr dirty="0" sz="2400" spc="-114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3769FF"/>
                </a:solidFill>
                <a:latin typeface="Arial"/>
                <a:cs typeface="Arial"/>
              </a:rPr>
              <a:t>children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06122" y="2329878"/>
            <a:ext cx="569087" cy="121373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38356" y="2369502"/>
            <a:ext cx="612266" cy="1171067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29438" y="2646870"/>
            <a:ext cx="622426" cy="887856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8947404" y="2505455"/>
            <a:ext cx="1405255" cy="1111250"/>
            <a:chOff x="8947404" y="2505455"/>
            <a:chExt cx="1405255" cy="1111250"/>
          </a:xfrm>
        </p:grpSpPr>
        <p:sp>
          <p:nvSpPr>
            <p:cNvPr id="9" name="object 9" descr=""/>
            <p:cNvSpPr/>
            <p:nvPr/>
          </p:nvSpPr>
          <p:spPr>
            <a:xfrm>
              <a:off x="8947404" y="2505455"/>
              <a:ext cx="1405255" cy="1111250"/>
            </a:xfrm>
            <a:custGeom>
              <a:avLst/>
              <a:gdLst/>
              <a:ahLst/>
              <a:cxnLst/>
              <a:rect l="l" t="t" r="r" b="b"/>
              <a:pathLst>
                <a:path w="1405254" h="1111250">
                  <a:moveTo>
                    <a:pt x="1114920" y="702322"/>
                  </a:moveTo>
                  <a:lnTo>
                    <a:pt x="1108646" y="658418"/>
                  </a:lnTo>
                  <a:lnTo>
                    <a:pt x="1089126" y="618185"/>
                  </a:lnTo>
                  <a:lnTo>
                    <a:pt x="1075575" y="604266"/>
                  </a:lnTo>
                  <a:lnTo>
                    <a:pt x="1066546" y="595007"/>
                  </a:lnTo>
                  <a:lnTo>
                    <a:pt x="1066546" y="700405"/>
                  </a:lnTo>
                  <a:lnTo>
                    <a:pt x="1065288" y="716038"/>
                  </a:lnTo>
                  <a:lnTo>
                    <a:pt x="1047115" y="758571"/>
                  </a:lnTo>
                  <a:lnTo>
                    <a:pt x="1018324" y="784059"/>
                  </a:lnTo>
                  <a:lnTo>
                    <a:pt x="983259" y="796251"/>
                  </a:lnTo>
                  <a:lnTo>
                    <a:pt x="946238" y="794461"/>
                  </a:lnTo>
                  <a:lnTo>
                    <a:pt x="911606" y="778002"/>
                  </a:lnTo>
                  <a:lnTo>
                    <a:pt x="882929" y="743686"/>
                  </a:lnTo>
                  <a:lnTo>
                    <a:pt x="872744" y="700405"/>
                  </a:lnTo>
                  <a:lnTo>
                    <a:pt x="880351" y="663105"/>
                  </a:lnTo>
                  <a:lnTo>
                    <a:pt x="901090" y="632523"/>
                  </a:lnTo>
                  <a:lnTo>
                    <a:pt x="931786" y="611860"/>
                  </a:lnTo>
                  <a:lnTo>
                    <a:pt x="969264" y="604266"/>
                  </a:lnTo>
                  <a:lnTo>
                    <a:pt x="1007173" y="611860"/>
                  </a:lnTo>
                  <a:lnTo>
                    <a:pt x="1038098" y="632523"/>
                  </a:lnTo>
                  <a:lnTo>
                    <a:pt x="1058913" y="663105"/>
                  </a:lnTo>
                  <a:lnTo>
                    <a:pt x="1066546" y="700405"/>
                  </a:lnTo>
                  <a:lnTo>
                    <a:pt x="1066546" y="595007"/>
                  </a:lnTo>
                  <a:lnTo>
                    <a:pt x="1056767" y="584962"/>
                  </a:lnTo>
                  <a:lnTo>
                    <a:pt x="1015517" y="563206"/>
                  </a:lnTo>
                  <a:lnTo>
                    <a:pt x="971169" y="555764"/>
                  </a:lnTo>
                  <a:lnTo>
                    <a:pt x="927100" y="562102"/>
                  </a:lnTo>
                  <a:lnTo>
                    <a:pt x="886688" y="581672"/>
                  </a:lnTo>
                  <a:lnTo>
                    <a:pt x="853313" y="613918"/>
                  </a:lnTo>
                  <a:lnTo>
                    <a:pt x="831481" y="654710"/>
                  </a:lnTo>
                  <a:lnTo>
                    <a:pt x="824026" y="698754"/>
                  </a:lnTo>
                  <a:lnTo>
                    <a:pt x="830414" y="742696"/>
                  </a:lnTo>
                  <a:lnTo>
                    <a:pt x="850087" y="783158"/>
                  </a:lnTo>
                  <a:lnTo>
                    <a:pt x="882523" y="816737"/>
                  </a:lnTo>
                  <a:lnTo>
                    <a:pt x="923366" y="838288"/>
                  </a:lnTo>
                  <a:lnTo>
                    <a:pt x="969264" y="845820"/>
                  </a:lnTo>
                  <a:lnTo>
                    <a:pt x="992593" y="843902"/>
                  </a:lnTo>
                  <a:lnTo>
                    <a:pt x="1036789" y="829157"/>
                  </a:lnTo>
                  <a:lnTo>
                    <a:pt x="1072515" y="803338"/>
                  </a:lnTo>
                  <a:lnTo>
                    <a:pt x="1107503" y="746518"/>
                  </a:lnTo>
                  <a:lnTo>
                    <a:pt x="1114920" y="702322"/>
                  </a:lnTo>
                  <a:close/>
                </a:path>
                <a:path w="1405254" h="1111250">
                  <a:moveTo>
                    <a:pt x="1307592" y="216916"/>
                  </a:moveTo>
                  <a:lnTo>
                    <a:pt x="1305636" y="207518"/>
                  </a:lnTo>
                  <a:lnTo>
                    <a:pt x="1300416" y="199936"/>
                  </a:lnTo>
                  <a:lnTo>
                    <a:pt x="1292796" y="194881"/>
                  </a:lnTo>
                  <a:lnTo>
                    <a:pt x="1258951" y="188074"/>
                  </a:lnTo>
                  <a:lnTo>
                    <a:pt x="1258951" y="238633"/>
                  </a:lnTo>
                  <a:lnTo>
                    <a:pt x="1258951" y="872363"/>
                  </a:lnTo>
                  <a:lnTo>
                    <a:pt x="1225715" y="884605"/>
                  </a:lnTo>
                  <a:lnTo>
                    <a:pt x="1197825" y="905560"/>
                  </a:lnTo>
                  <a:lnTo>
                    <a:pt x="1176934" y="933640"/>
                  </a:lnTo>
                  <a:lnTo>
                    <a:pt x="1164717" y="967232"/>
                  </a:lnTo>
                  <a:lnTo>
                    <a:pt x="238887" y="967232"/>
                  </a:lnTo>
                  <a:lnTo>
                    <a:pt x="226656" y="933640"/>
                  </a:lnTo>
                  <a:lnTo>
                    <a:pt x="205765" y="905560"/>
                  </a:lnTo>
                  <a:lnTo>
                    <a:pt x="177876" y="884605"/>
                  </a:lnTo>
                  <a:lnTo>
                    <a:pt x="144653" y="872363"/>
                  </a:lnTo>
                  <a:lnTo>
                    <a:pt x="144653" y="238633"/>
                  </a:lnTo>
                  <a:lnTo>
                    <a:pt x="177876" y="226529"/>
                  </a:lnTo>
                  <a:lnTo>
                    <a:pt x="205765" y="205828"/>
                  </a:lnTo>
                  <a:lnTo>
                    <a:pt x="226656" y="178003"/>
                  </a:lnTo>
                  <a:lnTo>
                    <a:pt x="238887" y="144526"/>
                  </a:lnTo>
                  <a:lnTo>
                    <a:pt x="1164717" y="144526"/>
                  </a:lnTo>
                  <a:lnTo>
                    <a:pt x="1176934" y="178003"/>
                  </a:lnTo>
                  <a:lnTo>
                    <a:pt x="1197825" y="205828"/>
                  </a:lnTo>
                  <a:lnTo>
                    <a:pt x="1225715" y="226529"/>
                  </a:lnTo>
                  <a:lnTo>
                    <a:pt x="1258951" y="238633"/>
                  </a:lnTo>
                  <a:lnTo>
                    <a:pt x="1258951" y="188074"/>
                  </a:lnTo>
                  <a:lnTo>
                    <a:pt x="1255204" y="187312"/>
                  </a:lnTo>
                  <a:lnTo>
                    <a:pt x="1231861" y="171704"/>
                  </a:lnTo>
                  <a:lnTo>
                    <a:pt x="1216088" y="148678"/>
                  </a:lnTo>
                  <a:lnTo>
                    <a:pt x="1215237" y="144526"/>
                  </a:lnTo>
                  <a:lnTo>
                    <a:pt x="1210310" y="120650"/>
                  </a:lnTo>
                  <a:lnTo>
                    <a:pt x="1208468" y="111125"/>
                  </a:lnTo>
                  <a:lnTo>
                    <a:pt x="1203413" y="103289"/>
                  </a:lnTo>
                  <a:lnTo>
                    <a:pt x="1195832" y="97980"/>
                  </a:lnTo>
                  <a:lnTo>
                    <a:pt x="1186434" y="96012"/>
                  </a:lnTo>
                  <a:lnTo>
                    <a:pt x="217170" y="96012"/>
                  </a:lnTo>
                  <a:lnTo>
                    <a:pt x="207759" y="97980"/>
                  </a:lnTo>
                  <a:lnTo>
                    <a:pt x="200177" y="103289"/>
                  </a:lnTo>
                  <a:lnTo>
                    <a:pt x="195122" y="111125"/>
                  </a:lnTo>
                  <a:lnTo>
                    <a:pt x="193294" y="120650"/>
                  </a:lnTo>
                  <a:lnTo>
                    <a:pt x="187502" y="148678"/>
                  </a:lnTo>
                  <a:lnTo>
                    <a:pt x="171729" y="171704"/>
                  </a:lnTo>
                  <a:lnTo>
                    <a:pt x="148386" y="187312"/>
                  </a:lnTo>
                  <a:lnTo>
                    <a:pt x="110794" y="194881"/>
                  </a:lnTo>
                  <a:lnTo>
                    <a:pt x="103187" y="199936"/>
                  </a:lnTo>
                  <a:lnTo>
                    <a:pt x="97955" y="207518"/>
                  </a:lnTo>
                  <a:lnTo>
                    <a:pt x="96012" y="216916"/>
                  </a:lnTo>
                  <a:lnTo>
                    <a:pt x="96012" y="894080"/>
                  </a:lnTo>
                  <a:lnTo>
                    <a:pt x="148386" y="924356"/>
                  </a:lnTo>
                  <a:lnTo>
                    <a:pt x="171729" y="939774"/>
                  </a:lnTo>
                  <a:lnTo>
                    <a:pt x="187502" y="962761"/>
                  </a:lnTo>
                  <a:lnTo>
                    <a:pt x="193294" y="991108"/>
                  </a:lnTo>
                  <a:lnTo>
                    <a:pt x="195122" y="1000518"/>
                  </a:lnTo>
                  <a:lnTo>
                    <a:pt x="200177" y="1008100"/>
                  </a:lnTo>
                  <a:lnTo>
                    <a:pt x="207759" y="1013155"/>
                  </a:lnTo>
                  <a:lnTo>
                    <a:pt x="217170" y="1014984"/>
                  </a:lnTo>
                  <a:lnTo>
                    <a:pt x="1186434" y="1014984"/>
                  </a:lnTo>
                  <a:lnTo>
                    <a:pt x="1195832" y="1013155"/>
                  </a:lnTo>
                  <a:lnTo>
                    <a:pt x="1203413" y="1008100"/>
                  </a:lnTo>
                  <a:lnTo>
                    <a:pt x="1208468" y="1000518"/>
                  </a:lnTo>
                  <a:lnTo>
                    <a:pt x="1210310" y="991108"/>
                  </a:lnTo>
                  <a:lnTo>
                    <a:pt x="1215186" y="967232"/>
                  </a:lnTo>
                  <a:lnTo>
                    <a:pt x="1216088" y="962761"/>
                  </a:lnTo>
                  <a:lnTo>
                    <a:pt x="1231861" y="939774"/>
                  </a:lnTo>
                  <a:lnTo>
                    <a:pt x="1255204" y="924356"/>
                  </a:lnTo>
                  <a:lnTo>
                    <a:pt x="1283716" y="918718"/>
                  </a:lnTo>
                  <a:lnTo>
                    <a:pt x="1292796" y="916762"/>
                  </a:lnTo>
                  <a:lnTo>
                    <a:pt x="1300416" y="911453"/>
                  </a:lnTo>
                  <a:lnTo>
                    <a:pt x="1305636" y="903617"/>
                  </a:lnTo>
                  <a:lnTo>
                    <a:pt x="1307592" y="894080"/>
                  </a:lnTo>
                  <a:lnTo>
                    <a:pt x="1307592" y="216916"/>
                  </a:lnTo>
                  <a:close/>
                </a:path>
                <a:path w="1405254" h="1111250">
                  <a:moveTo>
                    <a:pt x="1405128" y="72263"/>
                  </a:moveTo>
                  <a:lnTo>
                    <a:pt x="1383626" y="21043"/>
                  </a:lnTo>
                  <a:lnTo>
                    <a:pt x="1356487" y="4889"/>
                  </a:lnTo>
                  <a:lnTo>
                    <a:pt x="1356487" y="72263"/>
                  </a:lnTo>
                  <a:lnTo>
                    <a:pt x="1356487" y="1038606"/>
                  </a:lnTo>
                  <a:lnTo>
                    <a:pt x="1354518" y="1048016"/>
                  </a:lnTo>
                  <a:lnTo>
                    <a:pt x="1349209" y="1055598"/>
                  </a:lnTo>
                  <a:lnTo>
                    <a:pt x="1341374" y="1060653"/>
                  </a:lnTo>
                  <a:lnTo>
                    <a:pt x="1331849" y="1062482"/>
                  </a:lnTo>
                  <a:lnTo>
                    <a:pt x="73279" y="1062482"/>
                  </a:lnTo>
                  <a:lnTo>
                    <a:pt x="63741" y="1060653"/>
                  </a:lnTo>
                  <a:lnTo>
                    <a:pt x="55905" y="1055598"/>
                  </a:lnTo>
                  <a:lnTo>
                    <a:pt x="50596" y="1048016"/>
                  </a:lnTo>
                  <a:lnTo>
                    <a:pt x="48641" y="1038606"/>
                  </a:lnTo>
                  <a:lnTo>
                    <a:pt x="48641" y="72263"/>
                  </a:lnTo>
                  <a:lnTo>
                    <a:pt x="50596" y="62814"/>
                  </a:lnTo>
                  <a:lnTo>
                    <a:pt x="55905" y="55016"/>
                  </a:lnTo>
                  <a:lnTo>
                    <a:pt x="63741" y="49707"/>
                  </a:lnTo>
                  <a:lnTo>
                    <a:pt x="73279" y="47752"/>
                  </a:lnTo>
                  <a:lnTo>
                    <a:pt x="1331849" y="47752"/>
                  </a:lnTo>
                  <a:lnTo>
                    <a:pt x="1341374" y="49707"/>
                  </a:lnTo>
                  <a:lnTo>
                    <a:pt x="1349209" y="55016"/>
                  </a:lnTo>
                  <a:lnTo>
                    <a:pt x="1354518" y="62814"/>
                  </a:lnTo>
                  <a:lnTo>
                    <a:pt x="1356487" y="72263"/>
                  </a:lnTo>
                  <a:lnTo>
                    <a:pt x="1356487" y="4889"/>
                  </a:lnTo>
                  <a:lnTo>
                    <a:pt x="1331849" y="0"/>
                  </a:lnTo>
                  <a:lnTo>
                    <a:pt x="73279" y="0"/>
                  </a:lnTo>
                  <a:lnTo>
                    <a:pt x="44780" y="5638"/>
                  </a:lnTo>
                  <a:lnTo>
                    <a:pt x="21488" y="21043"/>
                  </a:lnTo>
                  <a:lnTo>
                    <a:pt x="5765" y="43992"/>
                  </a:lnTo>
                  <a:lnTo>
                    <a:pt x="0" y="72263"/>
                  </a:lnTo>
                  <a:lnTo>
                    <a:pt x="0" y="1038606"/>
                  </a:lnTo>
                  <a:lnTo>
                    <a:pt x="5765" y="1066634"/>
                  </a:lnTo>
                  <a:lnTo>
                    <a:pt x="21488" y="1089672"/>
                  </a:lnTo>
                  <a:lnTo>
                    <a:pt x="44780" y="1105268"/>
                  </a:lnTo>
                  <a:lnTo>
                    <a:pt x="73279" y="1110996"/>
                  </a:lnTo>
                  <a:lnTo>
                    <a:pt x="1331849" y="1110996"/>
                  </a:lnTo>
                  <a:lnTo>
                    <a:pt x="1360335" y="1105268"/>
                  </a:lnTo>
                  <a:lnTo>
                    <a:pt x="1383626" y="1089672"/>
                  </a:lnTo>
                  <a:lnTo>
                    <a:pt x="1399349" y="1066634"/>
                  </a:lnTo>
                  <a:lnTo>
                    <a:pt x="1400200" y="1062482"/>
                  </a:lnTo>
                  <a:lnTo>
                    <a:pt x="1405128" y="1038606"/>
                  </a:lnTo>
                  <a:lnTo>
                    <a:pt x="1405128" y="72263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19132" y="3278123"/>
              <a:ext cx="193548" cy="172212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9238755" y="2964179"/>
              <a:ext cx="532130" cy="410845"/>
            </a:xfrm>
            <a:custGeom>
              <a:avLst/>
              <a:gdLst/>
              <a:ahLst/>
              <a:cxnLst/>
              <a:rect l="l" t="t" r="r" b="b"/>
              <a:pathLst>
                <a:path w="532129" h="410845">
                  <a:moveTo>
                    <a:pt x="435597" y="338582"/>
                  </a:moveTo>
                  <a:lnTo>
                    <a:pt x="433755" y="329133"/>
                  </a:lnTo>
                  <a:lnTo>
                    <a:pt x="428701" y="321335"/>
                  </a:lnTo>
                  <a:lnTo>
                    <a:pt x="421119" y="316026"/>
                  </a:lnTo>
                  <a:lnTo>
                    <a:pt x="411721" y="314071"/>
                  </a:lnTo>
                  <a:lnTo>
                    <a:pt x="339077" y="314071"/>
                  </a:lnTo>
                  <a:lnTo>
                    <a:pt x="310197" y="316661"/>
                  </a:lnTo>
                  <a:lnTo>
                    <a:pt x="282371" y="324192"/>
                  </a:lnTo>
                  <a:lnTo>
                    <a:pt x="256349" y="336308"/>
                  </a:lnTo>
                  <a:lnTo>
                    <a:pt x="232905" y="352679"/>
                  </a:lnTo>
                  <a:lnTo>
                    <a:pt x="226936" y="356489"/>
                  </a:lnTo>
                  <a:lnTo>
                    <a:pt x="219443" y="362458"/>
                  </a:lnTo>
                  <a:lnTo>
                    <a:pt x="209791" y="362458"/>
                  </a:lnTo>
                  <a:lnTo>
                    <a:pt x="203822" y="360934"/>
                  </a:lnTo>
                  <a:lnTo>
                    <a:pt x="202298" y="358648"/>
                  </a:lnTo>
                  <a:lnTo>
                    <a:pt x="201853" y="343649"/>
                  </a:lnTo>
                  <a:lnTo>
                    <a:pt x="203885" y="328917"/>
                  </a:lnTo>
                  <a:lnTo>
                    <a:pt x="208292" y="314744"/>
                  </a:lnTo>
                  <a:lnTo>
                    <a:pt x="214998" y="301371"/>
                  </a:lnTo>
                  <a:lnTo>
                    <a:pt x="217551" y="294259"/>
                  </a:lnTo>
                  <a:lnTo>
                    <a:pt x="193344" y="265811"/>
                  </a:lnTo>
                  <a:lnTo>
                    <a:pt x="184264" y="267627"/>
                  </a:lnTo>
                  <a:lnTo>
                    <a:pt x="176136" y="273050"/>
                  </a:lnTo>
                  <a:lnTo>
                    <a:pt x="120764" y="328930"/>
                  </a:lnTo>
                  <a:lnTo>
                    <a:pt x="120764" y="218059"/>
                  </a:lnTo>
                  <a:lnTo>
                    <a:pt x="96901" y="193827"/>
                  </a:lnTo>
                  <a:lnTo>
                    <a:pt x="87706" y="195630"/>
                  </a:lnTo>
                  <a:lnTo>
                    <a:pt x="79883" y="200660"/>
                  </a:lnTo>
                  <a:lnTo>
                    <a:pt x="74409" y="208407"/>
                  </a:lnTo>
                  <a:lnTo>
                    <a:pt x="1892" y="377317"/>
                  </a:lnTo>
                  <a:lnTo>
                    <a:pt x="0" y="386461"/>
                  </a:lnTo>
                  <a:lnTo>
                    <a:pt x="1803" y="395414"/>
                  </a:lnTo>
                  <a:lnTo>
                    <a:pt x="6832" y="403148"/>
                  </a:lnTo>
                  <a:lnTo>
                    <a:pt x="14592" y="408559"/>
                  </a:lnTo>
                  <a:lnTo>
                    <a:pt x="17640" y="410083"/>
                  </a:lnTo>
                  <a:lnTo>
                    <a:pt x="20561" y="410718"/>
                  </a:lnTo>
                  <a:lnTo>
                    <a:pt x="24371" y="410718"/>
                  </a:lnTo>
                  <a:lnTo>
                    <a:pt x="72250" y="335661"/>
                  </a:lnTo>
                  <a:lnTo>
                    <a:pt x="72250" y="386969"/>
                  </a:lnTo>
                  <a:lnTo>
                    <a:pt x="94386" y="410349"/>
                  </a:lnTo>
                  <a:lnTo>
                    <a:pt x="101422" y="410197"/>
                  </a:lnTo>
                  <a:lnTo>
                    <a:pt x="108038" y="408114"/>
                  </a:lnTo>
                  <a:lnTo>
                    <a:pt x="114033" y="404114"/>
                  </a:lnTo>
                  <a:lnTo>
                    <a:pt x="153657" y="364617"/>
                  </a:lnTo>
                  <a:lnTo>
                    <a:pt x="154419" y="371348"/>
                  </a:lnTo>
                  <a:lnTo>
                    <a:pt x="185254" y="405104"/>
                  </a:lnTo>
                  <a:lnTo>
                    <a:pt x="218046" y="410718"/>
                  </a:lnTo>
                  <a:lnTo>
                    <a:pt x="229717" y="408686"/>
                  </a:lnTo>
                  <a:lnTo>
                    <a:pt x="241071" y="404736"/>
                  </a:lnTo>
                  <a:lnTo>
                    <a:pt x="251739" y="398957"/>
                  </a:lnTo>
                  <a:lnTo>
                    <a:pt x="261353" y="391414"/>
                  </a:lnTo>
                  <a:lnTo>
                    <a:pt x="278676" y="379069"/>
                  </a:lnTo>
                  <a:lnTo>
                    <a:pt x="297738" y="369989"/>
                  </a:lnTo>
                  <a:lnTo>
                    <a:pt x="318033" y="364375"/>
                  </a:lnTo>
                  <a:lnTo>
                    <a:pt x="339077" y="362458"/>
                  </a:lnTo>
                  <a:lnTo>
                    <a:pt x="411721" y="362458"/>
                  </a:lnTo>
                  <a:lnTo>
                    <a:pt x="421119" y="360629"/>
                  </a:lnTo>
                  <a:lnTo>
                    <a:pt x="428701" y="355574"/>
                  </a:lnTo>
                  <a:lnTo>
                    <a:pt x="433755" y="347992"/>
                  </a:lnTo>
                  <a:lnTo>
                    <a:pt x="435597" y="338582"/>
                  </a:lnTo>
                  <a:close/>
                </a:path>
                <a:path w="532129" h="410845">
                  <a:moveTo>
                    <a:pt x="531609" y="120777"/>
                  </a:moveTo>
                  <a:lnTo>
                    <a:pt x="529653" y="111633"/>
                  </a:lnTo>
                  <a:lnTo>
                    <a:pt x="524408" y="104254"/>
                  </a:lnTo>
                  <a:lnTo>
                    <a:pt x="516763" y="99339"/>
                  </a:lnTo>
                  <a:lnTo>
                    <a:pt x="507606" y="97536"/>
                  </a:lnTo>
                  <a:lnTo>
                    <a:pt x="46596" y="97536"/>
                  </a:lnTo>
                  <a:lnTo>
                    <a:pt x="37160" y="99339"/>
                  </a:lnTo>
                  <a:lnTo>
                    <a:pt x="29540" y="104254"/>
                  </a:lnTo>
                  <a:lnTo>
                    <a:pt x="24447" y="111633"/>
                  </a:lnTo>
                  <a:lnTo>
                    <a:pt x="22593" y="120777"/>
                  </a:lnTo>
                  <a:lnTo>
                    <a:pt x="24447" y="130048"/>
                  </a:lnTo>
                  <a:lnTo>
                    <a:pt x="29540" y="137693"/>
                  </a:lnTo>
                  <a:lnTo>
                    <a:pt x="37160" y="142875"/>
                  </a:lnTo>
                  <a:lnTo>
                    <a:pt x="46596" y="144780"/>
                  </a:lnTo>
                  <a:lnTo>
                    <a:pt x="507606" y="144780"/>
                  </a:lnTo>
                  <a:lnTo>
                    <a:pt x="516763" y="142875"/>
                  </a:lnTo>
                  <a:lnTo>
                    <a:pt x="524408" y="137693"/>
                  </a:lnTo>
                  <a:lnTo>
                    <a:pt x="529653" y="130048"/>
                  </a:lnTo>
                  <a:lnTo>
                    <a:pt x="531609" y="120777"/>
                  </a:lnTo>
                  <a:close/>
                </a:path>
                <a:path w="532129" h="410845">
                  <a:moveTo>
                    <a:pt x="531609" y="24765"/>
                  </a:moveTo>
                  <a:lnTo>
                    <a:pt x="529653" y="15227"/>
                  </a:lnTo>
                  <a:lnTo>
                    <a:pt x="524408" y="7340"/>
                  </a:lnTo>
                  <a:lnTo>
                    <a:pt x="516763" y="1981"/>
                  </a:lnTo>
                  <a:lnTo>
                    <a:pt x="507606" y="0"/>
                  </a:lnTo>
                  <a:lnTo>
                    <a:pt x="46596" y="0"/>
                  </a:lnTo>
                  <a:lnTo>
                    <a:pt x="37160" y="1981"/>
                  </a:lnTo>
                  <a:lnTo>
                    <a:pt x="29540" y="7340"/>
                  </a:lnTo>
                  <a:lnTo>
                    <a:pt x="24447" y="15227"/>
                  </a:lnTo>
                  <a:lnTo>
                    <a:pt x="22593" y="24765"/>
                  </a:lnTo>
                  <a:lnTo>
                    <a:pt x="24447" y="33883"/>
                  </a:lnTo>
                  <a:lnTo>
                    <a:pt x="29540" y="41529"/>
                  </a:lnTo>
                  <a:lnTo>
                    <a:pt x="37160" y="46812"/>
                  </a:lnTo>
                  <a:lnTo>
                    <a:pt x="46596" y="48768"/>
                  </a:lnTo>
                  <a:lnTo>
                    <a:pt x="507606" y="48768"/>
                  </a:lnTo>
                  <a:lnTo>
                    <a:pt x="516763" y="46812"/>
                  </a:lnTo>
                  <a:lnTo>
                    <a:pt x="524408" y="41529"/>
                  </a:lnTo>
                  <a:lnTo>
                    <a:pt x="529653" y="33883"/>
                  </a:lnTo>
                  <a:lnTo>
                    <a:pt x="531609" y="24765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8302752" y="1933955"/>
            <a:ext cx="2694940" cy="2604770"/>
          </a:xfrm>
          <a:prstGeom prst="rect">
            <a:avLst/>
          </a:prstGeom>
          <a:ln w="63500">
            <a:solidFill>
              <a:srgbClr val="C8C8C8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65"/>
              </a:spcBef>
            </a:pPr>
            <a:endParaRPr sz="700">
              <a:latin typeface="Times New Roman"/>
              <a:cs typeface="Times New Roman"/>
            </a:endParaRPr>
          </a:p>
          <a:p>
            <a:pPr marL="954405">
              <a:lnSpc>
                <a:spcPct val="100000"/>
              </a:lnSpc>
            </a:pPr>
            <a:r>
              <a:rPr dirty="0" sz="700">
                <a:solidFill>
                  <a:srgbClr val="672FE2"/>
                </a:solidFill>
                <a:latin typeface="Arial Black"/>
                <a:cs typeface="Arial Black"/>
              </a:rPr>
              <a:t>LIVING</a:t>
            </a:r>
            <a:r>
              <a:rPr dirty="0" sz="700" spc="-35">
                <a:solidFill>
                  <a:srgbClr val="672FE2"/>
                </a:solidFill>
                <a:latin typeface="Arial Black"/>
                <a:cs typeface="Arial Black"/>
              </a:rPr>
              <a:t> </a:t>
            </a:r>
            <a:r>
              <a:rPr dirty="0" sz="700" spc="-10">
                <a:solidFill>
                  <a:srgbClr val="672FE2"/>
                </a:solidFill>
                <a:latin typeface="Arial Black"/>
                <a:cs typeface="Arial Black"/>
              </a:rPr>
              <a:t>TRUST</a:t>
            </a:r>
            <a:endParaRPr sz="7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</a:pPr>
            <a:endParaRPr sz="7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</a:pPr>
            <a:endParaRPr sz="7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</a:pPr>
            <a:endParaRPr sz="7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</a:pPr>
            <a:endParaRPr sz="7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</a:pPr>
            <a:endParaRPr sz="7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</a:pPr>
            <a:endParaRPr sz="7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</a:pPr>
            <a:endParaRPr sz="7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700">
              <a:latin typeface="Arial Black"/>
              <a:cs typeface="Arial Black"/>
            </a:endParaRPr>
          </a:p>
          <a:p>
            <a:pPr marL="990600">
              <a:lnSpc>
                <a:spcPct val="100000"/>
              </a:lnSpc>
            </a:pPr>
            <a:r>
              <a:rPr dirty="0" sz="2400" spc="-10" b="1">
                <a:solidFill>
                  <a:srgbClr val="3769FF"/>
                </a:solidFill>
                <a:latin typeface="Arial"/>
                <a:cs typeface="Arial"/>
              </a:rPr>
              <a:t>Trust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9262871" y="2860548"/>
            <a:ext cx="814069" cy="50800"/>
          </a:xfrm>
          <a:custGeom>
            <a:avLst/>
            <a:gdLst/>
            <a:ahLst/>
            <a:cxnLst/>
            <a:rect l="l" t="t" r="r" b="b"/>
            <a:pathLst>
              <a:path w="814070" h="50800">
                <a:moveTo>
                  <a:pt x="775461" y="0"/>
                </a:moveTo>
                <a:lnTo>
                  <a:pt x="38353" y="0"/>
                </a:lnTo>
                <a:lnTo>
                  <a:pt x="23252" y="2024"/>
                </a:lnTo>
                <a:lnTo>
                  <a:pt x="11080" y="7524"/>
                </a:lnTo>
                <a:lnTo>
                  <a:pt x="2956" y="15644"/>
                </a:lnTo>
                <a:lnTo>
                  <a:pt x="0" y="25526"/>
                </a:lnTo>
                <a:lnTo>
                  <a:pt x="2956" y="34968"/>
                </a:lnTo>
                <a:lnTo>
                  <a:pt x="11080" y="42862"/>
                </a:lnTo>
                <a:lnTo>
                  <a:pt x="23252" y="48279"/>
                </a:lnTo>
                <a:lnTo>
                  <a:pt x="38353" y="50291"/>
                </a:lnTo>
                <a:lnTo>
                  <a:pt x="775461" y="50291"/>
                </a:lnTo>
                <a:lnTo>
                  <a:pt x="790080" y="48279"/>
                </a:lnTo>
                <a:lnTo>
                  <a:pt x="802306" y="42862"/>
                </a:lnTo>
                <a:lnTo>
                  <a:pt x="810698" y="34968"/>
                </a:lnTo>
                <a:lnTo>
                  <a:pt x="813816" y="25526"/>
                </a:lnTo>
                <a:lnTo>
                  <a:pt x="810698" y="15644"/>
                </a:lnTo>
                <a:lnTo>
                  <a:pt x="802306" y="7524"/>
                </a:lnTo>
                <a:lnTo>
                  <a:pt x="790080" y="2024"/>
                </a:lnTo>
                <a:lnTo>
                  <a:pt x="775461" y="0"/>
                </a:lnTo>
                <a:close/>
              </a:path>
            </a:pathLst>
          </a:custGeom>
          <a:solidFill>
            <a:srgbClr val="672F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Update</a:t>
            </a:r>
            <a:r>
              <a:rPr dirty="0" spc="-170"/>
              <a:t> </a:t>
            </a:r>
            <a:r>
              <a:rPr dirty="0" spc="-20"/>
              <a:t>Your</a:t>
            </a:r>
            <a:r>
              <a:rPr dirty="0" spc="-145"/>
              <a:t> </a:t>
            </a:r>
            <a:r>
              <a:rPr dirty="0" spc="-10"/>
              <a:t>Beneficiaries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Century Gothic"/>
                <a:cs typeface="Century Gothic"/>
              </a:rPr>
              <a:t>5.</a:t>
            </a:r>
            <a:r>
              <a:rPr dirty="0" sz="3600" spc="-30">
                <a:latin typeface="Century Gothic"/>
                <a:cs typeface="Century Gothic"/>
              </a:rPr>
              <a:t> </a:t>
            </a:r>
            <a:r>
              <a:rPr dirty="0" sz="3600">
                <a:latin typeface="Century Gothic"/>
                <a:cs typeface="Century Gothic"/>
              </a:rPr>
              <a:t>Create</a:t>
            </a:r>
            <a:r>
              <a:rPr dirty="0" sz="3600" spc="-20">
                <a:latin typeface="Century Gothic"/>
                <a:cs typeface="Century Gothic"/>
              </a:rPr>
              <a:t> </a:t>
            </a:r>
            <a:r>
              <a:rPr dirty="0" sz="3600" spc="-50">
                <a:latin typeface="Century Gothic"/>
                <a:cs typeface="Century Gothic"/>
              </a:rPr>
              <a:t>a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958088" y="2197734"/>
            <a:ext cx="52012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latin typeface="Century Gothic"/>
                <a:cs typeface="Century Gothic"/>
              </a:rPr>
              <a:t>Social</a:t>
            </a:r>
            <a:r>
              <a:rPr dirty="0" sz="3600" spc="-20" b="1">
                <a:latin typeface="Century Gothic"/>
                <a:cs typeface="Century Gothic"/>
              </a:rPr>
              <a:t> </a:t>
            </a:r>
            <a:r>
              <a:rPr dirty="0" sz="3600" b="1">
                <a:latin typeface="Century Gothic"/>
                <a:cs typeface="Century Gothic"/>
              </a:rPr>
              <a:t>Security</a:t>
            </a:r>
            <a:r>
              <a:rPr dirty="0" sz="3600" spc="-15" b="1">
                <a:latin typeface="Century Gothic"/>
                <a:cs typeface="Century Gothic"/>
              </a:rPr>
              <a:t> </a:t>
            </a:r>
            <a:r>
              <a:rPr dirty="0" sz="3600" spc="-10" b="1">
                <a:latin typeface="Century Gothic"/>
                <a:cs typeface="Century Gothic"/>
              </a:rPr>
              <a:t>Strategy</a:t>
            </a:r>
            <a:endParaRPr sz="3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The</a:t>
            </a:r>
            <a:r>
              <a:rPr dirty="0" spc="-70"/>
              <a:t> </a:t>
            </a:r>
            <a:r>
              <a:rPr dirty="0"/>
              <a:t>Outlook</a:t>
            </a:r>
            <a:r>
              <a:rPr dirty="0" spc="-60"/>
              <a:t> </a:t>
            </a:r>
            <a:r>
              <a:rPr dirty="0"/>
              <a:t>for</a:t>
            </a:r>
            <a:r>
              <a:rPr dirty="0" spc="-80"/>
              <a:t> </a:t>
            </a:r>
            <a:r>
              <a:rPr dirty="0"/>
              <a:t>Social</a:t>
            </a:r>
            <a:r>
              <a:rPr dirty="0" spc="-75"/>
              <a:t> </a:t>
            </a:r>
            <a:r>
              <a:rPr dirty="0" spc="-10"/>
              <a:t>Security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595883" y="1205483"/>
            <a:ext cx="9324340" cy="3027045"/>
            <a:chOff x="595883" y="1205483"/>
            <a:chExt cx="9324340" cy="302704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45451" y="1205483"/>
              <a:ext cx="2874264" cy="1892807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201412" y="1911095"/>
              <a:ext cx="5080" cy="1783080"/>
            </a:xfrm>
            <a:custGeom>
              <a:avLst/>
              <a:gdLst/>
              <a:ahLst/>
              <a:cxnLst/>
              <a:rect l="l" t="t" r="r" b="b"/>
              <a:pathLst>
                <a:path w="5079" h="1783079">
                  <a:moveTo>
                    <a:pt x="0" y="1783079"/>
                  </a:moveTo>
                  <a:lnTo>
                    <a:pt x="4572" y="1783079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1783079"/>
                  </a:lnTo>
                  <a:close/>
                </a:path>
              </a:pathLst>
            </a:custGeom>
            <a:solidFill>
              <a:srgbClr val="0054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595884" y="1955291"/>
              <a:ext cx="6377940" cy="2277110"/>
            </a:xfrm>
            <a:custGeom>
              <a:avLst/>
              <a:gdLst/>
              <a:ahLst/>
              <a:cxnLst/>
              <a:rect l="l" t="t" r="r" b="b"/>
              <a:pathLst>
                <a:path w="6377940" h="2277110">
                  <a:moveTo>
                    <a:pt x="108204" y="2275332"/>
                  </a:moveTo>
                  <a:lnTo>
                    <a:pt x="0" y="2275332"/>
                  </a:lnTo>
                  <a:lnTo>
                    <a:pt x="0" y="2276856"/>
                  </a:lnTo>
                  <a:lnTo>
                    <a:pt x="108204" y="2276856"/>
                  </a:lnTo>
                  <a:lnTo>
                    <a:pt x="108204" y="2275332"/>
                  </a:lnTo>
                  <a:close/>
                </a:path>
                <a:path w="6377940" h="2277110">
                  <a:moveTo>
                    <a:pt x="233172" y="2253996"/>
                  </a:moveTo>
                  <a:lnTo>
                    <a:pt x="123444" y="2253996"/>
                  </a:lnTo>
                  <a:lnTo>
                    <a:pt x="123444" y="2257044"/>
                  </a:lnTo>
                  <a:lnTo>
                    <a:pt x="233172" y="2257044"/>
                  </a:lnTo>
                  <a:lnTo>
                    <a:pt x="233172" y="2253996"/>
                  </a:lnTo>
                  <a:close/>
                </a:path>
                <a:path w="6377940" h="2277110">
                  <a:moveTo>
                    <a:pt x="356616" y="2235708"/>
                  </a:moveTo>
                  <a:lnTo>
                    <a:pt x="248412" y="2235708"/>
                  </a:lnTo>
                  <a:lnTo>
                    <a:pt x="248412" y="2237232"/>
                  </a:lnTo>
                  <a:lnTo>
                    <a:pt x="356616" y="2237232"/>
                  </a:lnTo>
                  <a:lnTo>
                    <a:pt x="356616" y="2235708"/>
                  </a:lnTo>
                  <a:close/>
                </a:path>
                <a:path w="6377940" h="2277110">
                  <a:moveTo>
                    <a:pt x="481571" y="2235708"/>
                  </a:moveTo>
                  <a:lnTo>
                    <a:pt x="373380" y="2235708"/>
                  </a:lnTo>
                  <a:lnTo>
                    <a:pt x="373380" y="2237232"/>
                  </a:lnTo>
                  <a:lnTo>
                    <a:pt x="481571" y="2237232"/>
                  </a:lnTo>
                  <a:lnTo>
                    <a:pt x="481571" y="2235708"/>
                  </a:lnTo>
                  <a:close/>
                </a:path>
                <a:path w="6377940" h="2277110">
                  <a:moveTo>
                    <a:pt x="606539" y="2205228"/>
                  </a:moveTo>
                  <a:lnTo>
                    <a:pt x="498348" y="2205228"/>
                  </a:lnTo>
                  <a:lnTo>
                    <a:pt x="498348" y="2208276"/>
                  </a:lnTo>
                  <a:lnTo>
                    <a:pt x="606539" y="2208276"/>
                  </a:lnTo>
                  <a:lnTo>
                    <a:pt x="606539" y="2205228"/>
                  </a:lnTo>
                  <a:close/>
                </a:path>
                <a:path w="6377940" h="2277110">
                  <a:moveTo>
                    <a:pt x="731520" y="2101596"/>
                  </a:moveTo>
                  <a:lnTo>
                    <a:pt x="621792" y="2101596"/>
                  </a:lnTo>
                  <a:lnTo>
                    <a:pt x="621792" y="2196084"/>
                  </a:lnTo>
                  <a:lnTo>
                    <a:pt x="731520" y="2196084"/>
                  </a:lnTo>
                  <a:lnTo>
                    <a:pt x="731520" y="2101596"/>
                  </a:lnTo>
                  <a:close/>
                </a:path>
                <a:path w="6377940" h="2277110">
                  <a:moveTo>
                    <a:pt x="854964" y="2086356"/>
                  </a:moveTo>
                  <a:lnTo>
                    <a:pt x="746760" y="2086356"/>
                  </a:lnTo>
                  <a:lnTo>
                    <a:pt x="746760" y="2196084"/>
                  </a:lnTo>
                  <a:lnTo>
                    <a:pt x="854964" y="2196084"/>
                  </a:lnTo>
                  <a:lnTo>
                    <a:pt x="854964" y="2086356"/>
                  </a:lnTo>
                  <a:close/>
                </a:path>
                <a:path w="6377940" h="2277110">
                  <a:moveTo>
                    <a:pt x="979932" y="2074164"/>
                  </a:moveTo>
                  <a:lnTo>
                    <a:pt x="871728" y="2074164"/>
                  </a:lnTo>
                  <a:lnTo>
                    <a:pt x="871728" y="2183892"/>
                  </a:lnTo>
                  <a:lnTo>
                    <a:pt x="979932" y="2183892"/>
                  </a:lnTo>
                  <a:lnTo>
                    <a:pt x="979932" y="2074164"/>
                  </a:lnTo>
                  <a:close/>
                </a:path>
                <a:path w="6377940" h="2277110">
                  <a:moveTo>
                    <a:pt x="1104900" y="2167128"/>
                  </a:moveTo>
                  <a:lnTo>
                    <a:pt x="996696" y="2167128"/>
                  </a:lnTo>
                  <a:lnTo>
                    <a:pt x="996696" y="2168652"/>
                  </a:lnTo>
                  <a:lnTo>
                    <a:pt x="1104900" y="2168652"/>
                  </a:lnTo>
                  <a:lnTo>
                    <a:pt x="1104900" y="2167128"/>
                  </a:lnTo>
                  <a:close/>
                </a:path>
                <a:path w="6377940" h="2277110">
                  <a:moveTo>
                    <a:pt x="1229868" y="2014740"/>
                  </a:moveTo>
                  <a:lnTo>
                    <a:pt x="1120140" y="2014740"/>
                  </a:lnTo>
                  <a:lnTo>
                    <a:pt x="1120140" y="2164080"/>
                  </a:lnTo>
                  <a:lnTo>
                    <a:pt x="1229868" y="2164080"/>
                  </a:lnTo>
                  <a:lnTo>
                    <a:pt x="1229868" y="2014740"/>
                  </a:lnTo>
                  <a:close/>
                </a:path>
                <a:path w="6377940" h="2277110">
                  <a:moveTo>
                    <a:pt x="1353312" y="1993392"/>
                  </a:moveTo>
                  <a:lnTo>
                    <a:pt x="1245108" y="1993392"/>
                  </a:lnTo>
                  <a:lnTo>
                    <a:pt x="1245108" y="2148840"/>
                  </a:lnTo>
                  <a:lnTo>
                    <a:pt x="1353312" y="2148840"/>
                  </a:lnTo>
                  <a:lnTo>
                    <a:pt x="1353312" y="1993392"/>
                  </a:lnTo>
                  <a:close/>
                </a:path>
                <a:path w="6377940" h="2277110">
                  <a:moveTo>
                    <a:pt x="1371600" y="1969008"/>
                  </a:moveTo>
                  <a:lnTo>
                    <a:pt x="1370076" y="1969008"/>
                  </a:lnTo>
                  <a:lnTo>
                    <a:pt x="1370076" y="2133600"/>
                  </a:lnTo>
                  <a:lnTo>
                    <a:pt x="1371600" y="2133600"/>
                  </a:lnTo>
                  <a:lnTo>
                    <a:pt x="1371600" y="1969008"/>
                  </a:lnTo>
                  <a:close/>
                </a:path>
                <a:path w="6377940" h="2277110">
                  <a:moveTo>
                    <a:pt x="1603248" y="1935480"/>
                  </a:moveTo>
                  <a:lnTo>
                    <a:pt x="1495044" y="1935480"/>
                  </a:lnTo>
                  <a:lnTo>
                    <a:pt x="1495044" y="2130552"/>
                  </a:lnTo>
                  <a:lnTo>
                    <a:pt x="1603248" y="2130552"/>
                  </a:lnTo>
                  <a:lnTo>
                    <a:pt x="1603248" y="1935480"/>
                  </a:lnTo>
                  <a:close/>
                </a:path>
                <a:path w="6377940" h="2277110">
                  <a:moveTo>
                    <a:pt x="1728216" y="1872996"/>
                  </a:moveTo>
                  <a:lnTo>
                    <a:pt x="1618488" y="1872996"/>
                  </a:lnTo>
                  <a:lnTo>
                    <a:pt x="1618488" y="2116836"/>
                  </a:lnTo>
                  <a:lnTo>
                    <a:pt x="1728216" y="2116836"/>
                  </a:lnTo>
                  <a:lnTo>
                    <a:pt x="1728216" y="1872996"/>
                  </a:lnTo>
                  <a:close/>
                </a:path>
                <a:path w="6377940" h="2277110">
                  <a:moveTo>
                    <a:pt x="1851660" y="1807464"/>
                  </a:moveTo>
                  <a:lnTo>
                    <a:pt x="1743456" y="1807464"/>
                  </a:lnTo>
                  <a:lnTo>
                    <a:pt x="1743456" y="2101596"/>
                  </a:lnTo>
                  <a:lnTo>
                    <a:pt x="1851660" y="2101596"/>
                  </a:lnTo>
                  <a:lnTo>
                    <a:pt x="1851660" y="1807464"/>
                  </a:lnTo>
                  <a:close/>
                </a:path>
                <a:path w="6377940" h="2277110">
                  <a:moveTo>
                    <a:pt x="1869948" y="1737360"/>
                  </a:moveTo>
                  <a:lnTo>
                    <a:pt x="1868424" y="1737360"/>
                  </a:lnTo>
                  <a:lnTo>
                    <a:pt x="1868424" y="2101596"/>
                  </a:lnTo>
                  <a:lnTo>
                    <a:pt x="1869948" y="2101596"/>
                  </a:lnTo>
                  <a:lnTo>
                    <a:pt x="1869948" y="1737360"/>
                  </a:lnTo>
                  <a:close/>
                </a:path>
                <a:path w="6377940" h="2277110">
                  <a:moveTo>
                    <a:pt x="1994916" y="1668780"/>
                  </a:moveTo>
                  <a:lnTo>
                    <a:pt x="1993392" y="1668780"/>
                  </a:lnTo>
                  <a:lnTo>
                    <a:pt x="1993392" y="2086356"/>
                  </a:lnTo>
                  <a:lnTo>
                    <a:pt x="1994916" y="2086356"/>
                  </a:lnTo>
                  <a:lnTo>
                    <a:pt x="1994916" y="1668780"/>
                  </a:lnTo>
                  <a:close/>
                </a:path>
                <a:path w="6377940" h="2277110">
                  <a:moveTo>
                    <a:pt x="2119884" y="1588008"/>
                  </a:moveTo>
                  <a:lnTo>
                    <a:pt x="2116836" y="1588008"/>
                  </a:lnTo>
                  <a:lnTo>
                    <a:pt x="2116836" y="2074164"/>
                  </a:lnTo>
                  <a:lnTo>
                    <a:pt x="2119884" y="2074164"/>
                  </a:lnTo>
                  <a:lnTo>
                    <a:pt x="2119884" y="1588008"/>
                  </a:lnTo>
                  <a:close/>
                </a:path>
                <a:path w="6377940" h="2277110">
                  <a:moveTo>
                    <a:pt x="2244852" y="1527048"/>
                  </a:moveTo>
                  <a:lnTo>
                    <a:pt x="2241804" y="1527048"/>
                  </a:lnTo>
                  <a:lnTo>
                    <a:pt x="2241804" y="2066544"/>
                  </a:lnTo>
                  <a:lnTo>
                    <a:pt x="2244852" y="2066544"/>
                  </a:lnTo>
                  <a:lnTo>
                    <a:pt x="2244852" y="1527048"/>
                  </a:lnTo>
                  <a:close/>
                </a:path>
                <a:path w="6377940" h="2277110">
                  <a:moveTo>
                    <a:pt x="2369820" y="1426476"/>
                  </a:moveTo>
                  <a:lnTo>
                    <a:pt x="2366772" y="1426476"/>
                  </a:lnTo>
                  <a:lnTo>
                    <a:pt x="2366772" y="2057400"/>
                  </a:lnTo>
                  <a:lnTo>
                    <a:pt x="2369820" y="2057400"/>
                  </a:lnTo>
                  <a:lnTo>
                    <a:pt x="2369820" y="1426476"/>
                  </a:lnTo>
                  <a:close/>
                </a:path>
                <a:path w="6377940" h="2277110">
                  <a:moveTo>
                    <a:pt x="2494788" y="1293888"/>
                  </a:moveTo>
                  <a:lnTo>
                    <a:pt x="2491740" y="1293888"/>
                  </a:lnTo>
                  <a:lnTo>
                    <a:pt x="2491740" y="2049780"/>
                  </a:lnTo>
                  <a:lnTo>
                    <a:pt x="2494788" y="2049780"/>
                  </a:lnTo>
                  <a:lnTo>
                    <a:pt x="2494788" y="1293888"/>
                  </a:lnTo>
                  <a:close/>
                </a:path>
                <a:path w="6377940" h="2277110">
                  <a:moveTo>
                    <a:pt x="2618232" y="1162812"/>
                  </a:moveTo>
                  <a:lnTo>
                    <a:pt x="2615184" y="1162812"/>
                  </a:lnTo>
                  <a:lnTo>
                    <a:pt x="2615184" y="2033016"/>
                  </a:lnTo>
                  <a:lnTo>
                    <a:pt x="2618232" y="2033016"/>
                  </a:lnTo>
                  <a:lnTo>
                    <a:pt x="2618232" y="1162812"/>
                  </a:lnTo>
                  <a:close/>
                </a:path>
                <a:path w="6377940" h="2277110">
                  <a:moveTo>
                    <a:pt x="2743200" y="1056132"/>
                  </a:moveTo>
                  <a:lnTo>
                    <a:pt x="2740152" y="1056132"/>
                  </a:lnTo>
                  <a:lnTo>
                    <a:pt x="2740152" y="2014728"/>
                  </a:lnTo>
                  <a:lnTo>
                    <a:pt x="2743200" y="2014728"/>
                  </a:lnTo>
                  <a:lnTo>
                    <a:pt x="2743200" y="1056132"/>
                  </a:lnTo>
                  <a:close/>
                </a:path>
                <a:path w="6377940" h="2277110">
                  <a:moveTo>
                    <a:pt x="2868168" y="935736"/>
                  </a:moveTo>
                  <a:lnTo>
                    <a:pt x="2865120" y="935736"/>
                  </a:lnTo>
                  <a:lnTo>
                    <a:pt x="2865120" y="2001012"/>
                  </a:lnTo>
                  <a:lnTo>
                    <a:pt x="2868168" y="2001012"/>
                  </a:lnTo>
                  <a:lnTo>
                    <a:pt x="2868168" y="935736"/>
                  </a:lnTo>
                  <a:close/>
                </a:path>
                <a:path w="6377940" h="2277110">
                  <a:moveTo>
                    <a:pt x="2993136" y="829056"/>
                  </a:moveTo>
                  <a:lnTo>
                    <a:pt x="2990088" y="829056"/>
                  </a:lnTo>
                  <a:lnTo>
                    <a:pt x="2990088" y="1993392"/>
                  </a:lnTo>
                  <a:lnTo>
                    <a:pt x="2993136" y="1993392"/>
                  </a:lnTo>
                  <a:lnTo>
                    <a:pt x="2993136" y="829056"/>
                  </a:lnTo>
                  <a:close/>
                </a:path>
                <a:path w="6377940" h="2277110">
                  <a:moveTo>
                    <a:pt x="3118104" y="694944"/>
                  </a:moveTo>
                  <a:lnTo>
                    <a:pt x="3113532" y="694944"/>
                  </a:lnTo>
                  <a:lnTo>
                    <a:pt x="3113532" y="1993392"/>
                  </a:lnTo>
                  <a:lnTo>
                    <a:pt x="3118104" y="1993392"/>
                  </a:lnTo>
                  <a:lnTo>
                    <a:pt x="3118104" y="694944"/>
                  </a:lnTo>
                  <a:close/>
                </a:path>
                <a:path w="6377940" h="2277110">
                  <a:moveTo>
                    <a:pt x="3243072" y="533400"/>
                  </a:moveTo>
                  <a:lnTo>
                    <a:pt x="3238500" y="533400"/>
                  </a:lnTo>
                  <a:lnTo>
                    <a:pt x="3238500" y="1969008"/>
                  </a:lnTo>
                  <a:lnTo>
                    <a:pt x="3243072" y="1969008"/>
                  </a:lnTo>
                  <a:lnTo>
                    <a:pt x="3243072" y="533400"/>
                  </a:lnTo>
                  <a:close/>
                </a:path>
                <a:path w="6377940" h="2277110">
                  <a:moveTo>
                    <a:pt x="3368040" y="413004"/>
                  </a:moveTo>
                  <a:lnTo>
                    <a:pt x="3363468" y="413004"/>
                  </a:lnTo>
                  <a:lnTo>
                    <a:pt x="3363468" y="1949196"/>
                  </a:lnTo>
                  <a:lnTo>
                    <a:pt x="3368040" y="1949196"/>
                  </a:lnTo>
                  <a:lnTo>
                    <a:pt x="3368040" y="413004"/>
                  </a:lnTo>
                  <a:close/>
                </a:path>
                <a:path w="6377940" h="2277110">
                  <a:moveTo>
                    <a:pt x="3491484" y="301752"/>
                  </a:moveTo>
                  <a:lnTo>
                    <a:pt x="3488436" y="301752"/>
                  </a:lnTo>
                  <a:lnTo>
                    <a:pt x="3488436" y="1935480"/>
                  </a:lnTo>
                  <a:lnTo>
                    <a:pt x="3491484" y="1935480"/>
                  </a:lnTo>
                  <a:lnTo>
                    <a:pt x="3491484" y="301752"/>
                  </a:lnTo>
                  <a:close/>
                </a:path>
                <a:path w="6377940" h="2277110">
                  <a:moveTo>
                    <a:pt x="3616452" y="230124"/>
                  </a:moveTo>
                  <a:lnTo>
                    <a:pt x="3611880" y="230124"/>
                  </a:lnTo>
                  <a:lnTo>
                    <a:pt x="3611880" y="1918716"/>
                  </a:lnTo>
                  <a:lnTo>
                    <a:pt x="3616452" y="1918716"/>
                  </a:lnTo>
                  <a:lnTo>
                    <a:pt x="3616452" y="230124"/>
                  </a:lnTo>
                  <a:close/>
                </a:path>
                <a:path w="6377940" h="2277110">
                  <a:moveTo>
                    <a:pt x="3741420" y="190512"/>
                  </a:moveTo>
                  <a:lnTo>
                    <a:pt x="3736848" y="190512"/>
                  </a:lnTo>
                  <a:lnTo>
                    <a:pt x="3736848" y="1886712"/>
                  </a:lnTo>
                  <a:lnTo>
                    <a:pt x="3741420" y="1886712"/>
                  </a:lnTo>
                  <a:lnTo>
                    <a:pt x="3741420" y="190512"/>
                  </a:lnTo>
                  <a:close/>
                </a:path>
                <a:path w="6377940" h="2277110">
                  <a:moveTo>
                    <a:pt x="3866388" y="121920"/>
                  </a:moveTo>
                  <a:lnTo>
                    <a:pt x="3861816" y="121920"/>
                  </a:lnTo>
                  <a:lnTo>
                    <a:pt x="3861816" y="1868424"/>
                  </a:lnTo>
                  <a:lnTo>
                    <a:pt x="3866388" y="1868424"/>
                  </a:lnTo>
                  <a:lnTo>
                    <a:pt x="3866388" y="121920"/>
                  </a:lnTo>
                  <a:close/>
                </a:path>
                <a:path w="6377940" h="2277110">
                  <a:moveTo>
                    <a:pt x="3991356" y="91440"/>
                  </a:moveTo>
                  <a:lnTo>
                    <a:pt x="3986784" y="91440"/>
                  </a:lnTo>
                  <a:lnTo>
                    <a:pt x="3986784" y="1837944"/>
                  </a:lnTo>
                  <a:lnTo>
                    <a:pt x="3991356" y="1837944"/>
                  </a:lnTo>
                  <a:lnTo>
                    <a:pt x="3991356" y="91440"/>
                  </a:lnTo>
                  <a:close/>
                </a:path>
                <a:path w="6377940" h="2277110">
                  <a:moveTo>
                    <a:pt x="4116324" y="59436"/>
                  </a:moveTo>
                  <a:lnTo>
                    <a:pt x="4110228" y="59436"/>
                  </a:lnTo>
                  <a:lnTo>
                    <a:pt x="4110228" y="1805940"/>
                  </a:lnTo>
                  <a:lnTo>
                    <a:pt x="4116324" y="1805940"/>
                  </a:lnTo>
                  <a:lnTo>
                    <a:pt x="4116324" y="59436"/>
                  </a:lnTo>
                  <a:close/>
                </a:path>
                <a:path w="6377940" h="2277110">
                  <a:moveTo>
                    <a:pt x="4239768" y="21336"/>
                  </a:moveTo>
                  <a:lnTo>
                    <a:pt x="4235196" y="21336"/>
                  </a:lnTo>
                  <a:lnTo>
                    <a:pt x="4235196" y="1786128"/>
                  </a:lnTo>
                  <a:lnTo>
                    <a:pt x="4239768" y="1786128"/>
                  </a:lnTo>
                  <a:lnTo>
                    <a:pt x="4239768" y="21336"/>
                  </a:lnTo>
                  <a:close/>
                </a:path>
                <a:path w="6377940" h="2277110">
                  <a:moveTo>
                    <a:pt x="4364736" y="0"/>
                  </a:moveTo>
                  <a:lnTo>
                    <a:pt x="4360164" y="0"/>
                  </a:lnTo>
                  <a:lnTo>
                    <a:pt x="4360164" y="1766316"/>
                  </a:lnTo>
                  <a:lnTo>
                    <a:pt x="4364736" y="1766316"/>
                  </a:lnTo>
                  <a:lnTo>
                    <a:pt x="4364736" y="0"/>
                  </a:lnTo>
                  <a:close/>
                </a:path>
                <a:path w="6377940" h="2277110">
                  <a:moveTo>
                    <a:pt x="4881372" y="39636"/>
                  </a:moveTo>
                  <a:lnTo>
                    <a:pt x="4876800" y="39636"/>
                  </a:lnTo>
                  <a:lnTo>
                    <a:pt x="4876800" y="1592580"/>
                  </a:lnTo>
                  <a:lnTo>
                    <a:pt x="4881372" y="1592580"/>
                  </a:lnTo>
                  <a:lnTo>
                    <a:pt x="4881372" y="39636"/>
                  </a:lnTo>
                  <a:close/>
                </a:path>
                <a:path w="6377940" h="2277110">
                  <a:moveTo>
                    <a:pt x="5503164" y="257556"/>
                  </a:moveTo>
                  <a:lnTo>
                    <a:pt x="5500116" y="257556"/>
                  </a:lnTo>
                  <a:lnTo>
                    <a:pt x="5500116" y="1427988"/>
                  </a:lnTo>
                  <a:lnTo>
                    <a:pt x="5503164" y="1427988"/>
                  </a:lnTo>
                  <a:lnTo>
                    <a:pt x="5503164" y="257556"/>
                  </a:lnTo>
                  <a:close/>
                </a:path>
                <a:path w="6377940" h="2277110">
                  <a:moveTo>
                    <a:pt x="5734799" y="306336"/>
                  </a:moveTo>
                  <a:lnTo>
                    <a:pt x="5728716" y="306336"/>
                  </a:lnTo>
                  <a:lnTo>
                    <a:pt x="5728716" y="1385316"/>
                  </a:lnTo>
                  <a:lnTo>
                    <a:pt x="5734799" y="1385316"/>
                  </a:lnTo>
                  <a:lnTo>
                    <a:pt x="5734799" y="306336"/>
                  </a:lnTo>
                  <a:close/>
                </a:path>
                <a:path w="6377940" h="2277110">
                  <a:moveTo>
                    <a:pt x="5753100" y="358140"/>
                  </a:moveTo>
                  <a:lnTo>
                    <a:pt x="5750052" y="358140"/>
                  </a:lnTo>
                  <a:lnTo>
                    <a:pt x="5750052" y="1347216"/>
                  </a:lnTo>
                  <a:lnTo>
                    <a:pt x="5753100" y="1347216"/>
                  </a:lnTo>
                  <a:lnTo>
                    <a:pt x="5753100" y="358140"/>
                  </a:lnTo>
                  <a:close/>
                </a:path>
                <a:path w="6377940" h="2277110">
                  <a:moveTo>
                    <a:pt x="5876544" y="419100"/>
                  </a:moveTo>
                  <a:lnTo>
                    <a:pt x="5875020" y="419100"/>
                  </a:lnTo>
                  <a:lnTo>
                    <a:pt x="5875020" y="1315212"/>
                  </a:lnTo>
                  <a:lnTo>
                    <a:pt x="5876544" y="1315212"/>
                  </a:lnTo>
                  <a:lnTo>
                    <a:pt x="5876544" y="419100"/>
                  </a:lnTo>
                  <a:close/>
                </a:path>
                <a:path w="6377940" h="2277110">
                  <a:moveTo>
                    <a:pt x="6003036" y="528828"/>
                  </a:moveTo>
                  <a:lnTo>
                    <a:pt x="5999988" y="528828"/>
                  </a:lnTo>
                  <a:lnTo>
                    <a:pt x="5999988" y="1280160"/>
                  </a:lnTo>
                  <a:lnTo>
                    <a:pt x="6003036" y="1280160"/>
                  </a:lnTo>
                  <a:lnTo>
                    <a:pt x="6003036" y="528828"/>
                  </a:lnTo>
                  <a:close/>
                </a:path>
                <a:path w="6377940" h="2277110">
                  <a:moveTo>
                    <a:pt x="6126480" y="606552"/>
                  </a:moveTo>
                  <a:lnTo>
                    <a:pt x="6124956" y="606552"/>
                  </a:lnTo>
                  <a:lnTo>
                    <a:pt x="6124956" y="1228344"/>
                  </a:lnTo>
                  <a:lnTo>
                    <a:pt x="6126480" y="1228344"/>
                  </a:lnTo>
                  <a:lnTo>
                    <a:pt x="6126480" y="606552"/>
                  </a:lnTo>
                  <a:close/>
                </a:path>
                <a:path w="6377940" h="2277110">
                  <a:moveTo>
                    <a:pt x="6252972" y="719328"/>
                  </a:moveTo>
                  <a:lnTo>
                    <a:pt x="6249924" y="719328"/>
                  </a:lnTo>
                  <a:lnTo>
                    <a:pt x="6249924" y="1181100"/>
                  </a:lnTo>
                  <a:lnTo>
                    <a:pt x="6252972" y="1181100"/>
                  </a:lnTo>
                  <a:lnTo>
                    <a:pt x="6252972" y="719328"/>
                  </a:lnTo>
                  <a:close/>
                </a:path>
                <a:path w="6377940" h="2277110">
                  <a:moveTo>
                    <a:pt x="6377940" y="844296"/>
                  </a:moveTo>
                  <a:lnTo>
                    <a:pt x="6374892" y="844296"/>
                  </a:lnTo>
                  <a:lnTo>
                    <a:pt x="6374892" y="1150620"/>
                  </a:lnTo>
                  <a:lnTo>
                    <a:pt x="6377940" y="1150620"/>
                  </a:lnTo>
                  <a:lnTo>
                    <a:pt x="6377940" y="844296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5062854" y="1034542"/>
            <a:ext cx="1892300" cy="801370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40"/>
              </a:spcBef>
            </a:pPr>
            <a:r>
              <a:rPr dirty="0" sz="1600" b="1">
                <a:solidFill>
                  <a:srgbClr val="333333"/>
                </a:solidFill>
                <a:latin typeface="Arial"/>
                <a:cs typeface="Arial"/>
              </a:rPr>
              <a:t>Benefits</a:t>
            </a:r>
            <a:r>
              <a:rPr dirty="0" sz="1600" spc="-5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333333"/>
                </a:solidFill>
                <a:latin typeface="Arial"/>
                <a:cs typeface="Arial"/>
              </a:rPr>
              <a:t>promised </a:t>
            </a:r>
            <a:r>
              <a:rPr dirty="0" sz="1600" b="1">
                <a:solidFill>
                  <a:srgbClr val="333333"/>
                </a:solidFill>
                <a:latin typeface="Arial"/>
                <a:cs typeface="Arial"/>
              </a:rPr>
              <a:t>exceeded</a:t>
            </a:r>
            <a:r>
              <a:rPr dirty="0" sz="1600" spc="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333333"/>
                </a:solidFill>
                <a:latin typeface="Arial"/>
                <a:cs typeface="Arial"/>
              </a:rPr>
              <a:t>revenues </a:t>
            </a:r>
            <a:r>
              <a:rPr dirty="0" sz="1800" spc="-20" b="1">
                <a:solidFill>
                  <a:srgbClr val="3769FF"/>
                </a:solidFill>
                <a:latin typeface="Arial"/>
                <a:cs typeface="Arial"/>
              </a:rPr>
              <a:t>2021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0229850" y="1878279"/>
            <a:ext cx="1092200" cy="1530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00BEB3"/>
                </a:solidFill>
                <a:latin typeface="Arial"/>
                <a:cs typeface="Arial"/>
              </a:rPr>
              <a:t>Potential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10" b="1">
                <a:solidFill>
                  <a:srgbClr val="00BEB3"/>
                </a:solidFill>
                <a:latin typeface="Arial"/>
                <a:cs typeface="Arial"/>
              </a:rPr>
              <a:t>Solution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dirty="0" sz="2400" spc="-10" b="1">
                <a:solidFill>
                  <a:srgbClr val="00BEB3"/>
                </a:solidFill>
                <a:latin typeface="Arial"/>
                <a:cs typeface="Arial"/>
              </a:rPr>
              <a:t>3.67%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240"/>
              </a:spcBef>
            </a:pPr>
            <a:r>
              <a:rPr dirty="0" sz="1800">
                <a:solidFill>
                  <a:srgbClr val="00BEB3"/>
                </a:solidFill>
                <a:latin typeface="Arial"/>
                <a:cs typeface="Arial"/>
              </a:rPr>
              <a:t>Payroll</a:t>
            </a:r>
            <a:r>
              <a:rPr dirty="0" sz="1800" spc="-35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00BEB3"/>
                </a:solidFill>
                <a:latin typeface="Arial"/>
                <a:cs typeface="Arial"/>
              </a:rPr>
              <a:t>tax </a:t>
            </a:r>
            <a:r>
              <a:rPr dirty="0" sz="1800" spc="-10">
                <a:solidFill>
                  <a:srgbClr val="00BEB3"/>
                </a:solidFill>
                <a:latin typeface="Arial"/>
                <a:cs typeface="Arial"/>
              </a:rPr>
              <a:t>increase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937629" y="1770633"/>
            <a:ext cx="836930" cy="751205"/>
          </a:xfrm>
          <a:prstGeom prst="rect">
            <a:avLst/>
          </a:prstGeom>
        </p:spPr>
        <p:txBody>
          <a:bodyPr wrap="square" lIns="0" tIns="29209" rIns="0" bIns="0" rtlCol="0" vert="horz">
            <a:spAutoFit/>
          </a:bodyPr>
          <a:lstStyle/>
          <a:p>
            <a:pPr algn="just" marL="12700" marR="5080">
              <a:lnSpc>
                <a:spcPct val="93000"/>
              </a:lnSpc>
              <a:spcBef>
                <a:spcPts val="229"/>
              </a:spcBef>
            </a:pPr>
            <a:r>
              <a:rPr dirty="0" sz="1600" spc="-10" b="1">
                <a:solidFill>
                  <a:srgbClr val="333333"/>
                </a:solidFill>
                <a:latin typeface="Arial"/>
                <a:cs typeface="Arial"/>
              </a:rPr>
              <a:t>Surplus </a:t>
            </a:r>
            <a:r>
              <a:rPr dirty="0" sz="1600" b="1">
                <a:solidFill>
                  <a:srgbClr val="333333"/>
                </a:solidFill>
                <a:latin typeface="Arial"/>
                <a:cs typeface="Arial"/>
              </a:rPr>
              <a:t>runs</a:t>
            </a:r>
            <a:r>
              <a:rPr dirty="0" sz="1600" spc="-3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600" spc="-25" b="1">
                <a:solidFill>
                  <a:srgbClr val="333333"/>
                </a:solidFill>
                <a:latin typeface="Arial"/>
                <a:cs typeface="Arial"/>
              </a:rPr>
              <a:t>out </a:t>
            </a:r>
            <a:r>
              <a:rPr dirty="0" sz="1800" spc="-20" b="1">
                <a:solidFill>
                  <a:srgbClr val="3769FF"/>
                </a:solidFill>
                <a:latin typeface="Arial"/>
                <a:cs typeface="Arial"/>
              </a:rPr>
              <a:t>2035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595883" y="1914144"/>
            <a:ext cx="6487795" cy="2316480"/>
            <a:chOff x="595883" y="1914144"/>
            <a:chExt cx="6487795" cy="2316480"/>
          </a:xfrm>
        </p:grpSpPr>
        <p:sp>
          <p:nvSpPr>
            <p:cNvPr id="11" name="object 11" descr=""/>
            <p:cNvSpPr/>
            <p:nvPr/>
          </p:nvSpPr>
          <p:spPr>
            <a:xfrm>
              <a:off x="595884" y="1947671"/>
              <a:ext cx="6487795" cy="2283460"/>
            </a:xfrm>
            <a:custGeom>
              <a:avLst/>
              <a:gdLst/>
              <a:ahLst/>
              <a:cxnLst/>
              <a:rect l="l" t="t" r="r" b="b"/>
              <a:pathLst>
                <a:path w="6487795" h="2283460">
                  <a:moveTo>
                    <a:pt x="108204" y="2212848"/>
                  </a:moveTo>
                  <a:lnTo>
                    <a:pt x="0" y="2212848"/>
                  </a:lnTo>
                  <a:lnTo>
                    <a:pt x="0" y="2282952"/>
                  </a:lnTo>
                  <a:lnTo>
                    <a:pt x="108204" y="2282952"/>
                  </a:lnTo>
                  <a:lnTo>
                    <a:pt x="108204" y="2212848"/>
                  </a:lnTo>
                  <a:close/>
                </a:path>
                <a:path w="6487795" h="2283460">
                  <a:moveTo>
                    <a:pt x="233172" y="2193036"/>
                  </a:moveTo>
                  <a:lnTo>
                    <a:pt x="123444" y="2193036"/>
                  </a:lnTo>
                  <a:lnTo>
                    <a:pt x="123444" y="2261616"/>
                  </a:lnTo>
                  <a:lnTo>
                    <a:pt x="233172" y="2261616"/>
                  </a:lnTo>
                  <a:lnTo>
                    <a:pt x="233172" y="2193036"/>
                  </a:lnTo>
                  <a:close/>
                </a:path>
                <a:path w="6487795" h="2283460">
                  <a:moveTo>
                    <a:pt x="358140" y="2174748"/>
                  </a:moveTo>
                  <a:lnTo>
                    <a:pt x="248412" y="2174748"/>
                  </a:lnTo>
                  <a:lnTo>
                    <a:pt x="248412" y="2243328"/>
                  </a:lnTo>
                  <a:lnTo>
                    <a:pt x="358140" y="2243328"/>
                  </a:lnTo>
                  <a:lnTo>
                    <a:pt x="358140" y="2174748"/>
                  </a:lnTo>
                  <a:close/>
                </a:path>
                <a:path w="6487795" h="2283460">
                  <a:moveTo>
                    <a:pt x="481571" y="2153412"/>
                  </a:moveTo>
                  <a:lnTo>
                    <a:pt x="373380" y="2153412"/>
                  </a:lnTo>
                  <a:lnTo>
                    <a:pt x="373380" y="2243328"/>
                  </a:lnTo>
                  <a:lnTo>
                    <a:pt x="481571" y="2243328"/>
                  </a:lnTo>
                  <a:lnTo>
                    <a:pt x="481571" y="2153412"/>
                  </a:lnTo>
                  <a:close/>
                </a:path>
                <a:path w="6487795" h="2283460">
                  <a:moveTo>
                    <a:pt x="606539" y="2135124"/>
                  </a:moveTo>
                  <a:lnTo>
                    <a:pt x="498348" y="2135124"/>
                  </a:lnTo>
                  <a:lnTo>
                    <a:pt x="498348" y="2212848"/>
                  </a:lnTo>
                  <a:lnTo>
                    <a:pt x="606539" y="2212848"/>
                  </a:lnTo>
                  <a:lnTo>
                    <a:pt x="606539" y="2135124"/>
                  </a:lnTo>
                  <a:close/>
                </a:path>
                <a:path w="6487795" h="2283460">
                  <a:moveTo>
                    <a:pt x="731520" y="2106168"/>
                  </a:moveTo>
                  <a:lnTo>
                    <a:pt x="623316" y="2106168"/>
                  </a:lnTo>
                  <a:lnTo>
                    <a:pt x="623316" y="2202180"/>
                  </a:lnTo>
                  <a:lnTo>
                    <a:pt x="731520" y="2202180"/>
                  </a:lnTo>
                  <a:lnTo>
                    <a:pt x="731520" y="2106168"/>
                  </a:lnTo>
                  <a:close/>
                </a:path>
                <a:path w="6487795" h="2283460">
                  <a:moveTo>
                    <a:pt x="856488" y="2090928"/>
                  </a:moveTo>
                  <a:lnTo>
                    <a:pt x="748284" y="2090928"/>
                  </a:lnTo>
                  <a:lnTo>
                    <a:pt x="748284" y="2202180"/>
                  </a:lnTo>
                  <a:lnTo>
                    <a:pt x="856488" y="2202180"/>
                  </a:lnTo>
                  <a:lnTo>
                    <a:pt x="856488" y="2090928"/>
                  </a:lnTo>
                  <a:close/>
                </a:path>
                <a:path w="6487795" h="2283460">
                  <a:moveTo>
                    <a:pt x="981456" y="2078748"/>
                  </a:moveTo>
                  <a:lnTo>
                    <a:pt x="873252" y="2078748"/>
                  </a:lnTo>
                  <a:lnTo>
                    <a:pt x="873252" y="2189988"/>
                  </a:lnTo>
                  <a:lnTo>
                    <a:pt x="981456" y="2189988"/>
                  </a:lnTo>
                  <a:lnTo>
                    <a:pt x="981456" y="2078748"/>
                  </a:lnTo>
                  <a:close/>
                </a:path>
                <a:path w="6487795" h="2283460">
                  <a:moveTo>
                    <a:pt x="1106424" y="2055876"/>
                  </a:moveTo>
                  <a:lnTo>
                    <a:pt x="996696" y="2055876"/>
                  </a:lnTo>
                  <a:lnTo>
                    <a:pt x="996696" y="2174748"/>
                  </a:lnTo>
                  <a:lnTo>
                    <a:pt x="1106424" y="2174748"/>
                  </a:lnTo>
                  <a:lnTo>
                    <a:pt x="1106424" y="2055876"/>
                  </a:lnTo>
                  <a:close/>
                </a:path>
                <a:path w="6487795" h="2283460">
                  <a:moveTo>
                    <a:pt x="1231392" y="2019300"/>
                  </a:moveTo>
                  <a:lnTo>
                    <a:pt x="1121664" y="2019300"/>
                  </a:lnTo>
                  <a:lnTo>
                    <a:pt x="1121664" y="2168652"/>
                  </a:lnTo>
                  <a:lnTo>
                    <a:pt x="1231392" y="2168652"/>
                  </a:lnTo>
                  <a:lnTo>
                    <a:pt x="1231392" y="2019300"/>
                  </a:lnTo>
                  <a:close/>
                </a:path>
                <a:path w="6487795" h="2283460">
                  <a:moveTo>
                    <a:pt x="1354836" y="1997964"/>
                  </a:moveTo>
                  <a:lnTo>
                    <a:pt x="1246632" y="1997964"/>
                  </a:lnTo>
                  <a:lnTo>
                    <a:pt x="1246632" y="2153412"/>
                  </a:lnTo>
                  <a:lnTo>
                    <a:pt x="1354836" y="2153412"/>
                  </a:lnTo>
                  <a:lnTo>
                    <a:pt x="1354836" y="1997964"/>
                  </a:lnTo>
                  <a:close/>
                </a:path>
                <a:path w="6487795" h="2283460">
                  <a:moveTo>
                    <a:pt x="1479804" y="1975104"/>
                  </a:moveTo>
                  <a:lnTo>
                    <a:pt x="1371600" y="1975104"/>
                  </a:lnTo>
                  <a:lnTo>
                    <a:pt x="1371600" y="2139696"/>
                  </a:lnTo>
                  <a:lnTo>
                    <a:pt x="1479804" y="2139696"/>
                  </a:lnTo>
                  <a:lnTo>
                    <a:pt x="1479804" y="1975104"/>
                  </a:lnTo>
                  <a:close/>
                </a:path>
                <a:path w="6487795" h="2283460">
                  <a:moveTo>
                    <a:pt x="1604772" y="1940052"/>
                  </a:moveTo>
                  <a:lnTo>
                    <a:pt x="1496568" y="1940052"/>
                  </a:lnTo>
                  <a:lnTo>
                    <a:pt x="1496568" y="2135124"/>
                  </a:lnTo>
                  <a:lnTo>
                    <a:pt x="1604772" y="2135124"/>
                  </a:lnTo>
                  <a:lnTo>
                    <a:pt x="1604772" y="1940052"/>
                  </a:lnTo>
                  <a:close/>
                </a:path>
                <a:path w="6487795" h="2283460">
                  <a:moveTo>
                    <a:pt x="1729740" y="1879092"/>
                  </a:moveTo>
                  <a:lnTo>
                    <a:pt x="1621536" y="1879092"/>
                  </a:lnTo>
                  <a:lnTo>
                    <a:pt x="1621536" y="2121408"/>
                  </a:lnTo>
                  <a:lnTo>
                    <a:pt x="1729740" y="2121408"/>
                  </a:lnTo>
                  <a:lnTo>
                    <a:pt x="1729740" y="1879092"/>
                  </a:lnTo>
                  <a:close/>
                </a:path>
                <a:path w="6487795" h="2283460">
                  <a:moveTo>
                    <a:pt x="1854695" y="1813560"/>
                  </a:moveTo>
                  <a:lnTo>
                    <a:pt x="1744980" y="1813560"/>
                  </a:lnTo>
                  <a:lnTo>
                    <a:pt x="1744980" y="2106168"/>
                  </a:lnTo>
                  <a:lnTo>
                    <a:pt x="1854695" y="2106168"/>
                  </a:lnTo>
                  <a:lnTo>
                    <a:pt x="1854695" y="1813560"/>
                  </a:lnTo>
                  <a:close/>
                </a:path>
                <a:path w="6487795" h="2283460">
                  <a:moveTo>
                    <a:pt x="1979676" y="1743456"/>
                  </a:moveTo>
                  <a:lnTo>
                    <a:pt x="1869948" y="1743456"/>
                  </a:lnTo>
                  <a:lnTo>
                    <a:pt x="1869948" y="2106168"/>
                  </a:lnTo>
                  <a:lnTo>
                    <a:pt x="1979676" y="2106168"/>
                  </a:lnTo>
                  <a:lnTo>
                    <a:pt x="1979676" y="1743456"/>
                  </a:lnTo>
                  <a:close/>
                </a:path>
                <a:path w="6487795" h="2283460">
                  <a:moveTo>
                    <a:pt x="2103120" y="1673352"/>
                  </a:moveTo>
                  <a:lnTo>
                    <a:pt x="1994916" y="1673352"/>
                  </a:lnTo>
                  <a:lnTo>
                    <a:pt x="1994916" y="2090928"/>
                  </a:lnTo>
                  <a:lnTo>
                    <a:pt x="2103120" y="2090928"/>
                  </a:lnTo>
                  <a:lnTo>
                    <a:pt x="2103120" y="1673352"/>
                  </a:lnTo>
                  <a:close/>
                </a:path>
                <a:path w="6487795" h="2283460">
                  <a:moveTo>
                    <a:pt x="2228088" y="1592580"/>
                  </a:moveTo>
                  <a:lnTo>
                    <a:pt x="2119884" y="1592580"/>
                  </a:lnTo>
                  <a:lnTo>
                    <a:pt x="2119884" y="2078736"/>
                  </a:lnTo>
                  <a:lnTo>
                    <a:pt x="2228088" y="2078736"/>
                  </a:lnTo>
                  <a:lnTo>
                    <a:pt x="2228088" y="1592580"/>
                  </a:lnTo>
                  <a:close/>
                </a:path>
                <a:path w="6487795" h="2283460">
                  <a:moveTo>
                    <a:pt x="2353056" y="1531620"/>
                  </a:moveTo>
                  <a:lnTo>
                    <a:pt x="2244852" y="1531620"/>
                  </a:lnTo>
                  <a:lnTo>
                    <a:pt x="2244852" y="2071116"/>
                  </a:lnTo>
                  <a:lnTo>
                    <a:pt x="2353056" y="2071116"/>
                  </a:lnTo>
                  <a:lnTo>
                    <a:pt x="2353056" y="1531620"/>
                  </a:lnTo>
                  <a:close/>
                </a:path>
                <a:path w="6487795" h="2283460">
                  <a:moveTo>
                    <a:pt x="2478024" y="1431036"/>
                  </a:moveTo>
                  <a:lnTo>
                    <a:pt x="2369820" y="1431036"/>
                  </a:lnTo>
                  <a:lnTo>
                    <a:pt x="2369820" y="2063496"/>
                  </a:lnTo>
                  <a:lnTo>
                    <a:pt x="2478024" y="2063496"/>
                  </a:lnTo>
                  <a:lnTo>
                    <a:pt x="2478024" y="1431036"/>
                  </a:lnTo>
                  <a:close/>
                </a:path>
                <a:path w="6487795" h="2283460">
                  <a:moveTo>
                    <a:pt x="2602992" y="1298448"/>
                  </a:moveTo>
                  <a:lnTo>
                    <a:pt x="2494788" y="1298448"/>
                  </a:lnTo>
                  <a:lnTo>
                    <a:pt x="2494788" y="2055876"/>
                  </a:lnTo>
                  <a:lnTo>
                    <a:pt x="2602992" y="2055876"/>
                  </a:lnTo>
                  <a:lnTo>
                    <a:pt x="2602992" y="1298448"/>
                  </a:lnTo>
                  <a:close/>
                </a:path>
                <a:path w="6487795" h="2283460">
                  <a:moveTo>
                    <a:pt x="2727960" y="1168908"/>
                  </a:moveTo>
                  <a:lnTo>
                    <a:pt x="2618232" y="1168908"/>
                  </a:lnTo>
                  <a:lnTo>
                    <a:pt x="2618232" y="2037588"/>
                  </a:lnTo>
                  <a:lnTo>
                    <a:pt x="2727960" y="2037588"/>
                  </a:lnTo>
                  <a:lnTo>
                    <a:pt x="2727960" y="1168908"/>
                  </a:lnTo>
                  <a:close/>
                </a:path>
                <a:path w="6487795" h="2283460">
                  <a:moveTo>
                    <a:pt x="2852928" y="1060704"/>
                  </a:moveTo>
                  <a:lnTo>
                    <a:pt x="2743200" y="1060704"/>
                  </a:lnTo>
                  <a:lnTo>
                    <a:pt x="2743200" y="2019300"/>
                  </a:lnTo>
                  <a:lnTo>
                    <a:pt x="2852928" y="2019300"/>
                  </a:lnTo>
                  <a:lnTo>
                    <a:pt x="2852928" y="1060704"/>
                  </a:lnTo>
                  <a:close/>
                </a:path>
                <a:path w="6487795" h="2283460">
                  <a:moveTo>
                    <a:pt x="2976372" y="941832"/>
                  </a:moveTo>
                  <a:lnTo>
                    <a:pt x="2868168" y="941832"/>
                  </a:lnTo>
                  <a:lnTo>
                    <a:pt x="2868168" y="2005584"/>
                  </a:lnTo>
                  <a:lnTo>
                    <a:pt x="2976372" y="2005584"/>
                  </a:lnTo>
                  <a:lnTo>
                    <a:pt x="2976372" y="941832"/>
                  </a:lnTo>
                  <a:close/>
                </a:path>
                <a:path w="6487795" h="2283460">
                  <a:moveTo>
                    <a:pt x="3101340" y="833628"/>
                  </a:moveTo>
                  <a:lnTo>
                    <a:pt x="2993136" y="833628"/>
                  </a:lnTo>
                  <a:lnTo>
                    <a:pt x="2993136" y="1997964"/>
                  </a:lnTo>
                  <a:lnTo>
                    <a:pt x="3101340" y="1997964"/>
                  </a:lnTo>
                  <a:lnTo>
                    <a:pt x="3101340" y="833628"/>
                  </a:lnTo>
                  <a:close/>
                </a:path>
                <a:path w="6487795" h="2283460">
                  <a:moveTo>
                    <a:pt x="3226308" y="701040"/>
                  </a:moveTo>
                  <a:lnTo>
                    <a:pt x="3118104" y="701040"/>
                  </a:lnTo>
                  <a:lnTo>
                    <a:pt x="3118104" y="1997964"/>
                  </a:lnTo>
                  <a:lnTo>
                    <a:pt x="3226308" y="1997964"/>
                  </a:lnTo>
                  <a:lnTo>
                    <a:pt x="3226308" y="701040"/>
                  </a:lnTo>
                  <a:close/>
                </a:path>
                <a:path w="6487795" h="2283460">
                  <a:moveTo>
                    <a:pt x="3351263" y="539496"/>
                  </a:moveTo>
                  <a:lnTo>
                    <a:pt x="3243072" y="539496"/>
                  </a:lnTo>
                  <a:lnTo>
                    <a:pt x="3243072" y="1975104"/>
                  </a:lnTo>
                  <a:lnTo>
                    <a:pt x="3351263" y="1975104"/>
                  </a:lnTo>
                  <a:lnTo>
                    <a:pt x="3351263" y="539496"/>
                  </a:lnTo>
                  <a:close/>
                </a:path>
                <a:path w="6487795" h="2283460">
                  <a:moveTo>
                    <a:pt x="3476244" y="419100"/>
                  </a:moveTo>
                  <a:lnTo>
                    <a:pt x="3368040" y="419100"/>
                  </a:lnTo>
                  <a:lnTo>
                    <a:pt x="3368040" y="1955292"/>
                  </a:lnTo>
                  <a:lnTo>
                    <a:pt x="3476244" y="1955292"/>
                  </a:lnTo>
                  <a:lnTo>
                    <a:pt x="3476244" y="419100"/>
                  </a:lnTo>
                  <a:close/>
                </a:path>
                <a:path w="6487795" h="2283460">
                  <a:moveTo>
                    <a:pt x="3601199" y="306324"/>
                  </a:moveTo>
                  <a:lnTo>
                    <a:pt x="3491484" y="306324"/>
                  </a:lnTo>
                  <a:lnTo>
                    <a:pt x="3491484" y="1940052"/>
                  </a:lnTo>
                  <a:lnTo>
                    <a:pt x="3601199" y="1940052"/>
                  </a:lnTo>
                  <a:lnTo>
                    <a:pt x="3601199" y="306324"/>
                  </a:lnTo>
                  <a:close/>
                </a:path>
                <a:path w="6487795" h="2283460">
                  <a:moveTo>
                    <a:pt x="3726180" y="236220"/>
                  </a:moveTo>
                  <a:lnTo>
                    <a:pt x="3616452" y="236220"/>
                  </a:lnTo>
                  <a:lnTo>
                    <a:pt x="3616452" y="1924812"/>
                  </a:lnTo>
                  <a:lnTo>
                    <a:pt x="3726180" y="1924812"/>
                  </a:lnTo>
                  <a:lnTo>
                    <a:pt x="3726180" y="236220"/>
                  </a:lnTo>
                  <a:close/>
                </a:path>
                <a:path w="6487795" h="2283460">
                  <a:moveTo>
                    <a:pt x="3849611" y="196608"/>
                  </a:moveTo>
                  <a:lnTo>
                    <a:pt x="3741420" y="196608"/>
                  </a:lnTo>
                  <a:lnTo>
                    <a:pt x="3741420" y="1892808"/>
                  </a:lnTo>
                  <a:lnTo>
                    <a:pt x="3849611" y="1892808"/>
                  </a:lnTo>
                  <a:lnTo>
                    <a:pt x="3849611" y="196608"/>
                  </a:lnTo>
                  <a:close/>
                </a:path>
                <a:path w="6487795" h="2283460">
                  <a:moveTo>
                    <a:pt x="3974592" y="128016"/>
                  </a:moveTo>
                  <a:lnTo>
                    <a:pt x="3866388" y="128016"/>
                  </a:lnTo>
                  <a:lnTo>
                    <a:pt x="3866388" y="1872996"/>
                  </a:lnTo>
                  <a:lnTo>
                    <a:pt x="3974592" y="1872996"/>
                  </a:lnTo>
                  <a:lnTo>
                    <a:pt x="3974592" y="128016"/>
                  </a:lnTo>
                  <a:close/>
                </a:path>
                <a:path w="6487795" h="2283460">
                  <a:moveTo>
                    <a:pt x="4094988" y="97536"/>
                  </a:moveTo>
                  <a:lnTo>
                    <a:pt x="3991356" y="97536"/>
                  </a:lnTo>
                  <a:lnTo>
                    <a:pt x="3991356" y="1842516"/>
                  </a:lnTo>
                  <a:lnTo>
                    <a:pt x="4094988" y="1842516"/>
                  </a:lnTo>
                  <a:lnTo>
                    <a:pt x="4094988" y="97536"/>
                  </a:lnTo>
                  <a:close/>
                </a:path>
                <a:path w="6487795" h="2283460">
                  <a:moveTo>
                    <a:pt x="4224528" y="65532"/>
                  </a:moveTo>
                  <a:lnTo>
                    <a:pt x="4116324" y="65532"/>
                  </a:lnTo>
                  <a:lnTo>
                    <a:pt x="4116324" y="1810512"/>
                  </a:lnTo>
                  <a:lnTo>
                    <a:pt x="4224528" y="1810512"/>
                  </a:lnTo>
                  <a:lnTo>
                    <a:pt x="4224528" y="65532"/>
                  </a:lnTo>
                  <a:close/>
                </a:path>
                <a:path w="6487795" h="2283460">
                  <a:moveTo>
                    <a:pt x="4349496" y="25908"/>
                  </a:moveTo>
                  <a:lnTo>
                    <a:pt x="4239768" y="25908"/>
                  </a:lnTo>
                  <a:lnTo>
                    <a:pt x="4239768" y="1790700"/>
                  </a:lnTo>
                  <a:lnTo>
                    <a:pt x="4349496" y="1790700"/>
                  </a:lnTo>
                  <a:lnTo>
                    <a:pt x="4349496" y="25908"/>
                  </a:lnTo>
                  <a:close/>
                </a:path>
                <a:path w="6487795" h="2283460">
                  <a:moveTo>
                    <a:pt x="4474464" y="6108"/>
                  </a:moveTo>
                  <a:lnTo>
                    <a:pt x="4364736" y="6108"/>
                  </a:lnTo>
                  <a:lnTo>
                    <a:pt x="4364736" y="1770888"/>
                  </a:lnTo>
                  <a:lnTo>
                    <a:pt x="4474464" y="1770888"/>
                  </a:lnTo>
                  <a:lnTo>
                    <a:pt x="4474464" y="6108"/>
                  </a:lnTo>
                  <a:close/>
                </a:path>
                <a:path w="6487795" h="2283460">
                  <a:moveTo>
                    <a:pt x="4735068" y="0"/>
                  </a:moveTo>
                  <a:lnTo>
                    <a:pt x="4626864" y="0"/>
                  </a:lnTo>
                  <a:lnTo>
                    <a:pt x="4626864" y="1655064"/>
                  </a:lnTo>
                  <a:lnTo>
                    <a:pt x="4735068" y="1655064"/>
                  </a:lnTo>
                  <a:lnTo>
                    <a:pt x="4735068" y="0"/>
                  </a:lnTo>
                  <a:close/>
                </a:path>
                <a:path w="6487795" h="2283460">
                  <a:moveTo>
                    <a:pt x="4860023" y="19812"/>
                  </a:moveTo>
                  <a:lnTo>
                    <a:pt x="4751832" y="19812"/>
                  </a:lnTo>
                  <a:lnTo>
                    <a:pt x="4751832" y="1632204"/>
                  </a:lnTo>
                  <a:lnTo>
                    <a:pt x="4860023" y="1632204"/>
                  </a:lnTo>
                  <a:lnTo>
                    <a:pt x="4860023" y="19812"/>
                  </a:lnTo>
                  <a:close/>
                </a:path>
                <a:path w="6487795" h="2283460">
                  <a:moveTo>
                    <a:pt x="4986515" y="44208"/>
                  </a:moveTo>
                  <a:lnTo>
                    <a:pt x="4881372" y="44208"/>
                  </a:lnTo>
                  <a:lnTo>
                    <a:pt x="4881372" y="1595628"/>
                  </a:lnTo>
                  <a:lnTo>
                    <a:pt x="4986515" y="1595628"/>
                  </a:lnTo>
                  <a:lnTo>
                    <a:pt x="4986515" y="44208"/>
                  </a:lnTo>
                  <a:close/>
                </a:path>
                <a:path w="6487795" h="2283460">
                  <a:moveTo>
                    <a:pt x="5111496" y="80772"/>
                  </a:moveTo>
                  <a:lnTo>
                    <a:pt x="5001768" y="80772"/>
                  </a:lnTo>
                  <a:lnTo>
                    <a:pt x="5001768" y="1574292"/>
                  </a:lnTo>
                  <a:lnTo>
                    <a:pt x="5111496" y="1574292"/>
                  </a:lnTo>
                  <a:lnTo>
                    <a:pt x="5111496" y="80772"/>
                  </a:lnTo>
                  <a:close/>
                </a:path>
                <a:path w="6487795" h="2283460">
                  <a:moveTo>
                    <a:pt x="5236464" y="105156"/>
                  </a:moveTo>
                  <a:lnTo>
                    <a:pt x="5126736" y="105156"/>
                  </a:lnTo>
                  <a:lnTo>
                    <a:pt x="5126736" y="1534668"/>
                  </a:lnTo>
                  <a:lnTo>
                    <a:pt x="5236464" y="1534668"/>
                  </a:lnTo>
                  <a:lnTo>
                    <a:pt x="5236464" y="105156"/>
                  </a:lnTo>
                  <a:close/>
                </a:path>
                <a:path w="6487795" h="2283460">
                  <a:moveTo>
                    <a:pt x="5361432" y="150876"/>
                  </a:moveTo>
                  <a:lnTo>
                    <a:pt x="5251704" y="150876"/>
                  </a:lnTo>
                  <a:lnTo>
                    <a:pt x="5251704" y="1490472"/>
                  </a:lnTo>
                  <a:lnTo>
                    <a:pt x="5361432" y="1490472"/>
                  </a:lnTo>
                  <a:lnTo>
                    <a:pt x="5361432" y="150876"/>
                  </a:lnTo>
                  <a:close/>
                </a:path>
                <a:path w="6487795" h="2283460">
                  <a:moveTo>
                    <a:pt x="5486387" y="207264"/>
                  </a:moveTo>
                  <a:lnTo>
                    <a:pt x="5376672" y="207264"/>
                  </a:lnTo>
                  <a:lnTo>
                    <a:pt x="5376672" y="1463040"/>
                  </a:lnTo>
                  <a:lnTo>
                    <a:pt x="5486387" y="1463040"/>
                  </a:lnTo>
                  <a:lnTo>
                    <a:pt x="5486387" y="207264"/>
                  </a:lnTo>
                  <a:close/>
                </a:path>
                <a:path w="6487795" h="2283460">
                  <a:moveTo>
                    <a:pt x="5611368" y="262128"/>
                  </a:moveTo>
                  <a:lnTo>
                    <a:pt x="5503164" y="262128"/>
                  </a:lnTo>
                  <a:lnTo>
                    <a:pt x="5503164" y="1432560"/>
                  </a:lnTo>
                  <a:lnTo>
                    <a:pt x="5611368" y="1432560"/>
                  </a:lnTo>
                  <a:lnTo>
                    <a:pt x="5611368" y="262128"/>
                  </a:lnTo>
                  <a:close/>
                </a:path>
                <a:path w="6487795" h="2283460">
                  <a:moveTo>
                    <a:pt x="5728716" y="310908"/>
                  </a:moveTo>
                  <a:lnTo>
                    <a:pt x="5623560" y="310908"/>
                  </a:lnTo>
                  <a:lnTo>
                    <a:pt x="5623560" y="1389888"/>
                  </a:lnTo>
                  <a:lnTo>
                    <a:pt x="5728716" y="1389888"/>
                  </a:lnTo>
                  <a:lnTo>
                    <a:pt x="5728716" y="310908"/>
                  </a:lnTo>
                  <a:close/>
                </a:path>
                <a:path w="6487795" h="2283460">
                  <a:moveTo>
                    <a:pt x="5861304" y="361188"/>
                  </a:moveTo>
                  <a:lnTo>
                    <a:pt x="5753100" y="361188"/>
                  </a:lnTo>
                  <a:lnTo>
                    <a:pt x="5753100" y="1350264"/>
                  </a:lnTo>
                  <a:lnTo>
                    <a:pt x="5861304" y="1350264"/>
                  </a:lnTo>
                  <a:lnTo>
                    <a:pt x="5861304" y="361188"/>
                  </a:lnTo>
                  <a:close/>
                </a:path>
                <a:path w="6487795" h="2283460">
                  <a:moveTo>
                    <a:pt x="5986272" y="423672"/>
                  </a:moveTo>
                  <a:lnTo>
                    <a:pt x="5876544" y="423672"/>
                  </a:lnTo>
                  <a:lnTo>
                    <a:pt x="5876544" y="1318260"/>
                  </a:lnTo>
                  <a:lnTo>
                    <a:pt x="5986272" y="1318260"/>
                  </a:lnTo>
                  <a:lnTo>
                    <a:pt x="5986272" y="423672"/>
                  </a:lnTo>
                  <a:close/>
                </a:path>
                <a:path w="6487795" h="2283460">
                  <a:moveTo>
                    <a:pt x="6112764" y="531876"/>
                  </a:moveTo>
                  <a:lnTo>
                    <a:pt x="6003036" y="531876"/>
                  </a:lnTo>
                  <a:lnTo>
                    <a:pt x="6003036" y="1284732"/>
                  </a:lnTo>
                  <a:lnTo>
                    <a:pt x="6112764" y="1284732"/>
                  </a:lnTo>
                  <a:lnTo>
                    <a:pt x="6112764" y="531876"/>
                  </a:lnTo>
                  <a:close/>
                </a:path>
                <a:path w="6487795" h="2283460">
                  <a:moveTo>
                    <a:pt x="6239256" y="609600"/>
                  </a:moveTo>
                  <a:lnTo>
                    <a:pt x="6126480" y="609600"/>
                  </a:lnTo>
                  <a:lnTo>
                    <a:pt x="6126480" y="1232916"/>
                  </a:lnTo>
                  <a:lnTo>
                    <a:pt x="6239256" y="1232916"/>
                  </a:lnTo>
                  <a:lnTo>
                    <a:pt x="6239256" y="609600"/>
                  </a:lnTo>
                  <a:close/>
                </a:path>
                <a:path w="6487795" h="2283460">
                  <a:moveTo>
                    <a:pt x="6362700" y="723900"/>
                  </a:moveTo>
                  <a:lnTo>
                    <a:pt x="6252972" y="723900"/>
                  </a:lnTo>
                  <a:lnTo>
                    <a:pt x="6252972" y="1184148"/>
                  </a:lnTo>
                  <a:lnTo>
                    <a:pt x="6362700" y="1184148"/>
                  </a:lnTo>
                  <a:lnTo>
                    <a:pt x="6362700" y="723900"/>
                  </a:lnTo>
                  <a:close/>
                </a:path>
                <a:path w="6487795" h="2283460">
                  <a:moveTo>
                    <a:pt x="6487668" y="848868"/>
                  </a:moveTo>
                  <a:lnTo>
                    <a:pt x="6377940" y="848868"/>
                  </a:lnTo>
                  <a:lnTo>
                    <a:pt x="6377940" y="1155192"/>
                  </a:lnTo>
                  <a:lnTo>
                    <a:pt x="6487668" y="1155192"/>
                  </a:lnTo>
                  <a:lnTo>
                    <a:pt x="6487668" y="848868"/>
                  </a:lnTo>
                  <a:close/>
                </a:path>
              </a:pathLst>
            </a:custGeom>
            <a:solidFill>
              <a:srgbClr val="D6E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224272" y="2776740"/>
              <a:ext cx="1858010" cy="914400"/>
            </a:xfrm>
            <a:custGeom>
              <a:avLst/>
              <a:gdLst/>
              <a:ahLst/>
              <a:cxnLst/>
              <a:rect l="l" t="t" r="r" b="b"/>
              <a:pathLst>
                <a:path w="1858009" h="914400">
                  <a:moveTo>
                    <a:pt x="108204" y="797039"/>
                  </a:moveTo>
                  <a:lnTo>
                    <a:pt x="0" y="797039"/>
                  </a:lnTo>
                  <a:lnTo>
                    <a:pt x="0" y="888479"/>
                  </a:lnTo>
                  <a:lnTo>
                    <a:pt x="108204" y="888479"/>
                  </a:lnTo>
                  <a:lnTo>
                    <a:pt x="108204" y="797039"/>
                  </a:lnTo>
                  <a:close/>
                </a:path>
                <a:path w="1858009" h="914400">
                  <a:moveTo>
                    <a:pt x="231635" y="731507"/>
                  </a:moveTo>
                  <a:lnTo>
                    <a:pt x="124968" y="731507"/>
                  </a:lnTo>
                  <a:lnTo>
                    <a:pt x="124968" y="914387"/>
                  </a:lnTo>
                  <a:lnTo>
                    <a:pt x="231635" y="914387"/>
                  </a:lnTo>
                  <a:lnTo>
                    <a:pt x="231635" y="731507"/>
                  </a:lnTo>
                  <a:close/>
                </a:path>
                <a:path w="1858009" h="914400">
                  <a:moveTo>
                    <a:pt x="353568" y="699503"/>
                  </a:moveTo>
                  <a:lnTo>
                    <a:pt x="243840" y="699503"/>
                  </a:lnTo>
                  <a:lnTo>
                    <a:pt x="243840" y="882383"/>
                  </a:lnTo>
                  <a:lnTo>
                    <a:pt x="353568" y="882383"/>
                  </a:lnTo>
                  <a:lnTo>
                    <a:pt x="353568" y="699503"/>
                  </a:lnTo>
                  <a:close/>
                </a:path>
                <a:path w="1858009" h="914400">
                  <a:moveTo>
                    <a:pt x="480047" y="646176"/>
                  </a:moveTo>
                  <a:lnTo>
                    <a:pt x="371856" y="646176"/>
                  </a:lnTo>
                  <a:lnTo>
                    <a:pt x="371856" y="829056"/>
                  </a:lnTo>
                  <a:lnTo>
                    <a:pt x="480047" y="829056"/>
                  </a:lnTo>
                  <a:lnTo>
                    <a:pt x="480047" y="646176"/>
                  </a:lnTo>
                  <a:close/>
                </a:path>
                <a:path w="1858009" h="914400">
                  <a:moveTo>
                    <a:pt x="609587" y="585203"/>
                  </a:moveTo>
                  <a:lnTo>
                    <a:pt x="501396" y="585203"/>
                  </a:lnTo>
                  <a:lnTo>
                    <a:pt x="501396" y="768083"/>
                  </a:lnTo>
                  <a:lnTo>
                    <a:pt x="609587" y="768083"/>
                  </a:lnTo>
                  <a:lnTo>
                    <a:pt x="609587" y="585203"/>
                  </a:lnTo>
                  <a:close/>
                </a:path>
                <a:path w="1858009" h="914400">
                  <a:moveTo>
                    <a:pt x="737616" y="528828"/>
                  </a:moveTo>
                  <a:lnTo>
                    <a:pt x="629412" y="528828"/>
                  </a:lnTo>
                  <a:lnTo>
                    <a:pt x="629412" y="711695"/>
                  </a:lnTo>
                  <a:lnTo>
                    <a:pt x="737616" y="711695"/>
                  </a:lnTo>
                  <a:lnTo>
                    <a:pt x="737616" y="528828"/>
                  </a:lnTo>
                  <a:close/>
                </a:path>
                <a:path w="1858009" h="914400">
                  <a:moveTo>
                    <a:pt x="856475" y="480047"/>
                  </a:moveTo>
                  <a:lnTo>
                    <a:pt x="748284" y="480047"/>
                  </a:lnTo>
                  <a:lnTo>
                    <a:pt x="748284" y="662927"/>
                  </a:lnTo>
                  <a:lnTo>
                    <a:pt x="856475" y="662927"/>
                  </a:lnTo>
                  <a:lnTo>
                    <a:pt x="856475" y="480047"/>
                  </a:lnTo>
                  <a:close/>
                </a:path>
                <a:path w="1858009" h="914400">
                  <a:moveTo>
                    <a:pt x="986028" y="417563"/>
                  </a:moveTo>
                  <a:lnTo>
                    <a:pt x="877824" y="417563"/>
                  </a:lnTo>
                  <a:lnTo>
                    <a:pt x="877824" y="691883"/>
                  </a:lnTo>
                  <a:lnTo>
                    <a:pt x="986028" y="691883"/>
                  </a:lnTo>
                  <a:lnTo>
                    <a:pt x="986028" y="417563"/>
                  </a:lnTo>
                  <a:close/>
                </a:path>
                <a:path w="1858009" h="914400">
                  <a:moveTo>
                    <a:pt x="1114044" y="362699"/>
                  </a:moveTo>
                  <a:lnTo>
                    <a:pt x="999744" y="362699"/>
                  </a:lnTo>
                  <a:lnTo>
                    <a:pt x="999744" y="637019"/>
                  </a:lnTo>
                  <a:lnTo>
                    <a:pt x="1114044" y="637019"/>
                  </a:lnTo>
                  <a:lnTo>
                    <a:pt x="1114044" y="362699"/>
                  </a:lnTo>
                  <a:close/>
                </a:path>
                <a:path w="1858009" h="914400">
                  <a:moveTo>
                    <a:pt x="1232916" y="300215"/>
                  </a:moveTo>
                  <a:lnTo>
                    <a:pt x="1126236" y="300215"/>
                  </a:lnTo>
                  <a:lnTo>
                    <a:pt x="1126236" y="574535"/>
                  </a:lnTo>
                  <a:lnTo>
                    <a:pt x="1232916" y="574535"/>
                  </a:lnTo>
                  <a:lnTo>
                    <a:pt x="1232916" y="300215"/>
                  </a:lnTo>
                  <a:close/>
                </a:path>
                <a:path w="1858009" h="914400">
                  <a:moveTo>
                    <a:pt x="1362456" y="245351"/>
                  </a:moveTo>
                  <a:lnTo>
                    <a:pt x="1252728" y="245351"/>
                  </a:lnTo>
                  <a:lnTo>
                    <a:pt x="1252728" y="519671"/>
                  </a:lnTo>
                  <a:lnTo>
                    <a:pt x="1362456" y="519671"/>
                  </a:lnTo>
                  <a:lnTo>
                    <a:pt x="1362456" y="245351"/>
                  </a:lnTo>
                  <a:close/>
                </a:path>
                <a:path w="1858009" h="914400">
                  <a:moveTo>
                    <a:pt x="1485900" y="179819"/>
                  </a:moveTo>
                  <a:lnTo>
                    <a:pt x="1377696" y="179819"/>
                  </a:lnTo>
                  <a:lnTo>
                    <a:pt x="1377696" y="454139"/>
                  </a:lnTo>
                  <a:lnTo>
                    <a:pt x="1485900" y="454139"/>
                  </a:lnTo>
                  <a:lnTo>
                    <a:pt x="1485900" y="179819"/>
                  </a:lnTo>
                  <a:close/>
                </a:path>
                <a:path w="1858009" h="914400">
                  <a:moveTo>
                    <a:pt x="1609344" y="117335"/>
                  </a:moveTo>
                  <a:lnTo>
                    <a:pt x="1499616" y="117335"/>
                  </a:lnTo>
                  <a:lnTo>
                    <a:pt x="1499616" y="483095"/>
                  </a:lnTo>
                  <a:lnTo>
                    <a:pt x="1609344" y="483095"/>
                  </a:lnTo>
                  <a:lnTo>
                    <a:pt x="1609344" y="117335"/>
                  </a:lnTo>
                  <a:close/>
                </a:path>
                <a:path w="1858009" h="914400">
                  <a:moveTo>
                    <a:pt x="1734312" y="62471"/>
                  </a:moveTo>
                  <a:lnTo>
                    <a:pt x="1626108" y="62471"/>
                  </a:lnTo>
                  <a:lnTo>
                    <a:pt x="1626108" y="428231"/>
                  </a:lnTo>
                  <a:lnTo>
                    <a:pt x="1734312" y="428231"/>
                  </a:lnTo>
                  <a:lnTo>
                    <a:pt x="1734312" y="62471"/>
                  </a:lnTo>
                  <a:close/>
                </a:path>
                <a:path w="1858009" h="914400">
                  <a:moveTo>
                    <a:pt x="1857756" y="0"/>
                  </a:moveTo>
                  <a:lnTo>
                    <a:pt x="1749552" y="0"/>
                  </a:lnTo>
                  <a:lnTo>
                    <a:pt x="1749552" y="318503"/>
                  </a:lnTo>
                  <a:lnTo>
                    <a:pt x="1857756" y="318503"/>
                  </a:lnTo>
                  <a:lnTo>
                    <a:pt x="1857756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091683" y="1914144"/>
              <a:ext cx="109855" cy="1784985"/>
            </a:xfrm>
            <a:custGeom>
              <a:avLst/>
              <a:gdLst/>
              <a:ahLst/>
              <a:cxnLst/>
              <a:rect l="l" t="t" r="r" b="b"/>
              <a:pathLst>
                <a:path w="109854" h="1784985">
                  <a:moveTo>
                    <a:pt x="109727" y="0"/>
                  </a:moveTo>
                  <a:lnTo>
                    <a:pt x="0" y="0"/>
                  </a:lnTo>
                  <a:lnTo>
                    <a:pt x="0" y="1784603"/>
                  </a:lnTo>
                  <a:lnTo>
                    <a:pt x="109727" y="1784603"/>
                  </a:lnTo>
                  <a:lnTo>
                    <a:pt x="109727" y="0"/>
                  </a:lnTo>
                  <a:close/>
                </a:path>
              </a:pathLst>
            </a:custGeom>
            <a:solidFill>
              <a:srgbClr val="D6E0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2512822" y="2587878"/>
            <a:ext cx="87756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3769FF"/>
                </a:solidFill>
                <a:latin typeface="Arial"/>
                <a:cs typeface="Arial"/>
              </a:rPr>
              <a:t>Surplus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425450" y="1152397"/>
            <a:ext cx="9527540" cy="4334510"/>
            <a:chOff x="425450" y="1152397"/>
            <a:chExt cx="9527540" cy="4334510"/>
          </a:xfrm>
        </p:grpSpPr>
        <p:sp>
          <p:nvSpPr>
            <p:cNvPr id="16" name="object 16" descr=""/>
            <p:cNvSpPr/>
            <p:nvPr/>
          </p:nvSpPr>
          <p:spPr>
            <a:xfrm>
              <a:off x="457200" y="1828799"/>
              <a:ext cx="9462770" cy="3657600"/>
            </a:xfrm>
            <a:custGeom>
              <a:avLst/>
              <a:gdLst/>
              <a:ahLst/>
              <a:cxnLst/>
              <a:rect l="l" t="t" r="r" b="b"/>
              <a:pathLst>
                <a:path w="9462770" h="3657600">
                  <a:moveTo>
                    <a:pt x="9462516" y="0"/>
                  </a:moveTo>
                  <a:lnTo>
                    <a:pt x="9399206" y="39721"/>
                  </a:lnTo>
                  <a:lnTo>
                    <a:pt x="9366531" y="59660"/>
                  </a:lnTo>
                  <a:lnTo>
                    <a:pt x="9333190" y="79647"/>
                  </a:lnTo>
                  <a:lnTo>
                    <a:pt x="9299193" y="99680"/>
                  </a:lnTo>
                  <a:lnTo>
                    <a:pt x="9264550" y="119756"/>
                  </a:lnTo>
                  <a:lnTo>
                    <a:pt x="9229272" y="139872"/>
                  </a:lnTo>
                  <a:lnTo>
                    <a:pt x="9193368" y="160026"/>
                  </a:lnTo>
                  <a:lnTo>
                    <a:pt x="9156850" y="180215"/>
                  </a:lnTo>
                  <a:lnTo>
                    <a:pt x="9119728" y="200437"/>
                  </a:lnTo>
                  <a:lnTo>
                    <a:pt x="9082011" y="220687"/>
                  </a:lnTo>
                  <a:lnTo>
                    <a:pt x="9004836" y="261267"/>
                  </a:lnTo>
                  <a:lnTo>
                    <a:pt x="8925408" y="301932"/>
                  </a:lnTo>
                  <a:lnTo>
                    <a:pt x="8843808" y="342661"/>
                  </a:lnTo>
                  <a:lnTo>
                    <a:pt x="8760120" y="383432"/>
                  </a:lnTo>
                  <a:lnTo>
                    <a:pt x="8674426" y="424225"/>
                  </a:lnTo>
                  <a:lnTo>
                    <a:pt x="8586808" y="465016"/>
                  </a:lnTo>
                  <a:lnTo>
                    <a:pt x="8497348" y="505786"/>
                  </a:lnTo>
                  <a:lnTo>
                    <a:pt x="8406129" y="546511"/>
                  </a:lnTo>
                  <a:lnTo>
                    <a:pt x="8313233" y="587170"/>
                  </a:lnTo>
                  <a:lnTo>
                    <a:pt x="8218742" y="627742"/>
                  </a:lnTo>
                  <a:lnTo>
                    <a:pt x="8122739" y="668206"/>
                  </a:lnTo>
                  <a:lnTo>
                    <a:pt x="8025306" y="708538"/>
                  </a:lnTo>
                  <a:lnTo>
                    <a:pt x="7926526" y="748719"/>
                  </a:lnTo>
                  <a:lnTo>
                    <a:pt x="7826481" y="788726"/>
                  </a:lnTo>
                  <a:lnTo>
                    <a:pt x="7725252" y="828537"/>
                  </a:lnTo>
                  <a:lnTo>
                    <a:pt x="7622923" y="868131"/>
                  </a:lnTo>
                  <a:lnTo>
                    <a:pt x="7519576" y="907487"/>
                  </a:lnTo>
                  <a:lnTo>
                    <a:pt x="7415293" y="946582"/>
                  </a:lnTo>
                  <a:lnTo>
                    <a:pt x="7310156" y="985395"/>
                  </a:lnTo>
                  <a:lnTo>
                    <a:pt x="7204248" y="1023905"/>
                  </a:lnTo>
                  <a:lnTo>
                    <a:pt x="7097652" y="1062089"/>
                  </a:lnTo>
                  <a:lnTo>
                    <a:pt x="6990449" y="1099927"/>
                  </a:lnTo>
                  <a:lnTo>
                    <a:pt x="6882722" y="1137396"/>
                  </a:lnTo>
                  <a:lnTo>
                    <a:pt x="6720328" y="1192862"/>
                  </a:lnTo>
                  <a:lnTo>
                    <a:pt x="6557219" y="1247377"/>
                  </a:lnTo>
                  <a:lnTo>
                    <a:pt x="6393671" y="1300869"/>
                  </a:lnTo>
                  <a:lnTo>
                    <a:pt x="6229963" y="1353264"/>
                  </a:lnTo>
                  <a:lnTo>
                    <a:pt x="6066372" y="1404489"/>
                  </a:lnTo>
                  <a:lnTo>
                    <a:pt x="5903177" y="1454472"/>
                  </a:lnTo>
                  <a:lnTo>
                    <a:pt x="5740655" y="1503139"/>
                  </a:lnTo>
                  <a:lnTo>
                    <a:pt x="5579085" y="1550417"/>
                  </a:lnTo>
                  <a:lnTo>
                    <a:pt x="5418743" y="1596234"/>
                  </a:lnTo>
                  <a:lnTo>
                    <a:pt x="5259909" y="1640516"/>
                  </a:lnTo>
                  <a:lnTo>
                    <a:pt x="5102860" y="1683191"/>
                  </a:lnTo>
                  <a:lnTo>
                    <a:pt x="4947874" y="1724185"/>
                  </a:lnTo>
                  <a:lnTo>
                    <a:pt x="4795228" y="1763426"/>
                  </a:lnTo>
                  <a:lnTo>
                    <a:pt x="4645202" y="1800840"/>
                  </a:lnTo>
                  <a:lnTo>
                    <a:pt x="4546776" y="1824732"/>
                  </a:lnTo>
                  <a:lnTo>
                    <a:pt x="4449720" y="1847758"/>
                  </a:lnTo>
                  <a:lnTo>
                    <a:pt x="4354116" y="1869897"/>
                  </a:lnTo>
                  <a:lnTo>
                    <a:pt x="4260046" y="1891127"/>
                  </a:lnTo>
                  <a:lnTo>
                    <a:pt x="4167594" y="1911425"/>
                  </a:lnTo>
                  <a:lnTo>
                    <a:pt x="4076840" y="1930772"/>
                  </a:lnTo>
                  <a:lnTo>
                    <a:pt x="3987868" y="1949144"/>
                  </a:lnTo>
                  <a:lnTo>
                    <a:pt x="3900759" y="1966521"/>
                  </a:lnTo>
                  <a:lnTo>
                    <a:pt x="3815597" y="1982881"/>
                  </a:lnTo>
                  <a:lnTo>
                    <a:pt x="3732463" y="1998202"/>
                  </a:lnTo>
                  <a:lnTo>
                    <a:pt x="3651440" y="2012462"/>
                  </a:lnTo>
                  <a:lnTo>
                    <a:pt x="3572610" y="2025640"/>
                  </a:lnTo>
                  <a:lnTo>
                    <a:pt x="3496055" y="2037714"/>
                  </a:lnTo>
                  <a:lnTo>
                    <a:pt x="3350430" y="2052596"/>
                  </a:lnTo>
                  <a:lnTo>
                    <a:pt x="3062965" y="2081090"/>
                  </a:lnTo>
                  <a:lnTo>
                    <a:pt x="2712512" y="2114381"/>
                  </a:lnTo>
                  <a:lnTo>
                    <a:pt x="2374431" y="2145159"/>
                  </a:lnTo>
                  <a:lnTo>
                    <a:pt x="1927027" y="2184173"/>
                  </a:lnTo>
                  <a:lnTo>
                    <a:pt x="718614" y="2284612"/>
                  </a:lnTo>
                  <a:lnTo>
                    <a:pt x="490685" y="2305037"/>
                  </a:lnTo>
                  <a:lnTo>
                    <a:pt x="391213" y="2315068"/>
                  </a:lnTo>
                  <a:lnTo>
                    <a:pt x="332349" y="2321839"/>
                  </a:lnTo>
                  <a:lnTo>
                    <a:pt x="300926" y="2326005"/>
                  </a:lnTo>
                  <a:lnTo>
                    <a:pt x="239389" y="2333773"/>
                  </a:lnTo>
                  <a:lnTo>
                    <a:pt x="190451" y="2338384"/>
                  </a:lnTo>
                  <a:lnTo>
                    <a:pt x="152445" y="2340984"/>
                  </a:lnTo>
                  <a:lnTo>
                    <a:pt x="123701" y="2342723"/>
                  </a:lnTo>
                  <a:lnTo>
                    <a:pt x="102553" y="2344748"/>
                  </a:lnTo>
                  <a:lnTo>
                    <a:pt x="68002" y="2364020"/>
                  </a:lnTo>
                  <a:lnTo>
                    <a:pt x="52367" y="2399345"/>
                  </a:lnTo>
                  <a:lnTo>
                    <a:pt x="41765" y="2427196"/>
                  </a:lnTo>
                  <a:lnTo>
                    <a:pt x="27084" y="2463368"/>
                  </a:lnTo>
                  <a:lnTo>
                    <a:pt x="6654" y="2509012"/>
                  </a:lnTo>
                  <a:lnTo>
                    <a:pt x="0" y="3657600"/>
                  </a:lnTo>
                  <a:lnTo>
                    <a:pt x="9459214" y="3656711"/>
                  </a:lnTo>
                  <a:lnTo>
                    <a:pt x="9462516" y="0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457200" y="1184147"/>
              <a:ext cx="9464040" cy="3136900"/>
            </a:xfrm>
            <a:custGeom>
              <a:avLst/>
              <a:gdLst/>
              <a:ahLst/>
              <a:cxnLst/>
              <a:rect l="l" t="t" r="r" b="b"/>
              <a:pathLst>
                <a:path w="9464040" h="3136900">
                  <a:moveTo>
                    <a:pt x="0" y="3136391"/>
                  </a:moveTo>
                  <a:lnTo>
                    <a:pt x="106858" y="3131325"/>
                  </a:lnTo>
                  <a:lnTo>
                    <a:pt x="161731" y="3128724"/>
                  </a:lnTo>
                  <a:lnTo>
                    <a:pt x="181947" y="3127765"/>
                  </a:lnTo>
                  <a:lnTo>
                    <a:pt x="184835" y="3127629"/>
                  </a:lnTo>
                  <a:lnTo>
                    <a:pt x="1071375" y="3070286"/>
                  </a:lnTo>
                  <a:lnTo>
                    <a:pt x="1526625" y="3040840"/>
                  </a:lnTo>
                  <a:lnTo>
                    <a:pt x="1694349" y="3029991"/>
                  </a:lnTo>
                  <a:lnTo>
                    <a:pt x="1718310" y="3028441"/>
                  </a:lnTo>
                  <a:lnTo>
                    <a:pt x="1765098" y="3025641"/>
                  </a:lnTo>
                  <a:lnTo>
                    <a:pt x="1811664" y="3022693"/>
                  </a:lnTo>
                  <a:lnTo>
                    <a:pt x="1858009" y="3019596"/>
                  </a:lnTo>
                  <a:lnTo>
                    <a:pt x="1904140" y="3016349"/>
                  </a:lnTo>
                  <a:lnTo>
                    <a:pt x="1950058" y="3012952"/>
                  </a:lnTo>
                  <a:lnTo>
                    <a:pt x="1995769" y="3009405"/>
                  </a:lnTo>
                  <a:lnTo>
                    <a:pt x="2041277" y="3005706"/>
                  </a:lnTo>
                  <a:lnTo>
                    <a:pt x="2086585" y="3001855"/>
                  </a:lnTo>
                  <a:lnTo>
                    <a:pt x="2131697" y="2997851"/>
                  </a:lnTo>
                  <a:lnTo>
                    <a:pt x="2176618" y="2993693"/>
                  </a:lnTo>
                  <a:lnTo>
                    <a:pt x="2221351" y="2989381"/>
                  </a:lnTo>
                  <a:lnTo>
                    <a:pt x="2265900" y="2984915"/>
                  </a:lnTo>
                  <a:lnTo>
                    <a:pt x="2310270" y="2980293"/>
                  </a:lnTo>
                  <a:lnTo>
                    <a:pt x="2354463" y="2975515"/>
                  </a:lnTo>
                  <a:lnTo>
                    <a:pt x="2398485" y="2970580"/>
                  </a:lnTo>
                  <a:lnTo>
                    <a:pt x="2442339" y="2965488"/>
                  </a:lnTo>
                  <a:lnTo>
                    <a:pt x="2486030" y="2960237"/>
                  </a:lnTo>
                  <a:lnTo>
                    <a:pt x="2529560" y="2954828"/>
                  </a:lnTo>
                  <a:lnTo>
                    <a:pt x="2572934" y="2949259"/>
                  </a:lnTo>
                  <a:lnTo>
                    <a:pt x="2616157" y="2943530"/>
                  </a:lnTo>
                  <a:lnTo>
                    <a:pt x="2659231" y="2937641"/>
                  </a:lnTo>
                  <a:lnTo>
                    <a:pt x="2702162" y="2931590"/>
                  </a:lnTo>
                  <a:lnTo>
                    <a:pt x="2744952" y="2925376"/>
                  </a:lnTo>
                  <a:lnTo>
                    <a:pt x="2787607" y="2919000"/>
                  </a:lnTo>
                  <a:lnTo>
                    <a:pt x="2830129" y="2912461"/>
                  </a:lnTo>
                  <a:lnTo>
                    <a:pt x="2872524" y="2905757"/>
                  </a:lnTo>
                  <a:lnTo>
                    <a:pt x="2914794" y="2898889"/>
                  </a:lnTo>
                  <a:lnTo>
                    <a:pt x="2956944" y="2891855"/>
                  </a:lnTo>
                  <a:lnTo>
                    <a:pt x="2998978" y="2884655"/>
                  </a:lnTo>
                  <a:lnTo>
                    <a:pt x="3040900" y="2877288"/>
                  </a:lnTo>
                  <a:lnTo>
                    <a:pt x="3082713" y="2869754"/>
                  </a:lnTo>
                  <a:lnTo>
                    <a:pt x="3124423" y="2862052"/>
                  </a:lnTo>
                  <a:lnTo>
                    <a:pt x="3166032" y="2854181"/>
                  </a:lnTo>
                  <a:lnTo>
                    <a:pt x="3207544" y="2846140"/>
                  </a:lnTo>
                  <a:lnTo>
                    <a:pt x="3248965" y="2837930"/>
                  </a:lnTo>
                  <a:lnTo>
                    <a:pt x="3290297" y="2829548"/>
                  </a:lnTo>
                  <a:lnTo>
                    <a:pt x="3331544" y="2820995"/>
                  </a:lnTo>
                  <a:lnTo>
                    <a:pt x="3372711" y="2812270"/>
                  </a:lnTo>
                  <a:lnTo>
                    <a:pt x="3413802" y="2803373"/>
                  </a:lnTo>
                  <a:lnTo>
                    <a:pt x="3454821" y="2794301"/>
                  </a:lnTo>
                  <a:lnTo>
                    <a:pt x="3495770" y="2785056"/>
                  </a:lnTo>
                  <a:lnTo>
                    <a:pt x="3536656" y="2775636"/>
                  </a:lnTo>
                  <a:lnTo>
                    <a:pt x="3577481" y="2766040"/>
                  </a:lnTo>
                  <a:lnTo>
                    <a:pt x="3618249" y="2756269"/>
                  </a:lnTo>
                  <a:lnTo>
                    <a:pt x="3658964" y="2746321"/>
                  </a:lnTo>
                  <a:lnTo>
                    <a:pt x="3699631" y="2736195"/>
                  </a:lnTo>
                  <a:lnTo>
                    <a:pt x="3740254" y="2725891"/>
                  </a:lnTo>
                  <a:lnTo>
                    <a:pt x="3780836" y="2715408"/>
                  </a:lnTo>
                  <a:lnTo>
                    <a:pt x="3821381" y="2704746"/>
                  </a:lnTo>
                  <a:lnTo>
                    <a:pt x="3861893" y="2693904"/>
                  </a:lnTo>
                  <a:lnTo>
                    <a:pt x="3902376" y="2682881"/>
                  </a:lnTo>
                  <a:lnTo>
                    <a:pt x="3942835" y="2671677"/>
                  </a:lnTo>
                  <a:lnTo>
                    <a:pt x="3983273" y="2660290"/>
                  </a:lnTo>
                  <a:lnTo>
                    <a:pt x="4023694" y="2648721"/>
                  </a:lnTo>
                  <a:lnTo>
                    <a:pt x="4064103" y="2636969"/>
                  </a:lnTo>
                  <a:lnTo>
                    <a:pt x="4104502" y="2625032"/>
                  </a:lnTo>
                  <a:lnTo>
                    <a:pt x="4144897" y="2612910"/>
                  </a:lnTo>
                  <a:lnTo>
                    <a:pt x="4185290" y="2600604"/>
                  </a:lnTo>
                  <a:lnTo>
                    <a:pt x="4225687" y="2588111"/>
                  </a:lnTo>
                  <a:lnTo>
                    <a:pt x="4266091" y="2575431"/>
                  </a:lnTo>
                  <a:lnTo>
                    <a:pt x="4306505" y="2562564"/>
                  </a:lnTo>
                  <a:lnTo>
                    <a:pt x="4346935" y="2549509"/>
                  </a:lnTo>
                  <a:lnTo>
                    <a:pt x="4387383" y="2536265"/>
                  </a:lnTo>
                  <a:lnTo>
                    <a:pt x="4427855" y="2522831"/>
                  </a:lnTo>
                  <a:lnTo>
                    <a:pt x="4468353" y="2509208"/>
                  </a:lnTo>
                  <a:lnTo>
                    <a:pt x="4508882" y="2495394"/>
                  </a:lnTo>
                  <a:lnTo>
                    <a:pt x="4549446" y="2481388"/>
                  </a:lnTo>
                  <a:lnTo>
                    <a:pt x="4590049" y="2467191"/>
                  </a:lnTo>
                  <a:lnTo>
                    <a:pt x="4630695" y="2452800"/>
                  </a:lnTo>
                  <a:lnTo>
                    <a:pt x="4671387" y="2438217"/>
                  </a:lnTo>
                  <a:lnTo>
                    <a:pt x="4712130" y="2423439"/>
                  </a:lnTo>
                  <a:lnTo>
                    <a:pt x="4752928" y="2408466"/>
                  </a:lnTo>
                  <a:lnTo>
                    <a:pt x="4793784" y="2393298"/>
                  </a:lnTo>
                  <a:lnTo>
                    <a:pt x="4834704" y="2377934"/>
                  </a:lnTo>
                  <a:lnTo>
                    <a:pt x="4875689" y="2362374"/>
                  </a:lnTo>
                  <a:lnTo>
                    <a:pt x="4916746" y="2346616"/>
                  </a:lnTo>
                  <a:lnTo>
                    <a:pt x="4957877" y="2330660"/>
                  </a:lnTo>
                  <a:lnTo>
                    <a:pt x="4999086" y="2314505"/>
                  </a:lnTo>
                  <a:lnTo>
                    <a:pt x="5040378" y="2298150"/>
                  </a:lnTo>
                  <a:lnTo>
                    <a:pt x="5081756" y="2281596"/>
                  </a:lnTo>
                  <a:lnTo>
                    <a:pt x="5123225" y="2264841"/>
                  </a:lnTo>
                  <a:lnTo>
                    <a:pt x="5164789" y="2247885"/>
                  </a:lnTo>
                  <a:lnTo>
                    <a:pt x="5206450" y="2230726"/>
                  </a:lnTo>
                  <a:lnTo>
                    <a:pt x="5248215" y="2213365"/>
                  </a:lnTo>
                  <a:lnTo>
                    <a:pt x="5290085" y="2195800"/>
                  </a:lnTo>
                  <a:lnTo>
                    <a:pt x="5332066" y="2178032"/>
                  </a:lnTo>
                  <a:lnTo>
                    <a:pt x="5374161" y="2160058"/>
                  </a:lnTo>
                  <a:lnTo>
                    <a:pt x="5416375" y="2141880"/>
                  </a:lnTo>
                  <a:lnTo>
                    <a:pt x="5458710" y="2123495"/>
                  </a:lnTo>
                  <a:lnTo>
                    <a:pt x="5501172" y="2104903"/>
                  </a:lnTo>
                  <a:lnTo>
                    <a:pt x="5543764" y="2086105"/>
                  </a:lnTo>
                  <a:lnTo>
                    <a:pt x="5586491" y="2067098"/>
                  </a:lnTo>
                  <a:lnTo>
                    <a:pt x="5629355" y="2047882"/>
                  </a:lnTo>
                  <a:lnTo>
                    <a:pt x="5672362" y="2028457"/>
                  </a:lnTo>
                  <a:lnTo>
                    <a:pt x="5715514" y="2008822"/>
                  </a:lnTo>
                  <a:lnTo>
                    <a:pt x="5758817" y="1988977"/>
                  </a:lnTo>
                  <a:lnTo>
                    <a:pt x="5802274" y="1968920"/>
                  </a:lnTo>
                  <a:lnTo>
                    <a:pt x="5845889" y="1948650"/>
                  </a:lnTo>
                  <a:lnTo>
                    <a:pt x="5889665" y="1928169"/>
                  </a:lnTo>
                  <a:lnTo>
                    <a:pt x="5933608" y="1907474"/>
                  </a:lnTo>
                  <a:lnTo>
                    <a:pt x="5977721" y="1886564"/>
                  </a:lnTo>
                  <a:lnTo>
                    <a:pt x="6022007" y="1865441"/>
                  </a:lnTo>
                  <a:lnTo>
                    <a:pt x="6066472" y="1844101"/>
                  </a:lnTo>
                  <a:lnTo>
                    <a:pt x="6111118" y="1822546"/>
                  </a:lnTo>
                  <a:lnTo>
                    <a:pt x="6155950" y="1800774"/>
                  </a:lnTo>
                  <a:lnTo>
                    <a:pt x="6200972" y="1778785"/>
                  </a:lnTo>
                  <a:lnTo>
                    <a:pt x="6246188" y="1756578"/>
                  </a:lnTo>
                  <a:lnTo>
                    <a:pt x="6291602" y="1734152"/>
                  </a:lnTo>
                  <a:lnTo>
                    <a:pt x="6337217" y="1711506"/>
                  </a:lnTo>
                  <a:lnTo>
                    <a:pt x="6383038" y="1688641"/>
                  </a:lnTo>
                  <a:lnTo>
                    <a:pt x="6429068" y="1665555"/>
                  </a:lnTo>
                  <a:lnTo>
                    <a:pt x="6475313" y="1642248"/>
                  </a:lnTo>
                  <a:lnTo>
                    <a:pt x="6521775" y="1618718"/>
                  </a:lnTo>
                  <a:lnTo>
                    <a:pt x="6568458" y="1594966"/>
                  </a:lnTo>
                  <a:lnTo>
                    <a:pt x="6615367" y="1570991"/>
                  </a:lnTo>
                  <a:lnTo>
                    <a:pt x="6662506" y="1546791"/>
                  </a:lnTo>
                  <a:lnTo>
                    <a:pt x="6709878" y="1522367"/>
                  </a:lnTo>
                  <a:lnTo>
                    <a:pt x="6757488" y="1497718"/>
                  </a:lnTo>
                  <a:lnTo>
                    <a:pt x="6805339" y="1472842"/>
                  </a:lnTo>
                  <a:lnTo>
                    <a:pt x="6853435" y="1447740"/>
                  </a:lnTo>
                  <a:lnTo>
                    <a:pt x="6901781" y="1422411"/>
                  </a:lnTo>
                  <a:lnTo>
                    <a:pt x="6950380" y="1396853"/>
                  </a:lnTo>
                  <a:lnTo>
                    <a:pt x="6999237" y="1371067"/>
                  </a:lnTo>
                  <a:lnTo>
                    <a:pt x="7048355" y="1345052"/>
                  </a:lnTo>
                  <a:lnTo>
                    <a:pt x="7097738" y="1318807"/>
                  </a:lnTo>
                  <a:lnTo>
                    <a:pt x="7147391" y="1292330"/>
                  </a:lnTo>
                  <a:lnTo>
                    <a:pt x="7197317" y="1265623"/>
                  </a:lnTo>
                  <a:lnTo>
                    <a:pt x="7247520" y="1238684"/>
                  </a:lnTo>
                  <a:lnTo>
                    <a:pt x="7298004" y="1211512"/>
                  </a:lnTo>
                  <a:lnTo>
                    <a:pt x="7348774" y="1184106"/>
                  </a:lnTo>
                  <a:lnTo>
                    <a:pt x="7399832" y="1156467"/>
                  </a:lnTo>
                  <a:lnTo>
                    <a:pt x="7451184" y="1128593"/>
                  </a:lnTo>
                  <a:lnTo>
                    <a:pt x="7502833" y="1100483"/>
                  </a:lnTo>
                  <a:lnTo>
                    <a:pt x="7554783" y="1072138"/>
                  </a:lnTo>
                  <a:lnTo>
                    <a:pt x="7607038" y="1043556"/>
                  </a:lnTo>
                  <a:lnTo>
                    <a:pt x="7659602" y="1014737"/>
                  </a:lnTo>
                  <a:lnTo>
                    <a:pt x="7712479" y="985680"/>
                  </a:lnTo>
                  <a:lnTo>
                    <a:pt x="7765673" y="956384"/>
                  </a:lnTo>
                  <a:lnTo>
                    <a:pt x="7819188" y="926848"/>
                  </a:lnTo>
                  <a:lnTo>
                    <a:pt x="7873028" y="897073"/>
                  </a:lnTo>
                  <a:lnTo>
                    <a:pt x="7927196" y="867057"/>
                  </a:lnTo>
                  <a:lnTo>
                    <a:pt x="7981698" y="836800"/>
                  </a:lnTo>
                  <a:lnTo>
                    <a:pt x="8036536" y="806301"/>
                  </a:lnTo>
                  <a:lnTo>
                    <a:pt x="8091715" y="775559"/>
                  </a:lnTo>
                  <a:lnTo>
                    <a:pt x="8147239" y="744574"/>
                  </a:lnTo>
                  <a:lnTo>
                    <a:pt x="8203112" y="713345"/>
                  </a:lnTo>
                  <a:lnTo>
                    <a:pt x="8259338" y="681871"/>
                  </a:lnTo>
                  <a:lnTo>
                    <a:pt x="8315920" y="650152"/>
                  </a:lnTo>
                  <a:lnTo>
                    <a:pt x="8372863" y="618187"/>
                  </a:lnTo>
                  <a:lnTo>
                    <a:pt x="8430170" y="585976"/>
                  </a:lnTo>
                  <a:lnTo>
                    <a:pt x="8487846" y="553517"/>
                  </a:lnTo>
                  <a:lnTo>
                    <a:pt x="8545895" y="520810"/>
                  </a:lnTo>
                  <a:lnTo>
                    <a:pt x="8604320" y="487855"/>
                  </a:lnTo>
                  <a:lnTo>
                    <a:pt x="8663126" y="454650"/>
                  </a:lnTo>
                  <a:lnTo>
                    <a:pt x="8722316" y="421195"/>
                  </a:lnTo>
                  <a:lnTo>
                    <a:pt x="8781895" y="387490"/>
                  </a:lnTo>
                  <a:lnTo>
                    <a:pt x="8841866" y="353533"/>
                  </a:lnTo>
                  <a:lnTo>
                    <a:pt x="8902234" y="319325"/>
                  </a:lnTo>
                  <a:lnTo>
                    <a:pt x="8963002" y="284863"/>
                  </a:lnTo>
                  <a:lnTo>
                    <a:pt x="9024175" y="250149"/>
                  </a:lnTo>
                  <a:lnTo>
                    <a:pt x="9085756" y="215180"/>
                  </a:lnTo>
                  <a:lnTo>
                    <a:pt x="9147749" y="179957"/>
                  </a:lnTo>
                  <a:lnTo>
                    <a:pt x="9210159" y="144479"/>
                  </a:lnTo>
                  <a:lnTo>
                    <a:pt x="9272989" y="108745"/>
                  </a:lnTo>
                  <a:lnTo>
                    <a:pt x="9336243" y="72754"/>
                  </a:lnTo>
                  <a:lnTo>
                    <a:pt x="9399925" y="36506"/>
                  </a:lnTo>
                  <a:lnTo>
                    <a:pt x="9464040" y="0"/>
                  </a:lnTo>
                </a:path>
              </a:pathLst>
            </a:custGeom>
            <a:ln w="63500">
              <a:solidFill>
                <a:srgbClr val="3769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10229850" y="987297"/>
            <a:ext cx="10534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3769FF"/>
                </a:solidFill>
                <a:latin typeface="Arial"/>
                <a:cs typeface="Arial"/>
              </a:rPr>
              <a:t>Benefits promised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7074789" y="3180714"/>
            <a:ext cx="1181100" cy="6064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5" b="1">
                <a:solidFill>
                  <a:srgbClr val="FFFFFF"/>
                </a:solidFill>
                <a:latin typeface="Arial"/>
                <a:cs typeface="Arial"/>
              </a:rPr>
              <a:t>79%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 benefits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444500" y="5010988"/>
            <a:ext cx="11193145" cy="14922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702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Revenues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42035" algn="l"/>
                <a:tab pos="2213610" algn="l"/>
                <a:tab pos="3395979" algn="l"/>
                <a:tab pos="4577715" algn="l"/>
                <a:tab pos="5760085" algn="l"/>
                <a:tab pos="6941820" algn="l"/>
                <a:tab pos="8123555" algn="l"/>
                <a:tab pos="9305290" algn="l"/>
              </a:tabLst>
            </a:pPr>
            <a:r>
              <a:rPr dirty="0" sz="1400" spc="-20" b="1">
                <a:latin typeface="Arial Narrow"/>
                <a:cs typeface="Arial Narrow"/>
              </a:rPr>
              <a:t>1980</a:t>
            </a:r>
            <a:r>
              <a:rPr dirty="0" sz="1400" b="1">
                <a:latin typeface="Arial Narrow"/>
                <a:cs typeface="Arial Narrow"/>
              </a:rPr>
              <a:t>	</a:t>
            </a:r>
            <a:r>
              <a:rPr dirty="0" sz="1400" spc="-20" b="1">
                <a:latin typeface="Arial Narrow"/>
                <a:cs typeface="Arial Narrow"/>
              </a:rPr>
              <a:t>1990</a:t>
            </a:r>
            <a:r>
              <a:rPr dirty="0" sz="1400" b="1">
                <a:latin typeface="Arial Narrow"/>
                <a:cs typeface="Arial Narrow"/>
              </a:rPr>
              <a:t>	</a:t>
            </a:r>
            <a:r>
              <a:rPr dirty="0" sz="1400" spc="-20" b="1">
                <a:latin typeface="Arial Narrow"/>
                <a:cs typeface="Arial Narrow"/>
              </a:rPr>
              <a:t>2000</a:t>
            </a:r>
            <a:r>
              <a:rPr dirty="0" sz="1400" b="1">
                <a:latin typeface="Arial Narrow"/>
                <a:cs typeface="Arial Narrow"/>
              </a:rPr>
              <a:t>	</a:t>
            </a:r>
            <a:r>
              <a:rPr dirty="0" sz="1400" spc="-20" b="1">
                <a:latin typeface="Arial Narrow"/>
                <a:cs typeface="Arial Narrow"/>
              </a:rPr>
              <a:t>2010</a:t>
            </a:r>
            <a:r>
              <a:rPr dirty="0" sz="1400" b="1">
                <a:latin typeface="Arial Narrow"/>
                <a:cs typeface="Arial Narrow"/>
              </a:rPr>
              <a:t>	</a:t>
            </a:r>
            <a:r>
              <a:rPr dirty="0" sz="1400" spc="-20" b="1">
                <a:latin typeface="Arial Narrow"/>
                <a:cs typeface="Arial Narrow"/>
              </a:rPr>
              <a:t>2020</a:t>
            </a:r>
            <a:r>
              <a:rPr dirty="0" sz="1400" b="1">
                <a:latin typeface="Arial Narrow"/>
                <a:cs typeface="Arial Narrow"/>
              </a:rPr>
              <a:t>	</a:t>
            </a:r>
            <a:r>
              <a:rPr dirty="0" sz="1400" spc="-20" b="1">
                <a:latin typeface="Arial Narrow"/>
                <a:cs typeface="Arial Narrow"/>
              </a:rPr>
              <a:t>2030</a:t>
            </a:r>
            <a:r>
              <a:rPr dirty="0" sz="1400" b="1">
                <a:latin typeface="Arial Narrow"/>
                <a:cs typeface="Arial Narrow"/>
              </a:rPr>
              <a:t>	</a:t>
            </a:r>
            <a:r>
              <a:rPr dirty="0" sz="1400" spc="-20" b="1">
                <a:latin typeface="Arial Narrow"/>
                <a:cs typeface="Arial Narrow"/>
              </a:rPr>
              <a:t>2040</a:t>
            </a:r>
            <a:r>
              <a:rPr dirty="0" sz="1400" b="1">
                <a:latin typeface="Arial Narrow"/>
                <a:cs typeface="Arial Narrow"/>
              </a:rPr>
              <a:t>	</a:t>
            </a:r>
            <a:r>
              <a:rPr dirty="0" sz="1400" spc="-20" b="1">
                <a:latin typeface="Arial Narrow"/>
                <a:cs typeface="Arial Narrow"/>
              </a:rPr>
              <a:t>2050</a:t>
            </a:r>
            <a:r>
              <a:rPr dirty="0" sz="1400" b="1">
                <a:latin typeface="Arial Narrow"/>
                <a:cs typeface="Arial Narrow"/>
              </a:rPr>
              <a:t>	</a:t>
            </a:r>
            <a:r>
              <a:rPr dirty="0" sz="1400" spc="-20" b="1">
                <a:latin typeface="Arial Narrow"/>
                <a:cs typeface="Arial Narrow"/>
              </a:rPr>
              <a:t>2060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475"/>
              </a:spcBef>
            </a:pPr>
            <a:r>
              <a:rPr dirty="0" sz="1200" i="1">
                <a:latin typeface="Arial"/>
                <a:cs typeface="Arial"/>
              </a:rPr>
              <a:t>This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chart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is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conceptual</a:t>
            </a:r>
            <a:r>
              <a:rPr dirty="0" sz="1200" spc="-5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illustration</a:t>
            </a:r>
            <a:r>
              <a:rPr dirty="0" sz="1200" spc="-4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of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Social</a:t>
            </a:r>
            <a:r>
              <a:rPr dirty="0" sz="1200" spc="-4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Security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revenues,</a:t>
            </a:r>
            <a:r>
              <a:rPr dirty="0" sz="1200" spc="-5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benefits</a:t>
            </a:r>
            <a:r>
              <a:rPr dirty="0" sz="1200" spc="-5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promised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and</a:t>
            </a:r>
            <a:r>
              <a:rPr dirty="0" sz="1200" spc="-45" i="1">
                <a:latin typeface="Arial"/>
                <a:cs typeface="Arial"/>
              </a:rPr>
              <a:t> </a:t>
            </a:r>
            <a:r>
              <a:rPr dirty="0" sz="1200" spc="-10" i="1">
                <a:latin typeface="Arial"/>
                <a:cs typeface="Arial"/>
              </a:rPr>
              <a:t>surplus.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215"/>
              </a:spcBef>
            </a:pPr>
            <a:r>
              <a:rPr dirty="0" sz="1000">
                <a:latin typeface="Arial Narrow"/>
                <a:cs typeface="Arial Narrow"/>
              </a:rPr>
              <a:t>Source: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Social Security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Administration,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2024,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2024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Annual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Report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Board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Trustees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Federal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Old-</a:t>
            </a:r>
            <a:r>
              <a:rPr dirty="0" sz="1000">
                <a:latin typeface="Arial Narrow"/>
                <a:cs typeface="Arial Narrow"/>
              </a:rPr>
              <a:t>Age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Survivors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Insurance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Federal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Disability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Insurance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Trust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Funds.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figures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shown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combined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Old-</a:t>
            </a:r>
            <a:r>
              <a:rPr dirty="0" sz="1000">
                <a:latin typeface="Arial Narrow"/>
                <a:cs typeface="Arial Narrow"/>
              </a:rPr>
              <a:t>Age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 spc="-25">
                <a:latin typeface="Arial Narrow"/>
                <a:cs typeface="Arial Narrow"/>
              </a:rPr>
              <a:t>and</a:t>
            </a:r>
            <a:r>
              <a:rPr dirty="0" sz="1000">
                <a:latin typeface="Arial Narrow"/>
                <a:cs typeface="Arial Narrow"/>
              </a:rPr>
              <a:t> Survivors Insurance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Federal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Disability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Insurance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trust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funds.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There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 no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assurance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any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estimate,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forecast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projection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will</a:t>
            </a:r>
            <a:r>
              <a:rPr dirty="0" sz="1000" spc="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realized.</a:t>
            </a:r>
            <a:endParaRPr sz="1000">
              <a:latin typeface="Arial Narrow"/>
              <a:cs typeface="Arial Narrow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457200" y="1063752"/>
            <a:ext cx="9739630" cy="4429125"/>
            <a:chOff x="457200" y="1063752"/>
            <a:chExt cx="9739630" cy="4429125"/>
          </a:xfrm>
        </p:grpSpPr>
        <p:sp>
          <p:nvSpPr>
            <p:cNvPr id="22" name="object 22" descr=""/>
            <p:cNvSpPr/>
            <p:nvPr/>
          </p:nvSpPr>
          <p:spPr>
            <a:xfrm>
              <a:off x="457200" y="5486399"/>
              <a:ext cx="9464040" cy="0"/>
            </a:xfrm>
            <a:custGeom>
              <a:avLst/>
              <a:gdLst/>
              <a:ahLst/>
              <a:cxnLst/>
              <a:rect l="l" t="t" r="r" b="b"/>
              <a:pathLst>
                <a:path w="9464040" h="0">
                  <a:moveTo>
                    <a:pt x="0" y="0"/>
                  </a:moveTo>
                  <a:lnTo>
                    <a:pt x="946404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9912857" y="1646682"/>
              <a:ext cx="274320" cy="1005840"/>
            </a:xfrm>
            <a:custGeom>
              <a:avLst/>
              <a:gdLst/>
              <a:ahLst/>
              <a:cxnLst/>
              <a:rect l="l" t="t" r="r" b="b"/>
              <a:pathLst>
                <a:path w="274320" h="1005839">
                  <a:moveTo>
                    <a:pt x="0" y="0"/>
                  </a:moveTo>
                  <a:lnTo>
                    <a:pt x="118491" y="0"/>
                  </a:lnTo>
                  <a:lnTo>
                    <a:pt x="118491" y="1005839"/>
                  </a:lnTo>
                  <a:lnTo>
                    <a:pt x="274320" y="1005839"/>
                  </a:lnTo>
                </a:path>
              </a:pathLst>
            </a:custGeom>
            <a:ln w="19050">
              <a:solidFill>
                <a:srgbClr val="00BEB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0049256" y="1063752"/>
              <a:ext cx="91440" cy="182880"/>
            </a:xfrm>
            <a:custGeom>
              <a:avLst/>
              <a:gdLst/>
              <a:ahLst/>
              <a:cxnLst/>
              <a:rect l="l" t="t" r="r" b="b"/>
              <a:pathLst>
                <a:path w="91440" h="182880">
                  <a:moveTo>
                    <a:pt x="91440" y="0"/>
                  </a:moveTo>
                  <a:lnTo>
                    <a:pt x="0" y="91439"/>
                  </a:lnTo>
                  <a:lnTo>
                    <a:pt x="91440" y="182880"/>
                  </a:lnTo>
                  <a:lnTo>
                    <a:pt x="91440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"/>
          <p:cNvGraphicFramePr>
            <a:graphicFrameLocks noGrp="1"/>
          </p:cNvGraphicFramePr>
          <p:nvPr/>
        </p:nvGraphicFramePr>
        <p:xfrm>
          <a:off x="3218433" y="1541652"/>
          <a:ext cx="5494020" cy="2800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6925"/>
                <a:gridCol w="3312160"/>
              </a:tblGrid>
              <a:tr h="560070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24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&lt;1956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69FF"/>
                    </a:solidFill>
                  </a:tcPr>
                </a:tc>
                <a:tc>
                  <a:txBody>
                    <a:bodyPr/>
                    <a:lstStyle/>
                    <a:p>
                      <a:pPr marL="17526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2400" spc="-10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Completed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9017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FF7"/>
                    </a:solidFill>
                  </a:tcPr>
                </a:tc>
              </a:tr>
              <a:tr h="5600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24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1957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69FF"/>
                    </a:solidFill>
                  </a:tcPr>
                </a:tc>
                <a:tc>
                  <a:txBody>
                    <a:bodyPr/>
                    <a:lstStyle/>
                    <a:p>
                      <a:pPr marL="18288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2400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66</a:t>
                      </a:r>
                      <a:r>
                        <a:rPr dirty="0" sz="2400" spc="-15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400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2400" spc="-25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400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dirty="0" sz="2400" spc="-15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400" spc="-10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months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9017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FF7"/>
                    </a:solidFill>
                  </a:tcPr>
                </a:tc>
              </a:tr>
              <a:tr h="5600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24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1958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69FF"/>
                    </a:solidFill>
                  </a:tcPr>
                </a:tc>
                <a:tc>
                  <a:txBody>
                    <a:bodyPr/>
                    <a:lstStyle/>
                    <a:p>
                      <a:pPr marL="18288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2400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66</a:t>
                      </a:r>
                      <a:r>
                        <a:rPr dirty="0" sz="2400" spc="-15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400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2400" spc="-25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400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dirty="0" sz="2400" spc="-15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400" spc="-10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months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9017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FF7"/>
                    </a:solidFill>
                  </a:tcPr>
                </a:tc>
              </a:tr>
              <a:tr h="5600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24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1959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769FF"/>
                    </a:solidFill>
                  </a:tcPr>
                </a:tc>
                <a:tc>
                  <a:txBody>
                    <a:bodyPr/>
                    <a:lstStyle/>
                    <a:p>
                      <a:pPr marL="18288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2400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66</a:t>
                      </a:r>
                      <a:r>
                        <a:rPr dirty="0" sz="2400" spc="-30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400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2400" spc="-30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400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dirty="0" sz="2400" spc="-15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400" spc="-10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months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9017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FF7"/>
                    </a:solidFill>
                  </a:tcPr>
                </a:tc>
              </a:tr>
              <a:tr h="5600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24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1960&gt;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769FF"/>
                    </a:solidFill>
                  </a:tcPr>
                </a:tc>
                <a:tc>
                  <a:txBody>
                    <a:bodyPr/>
                    <a:lstStyle/>
                    <a:p>
                      <a:pPr marL="18288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2400" spc="-25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67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 marT="9017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FF7"/>
                    </a:solidFill>
                  </a:tcPr>
                </a:tc>
              </a:tr>
            </a:tbl>
          </a:graphicData>
        </a:graphic>
      </p:graphicFrame>
      <p:sp>
        <p:nvSpPr>
          <p:cNvPr id="3" name="object 3" descr=""/>
          <p:cNvSpPr txBox="1"/>
          <p:nvPr/>
        </p:nvSpPr>
        <p:spPr>
          <a:xfrm>
            <a:off x="444500" y="6325311"/>
            <a:ext cx="477139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Source: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Social Security </a:t>
            </a:r>
            <a:r>
              <a:rPr dirty="0" sz="1000" spc="-10">
                <a:latin typeface="Arial Narrow"/>
                <a:cs typeface="Arial Narrow"/>
              </a:rPr>
              <a:t>Administration,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Full</a:t>
            </a:r>
            <a:r>
              <a:rPr dirty="0" sz="1000" spc="-10">
                <a:latin typeface="Arial Narrow"/>
                <a:cs typeface="Arial Narrow"/>
              </a:rPr>
              <a:t> Retirement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62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Benefit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Year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Birth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chart.</a:t>
            </a:r>
            <a:r>
              <a:rPr dirty="0" sz="1000" spc="-10">
                <a:latin typeface="Arial Narrow"/>
                <a:cs typeface="Arial Narrow"/>
              </a:rPr>
              <a:t> 2024.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What’s</a:t>
            </a:r>
            <a:r>
              <a:rPr dirty="0" spc="-140"/>
              <a:t> </a:t>
            </a:r>
            <a:r>
              <a:rPr dirty="0" spc="-20"/>
              <a:t>Your</a:t>
            </a:r>
            <a:r>
              <a:rPr dirty="0" spc="-90"/>
              <a:t> </a:t>
            </a:r>
            <a:r>
              <a:rPr dirty="0"/>
              <a:t>Full</a:t>
            </a:r>
            <a:r>
              <a:rPr dirty="0" spc="-100"/>
              <a:t> </a:t>
            </a:r>
            <a:r>
              <a:rPr dirty="0" spc="-10"/>
              <a:t>Retirement</a:t>
            </a:r>
            <a:r>
              <a:rPr dirty="0" spc="-170"/>
              <a:t> </a:t>
            </a:r>
            <a:r>
              <a:rPr dirty="0"/>
              <a:t>Age</a:t>
            </a:r>
            <a:r>
              <a:rPr dirty="0" spc="-90"/>
              <a:t> </a:t>
            </a:r>
            <a:r>
              <a:rPr dirty="0" spc="-10"/>
              <a:t>(FRA)?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3316604" y="1191514"/>
            <a:ext cx="180276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YEAR</a:t>
            </a:r>
            <a:r>
              <a:rPr dirty="0" sz="1800" spc="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OF</a:t>
            </a:r>
            <a:r>
              <a:rPr dirty="0" sz="1800" spc="-3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3769FF"/>
                </a:solidFill>
                <a:latin typeface="Arial"/>
                <a:cs typeface="Arial"/>
              </a:rPr>
              <a:t>BIRTH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561203" y="1191514"/>
            <a:ext cx="26981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FULL</a:t>
            </a:r>
            <a:r>
              <a:rPr dirty="0" sz="1800" spc="-6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RETIREMENT</a:t>
            </a:r>
            <a:r>
              <a:rPr dirty="0" sz="1800" spc="-9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spc="-25" b="1">
                <a:solidFill>
                  <a:srgbClr val="3769FF"/>
                </a:solidFill>
                <a:latin typeface="Arial"/>
                <a:cs typeface="Arial"/>
              </a:rPr>
              <a:t>AGE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60248" y="4905755"/>
            <a:ext cx="11163300" cy="0"/>
          </a:xfrm>
          <a:custGeom>
            <a:avLst/>
            <a:gdLst/>
            <a:ahLst/>
            <a:cxnLst/>
            <a:rect l="l" t="t" r="r" b="b"/>
            <a:pathLst>
              <a:path w="11163300" h="0">
                <a:moveTo>
                  <a:pt x="0" y="0"/>
                </a:moveTo>
                <a:lnTo>
                  <a:pt x="11163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95832" y="3233422"/>
            <a:ext cx="571500" cy="2628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45"/>
              </a:lnSpc>
            </a:pPr>
            <a:r>
              <a:rPr dirty="0" sz="1800" spc="-20" b="1">
                <a:solidFill>
                  <a:srgbClr val="FFFFFF"/>
                </a:solidFill>
                <a:latin typeface="Arial Narrow"/>
                <a:cs typeface="Arial Narrow"/>
              </a:rPr>
              <a:t>$2,710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036317" y="3155444"/>
            <a:ext cx="571500" cy="2628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45"/>
              </a:lnSpc>
            </a:pPr>
            <a:r>
              <a:rPr dirty="0" sz="1800" spc="-20" b="1">
                <a:solidFill>
                  <a:srgbClr val="FFFFFF"/>
                </a:solidFill>
                <a:latin typeface="Arial Narrow"/>
                <a:cs typeface="Arial Narrow"/>
              </a:rPr>
              <a:t>$2,832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276853" y="3030729"/>
            <a:ext cx="571500" cy="2628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45"/>
              </a:lnSpc>
            </a:pPr>
            <a:r>
              <a:rPr dirty="0" sz="1800" spc="-20" b="1">
                <a:solidFill>
                  <a:srgbClr val="FFFFFF"/>
                </a:solidFill>
                <a:latin typeface="Arial Narrow"/>
                <a:cs typeface="Arial Narrow"/>
              </a:rPr>
              <a:t>$3,027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517390" y="2775967"/>
            <a:ext cx="571500" cy="2628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45"/>
              </a:lnSpc>
            </a:pPr>
            <a:r>
              <a:rPr dirty="0" sz="1800" spc="-20" b="1">
                <a:solidFill>
                  <a:srgbClr val="FFFFFF"/>
                </a:solidFill>
                <a:latin typeface="Arial Narrow"/>
                <a:cs typeface="Arial Narrow"/>
              </a:rPr>
              <a:t>$3,426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757926" y="2631441"/>
            <a:ext cx="571500" cy="2628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45"/>
              </a:lnSpc>
            </a:pPr>
            <a:r>
              <a:rPr dirty="0" sz="1800" spc="-20" b="1">
                <a:solidFill>
                  <a:srgbClr val="FFFFFF"/>
                </a:solidFill>
                <a:latin typeface="Arial Narrow"/>
                <a:cs typeface="Arial Narrow"/>
              </a:rPr>
              <a:t>$3,652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003033" y="2465960"/>
            <a:ext cx="560070" cy="2628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45"/>
              </a:lnSpc>
            </a:pPr>
            <a:r>
              <a:rPr dirty="0" sz="1800" spc="-35" b="1">
                <a:solidFill>
                  <a:srgbClr val="FFFFFF"/>
                </a:solidFill>
                <a:latin typeface="Arial Narrow"/>
                <a:cs typeface="Arial Narrow"/>
              </a:rPr>
              <a:t>$3,911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8238997" y="2248663"/>
            <a:ext cx="571500" cy="2628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45"/>
              </a:lnSpc>
            </a:pPr>
            <a:r>
              <a:rPr dirty="0" sz="1800" spc="-20" b="1">
                <a:solidFill>
                  <a:srgbClr val="FFFFFF"/>
                </a:solidFill>
                <a:latin typeface="Arial Narrow"/>
                <a:cs typeface="Arial Narrow"/>
              </a:rPr>
              <a:t>$4,251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9479533" y="1995044"/>
            <a:ext cx="571500" cy="2628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45"/>
              </a:lnSpc>
            </a:pPr>
            <a:r>
              <a:rPr dirty="0" sz="1800" spc="-20" b="1">
                <a:solidFill>
                  <a:srgbClr val="FFFFFF"/>
                </a:solidFill>
                <a:latin typeface="Arial Narrow"/>
                <a:cs typeface="Arial Narrow"/>
              </a:rPr>
              <a:t>$4,648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0719816" y="1851154"/>
            <a:ext cx="571500" cy="2628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045"/>
              </a:lnSpc>
            </a:pPr>
            <a:r>
              <a:rPr dirty="0" sz="1800" spc="-20" b="1">
                <a:solidFill>
                  <a:srgbClr val="FFFFFF"/>
                </a:solidFill>
                <a:latin typeface="Arial Narrow"/>
                <a:cs typeface="Arial Narrow"/>
              </a:rPr>
              <a:t>$4,873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951991" y="5033898"/>
            <a:ext cx="25717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5" b="1">
                <a:solidFill>
                  <a:srgbClr val="333333"/>
                </a:solidFill>
                <a:latin typeface="Arial Narrow"/>
                <a:cs typeface="Arial Narrow"/>
              </a:rPr>
              <a:t>62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192527" y="5033898"/>
            <a:ext cx="25717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5" b="1">
                <a:solidFill>
                  <a:srgbClr val="333333"/>
                </a:solidFill>
                <a:latin typeface="Arial Narrow"/>
                <a:cs typeface="Arial Narrow"/>
              </a:rPr>
              <a:t>63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3433064" y="5033898"/>
            <a:ext cx="25717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5" b="1">
                <a:solidFill>
                  <a:srgbClr val="333333"/>
                </a:solidFill>
                <a:latin typeface="Arial Narrow"/>
                <a:cs typeface="Arial Narrow"/>
              </a:rPr>
              <a:t>64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4673600" y="5033898"/>
            <a:ext cx="25717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5" b="1">
                <a:solidFill>
                  <a:srgbClr val="333333"/>
                </a:solidFill>
                <a:latin typeface="Arial Narrow"/>
                <a:cs typeface="Arial Narrow"/>
              </a:rPr>
              <a:t>65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5869685" y="4940947"/>
            <a:ext cx="432434" cy="781685"/>
          </a:xfrm>
          <a:prstGeom prst="rect">
            <a:avLst/>
          </a:prstGeom>
        </p:spPr>
        <p:txBody>
          <a:bodyPr wrap="square" lIns="0" tIns="106045" rIns="0" bIns="0" rtlCol="0" vert="horz">
            <a:spAutoFit/>
          </a:bodyPr>
          <a:lstStyle/>
          <a:p>
            <a:pPr marL="57150">
              <a:lnSpc>
                <a:spcPct val="100000"/>
              </a:lnSpc>
              <a:spcBef>
                <a:spcPts val="835"/>
              </a:spcBef>
            </a:pPr>
            <a:r>
              <a:rPr dirty="0" sz="2000" spc="-25" b="1">
                <a:solidFill>
                  <a:srgbClr val="333333"/>
                </a:solidFill>
                <a:latin typeface="Arial Narrow"/>
                <a:cs typeface="Arial Narrow"/>
              </a:rPr>
              <a:t>66</a:t>
            </a:r>
            <a:endParaRPr sz="2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1800" spc="-25" b="1">
                <a:solidFill>
                  <a:srgbClr val="333333"/>
                </a:solidFill>
                <a:latin typeface="Arial Narrow"/>
                <a:cs typeface="Arial Narrow"/>
              </a:rPr>
              <a:t>AGE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7154671" y="5033898"/>
            <a:ext cx="25717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5" b="1">
                <a:solidFill>
                  <a:srgbClr val="333333"/>
                </a:solidFill>
                <a:latin typeface="Arial Narrow"/>
                <a:cs typeface="Arial Narrow"/>
              </a:rPr>
              <a:t>67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8395207" y="5033898"/>
            <a:ext cx="25717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5" b="1">
                <a:solidFill>
                  <a:srgbClr val="333333"/>
                </a:solidFill>
                <a:latin typeface="Arial Narrow"/>
                <a:cs typeface="Arial Narrow"/>
              </a:rPr>
              <a:t>68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9635490" y="5033898"/>
            <a:ext cx="25717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5" b="1">
                <a:solidFill>
                  <a:srgbClr val="333333"/>
                </a:solidFill>
                <a:latin typeface="Arial Narrow"/>
                <a:cs typeface="Arial Narrow"/>
              </a:rPr>
              <a:t>69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0876026" y="5033898"/>
            <a:ext cx="25717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5" b="1">
                <a:solidFill>
                  <a:srgbClr val="333333"/>
                </a:solidFill>
                <a:latin typeface="Arial Narrow"/>
                <a:cs typeface="Arial Narrow"/>
              </a:rPr>
              <a:t>70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3240023" y="2971800"/>
            <a:ext cx="643255" cy="737870"/>
          </a:xfrm>
          <a:custGeom>
            <a:avLst/>
            <a:gdLst/>
            <a:ahLst/>
            <a:cxnLst/>
            <a:rect l="l" t="t" r="r" b="b"/>
            <a:pathLst>
              <a:path w="643254" h="737870">
                <a:moveTo>
                  <a:pt x="0" y="737616"/>
                </a:moveTo>
                <a:lnTo>
                  <a:pt x="643127" y="737616"/>
                </a:lnTo>
                <a:lnTo>
                  <a:pt x="643127" y="0"/>
                </a:lnTo>
                <a:lnTo>
                  <a:pt x="0" y="0"/>
                </a:lnTo>
                <a:lnTo>
                  <a:pt x="0" y="737616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4480559" y="2717292"/>
            <a:ext cx="641985" cy="833755"/>
          </a:xfrm>
          <a:custGeom>
            <a:avLst/>
            <a:gdLst/>
            <a:ahLst/>
            <a:cxnLst/>
            <a:rect l="l" t="t" r="r" b="b"/>
            <a:pathLst>
              <a:path w="641985" h="833754">
                <a:moveTo>
                  <a:pt x="0" y="833628"/>
                </a:moveTo>
                <a:lnTo>
                  <a:pt x="641603" y="833628"/>
                </a:lnTo>
                <a:lnTo>
                  <a:pt x="641603" y="0"/>
                </a:lnTo>
                <a:lnTo>
                  <a:pt x="0" y="0"/>
                </a:lnTo>
                <a:lnTo>
                  <a:pt x="0" y="833628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5721096" y="2572511"/>
            <a:ext cx="641985" cy="889000"/>
          </a:xfrm>
          <a:custGeom>
            <a:avLst/>
            <a:gdLst/>
            <a:ahLst/>
            <a:cxnLst/>
            <a:rect l="l" t="t" r="r" b="b"/>
            <a:pathLst>
              <a:path w="641985" h="889000">
                <a:moveTo>
                  <a:pt x="0" y="888491"/>
                </a:moveTo>
                <a:lnTo>
                  <a:pt x="641603" y="888491"/>
                </a:lnTo>
                <a:lnTo>
                  <a:pt x="641603" y="0"/>
                </a:lnTo>
                <a:lnTo>
                  <a:pt x="0" y="0"/>
                </a:lnTo>
                <a:lnTo>
                  <a:pt x="0" y="888491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6961631" y="2407920"/>
            <a:ext cx="641985" cy="951230"/>
          </a:xfrm>
          <a:custGeom>
            <a:avLst/>
            <a:gdLst/>
            <a:ahLst/>
            <a:cxnLst/>
            <a:rect l="l" t="t" r="r" b="b"/>
            <a:pathLst>
              <a:path w="641984" h="951229">
                <a:moveTo>
                  <a:pt x="0" y="950976"/>
                </a:moveTo>
                <a:lnTo>
                  <a:pt x="641603" y="950976"/>
                </a:lnTo>
                <a:lnTo>
                  <a:pt x="641603" y="0"/>
                </a:lnTo>
                <a:lnTo>
                  <a:pt x="0" y="0"/>
                </a:lnTo>
                <a:lnTo>
                  <a:pt x="0" y="950976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8200643" y="2189988"/>
            <a:ext cx="643255" cy="1031875"/>
          </a:xfrm>
          <a:custGeom>
            <a:avLst/>
            <a:gdLst/>
            <a:ahLst/>
            <a:cxnLst/>
            <a:rect l="l" t="t" r="r" b="b"/>
            <a:pathLst>
              <a:path w="643254" h="1031875">
                <a:moveTo>
                  <a:pt x="0" y="1031748"/>
                </a:moveTo>
                <a:lnTo>
                  <a:pt x="643127" y="1031748"/>
                </a:lnTo>
                <a:lnTo>
                  <a:pt x="643127" y="0"/>
                </a:lnTo>
                <a:lnTo>
                  <a:pt x="0" y="0"/>
                </a:lnTo>
                <a:lnTo>
                  <a:pt x="0" y="1031748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9441180" y="1937004"/>
            <a:ext cx="643255" cy="1127760"/>
          </a:xfrm>
          <a:custGeom>
            <a:avLst/>
            <a:gdLst/>
            <a:ahLst/>
            <a:cxnLst/>
            <a:rect l="l" t="t" r="r" b="b"/>
            <a:pathLst>
              <a:path w="643254" h="1127760">
                <a:moveTo>
                  <a:pt x="0" y="1127760"/>
                </a:moveTo>
                <a:lnTo>
                  <a:pt x="643127" y="1127760"/>
                </a:lnTo>
                <a:lnTo>
                  <a:pt x="643127" y="0"/>
                </a:lnTo>
                <a:lnTo>
                  <a:pt x="0" y="0"/>
                </a:lnTo>
                <a:lnTo>
                  <a:pt x="0" y="112776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0681716" y="1792223"/>
            <a:ext cx="643255" cy="1181100"/>
          </a:xfrm>
          <a:custGeom>
            <a:avLst/>
            <a:gdLst/>
            <a:ahLst/>
            <a:cxnLst/>
            <a:rect l="l" t="t" r="r" b="b"/>
            <a:pathLst>
              <a:path w="643254" h="1181100">
                <a:moveTo>
                  <a:pt x="0" y="1181100"/>
                </a:moveTo>
                <a:lnTo>
                  <a:pt x="643127" y="1181100"/>
                </a:lnTo>
                <a:lnTo>
                  <a:pt x="643127" y="0"/>
                </a:lnTo>
                <a:lnTo>
                  <a:pt x="0" y="0"/>
                </a:lnTo>
                <a:lnTo>
                  <a:pt x="0" y="118110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8" name="object 28" descr=""/>
          <p:cNvGrpSpPr/>
          <p:nvPr/>
        </p:nvGrpSpPr>
        <p:grpSpPr>
          <a:xfrm>
            <a:off x="758951" y="3096767"/>
            <a:ext cx="1884045" cy="1809114"/>
            <a:chOff x="758951" y="3096767"/>
            <a:chExt cx="1884045" cy="1809114"/>
          </a:xfrm>
        </p:grpSpPr>
        <p:sp>
          <p:nvSpPr>
            <p:cNvPr id="29" name="object 29" descr=""/>
            <p:cNvSpPr/>
            <p:nvPr/>
          </p:nvSpPr>
          <p:spPr>
            <a:xfrm>
              <a:off x="758952" y="3096767"/>
              <a:ext cx="1884045" cy="737870"/>
            </a:xfrm>
            <a:custGeom>
              <a:avLst/>
              <a:gdLst/>
              <a:ahLst/>
              <a:cxnLst/>
              <a:rect l="l" t="t" r="r" b="b"/>
              <a:pathLst>
                <a:path w="1884045" h="737870">
                  <a:moveTo>
                    <a:pt x="643128" y="77724"/>
                  </a:moveTo>
                  <a:lnTo>
                    <a:pt x="0" y="77724"/>
                  </a:lnTo>
                  <a:lnTo>
                    <a:pt x="0" y="737616"/>
                  </a:lnTo>
                  <a:lnTo>
                    <a:pt x="643128" y="737616"/>
                  </a:lnTo>
                  <a:lnTo>
                    <a:pt x="643128" y="77724"/>
                  </a:lnTo>
                  <a:close/>
                </a:path>
                <a:path w="1884045" h="737870">
                  <a:moveTo>
                    <a:pt x="1883664" y="0"/>
                  </a:moveTo>
                  <a:lnTo>
                    <a:pt x="1240536" y="0"/>
                  </a:lnTo>
                  <a:lnTo>
                    <a:pt x="1240536" y="690372"/>
                  </a:lnTo>
                  <a:lnTo>
                    <a:pt x="1883664" y="690372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758952" y="3787139"/>
              <a:ext cx="1884045" cy="1118870"/>
            </a:xfrm>
            <a:custGeom>
              <a:avLst/>
              <a:gdLst/>
              <a:ahLst/>
              <a:cxnLst/>
              <a:rect l="l" t="t" r="r" b="b"/>
              <a:pathLst>
                <a:path w="1884045" h="1118870">
                  <a:moveTo>
                    <a:pt x="643128" y="47244"/>
                  </a:moveTo>
                  <a:lnTo>
                    <a:pt x="0" y="47244"/>
                  </a:lnTo>
                  <a:lnTo>
                    <a:pt x="0" y="1118616"/>
                  </a:lnTo>
                  <a:lnTo>
                    <a:pt x="643128" y="1118616"/>
                  </a:lnTo>
                  <a:lnTo>
                    <a:pt x="643128" y="47244"/>
                  </a:lnTo>
                  <a:close/>
                </a:path>
                <a:path w="1884045" h="1118870">
                  <a:moveTo>
                    <a:pt x="1883664" y="0"/>
                  </a:moveTo>
                  <a:lnTo>
                    <a:pt x="1240536" y="0"/>
                  </a:lnTo>
                  <a:lnTo>
                    <a:pt x="1240536" y="1118616"/>
                  </a:lnTo>
                  <a:lnTo>
                    <a:pt x="1883664" y="1118616"/>
                  </a:lnTo>
                  <a:lnTo>
                    <a:pt x="1883664" y="0"/>
                  </a:lnTo>
                  <a:close/>
                </a:path>
              </a:pathLst>
            </a:custGeom>
            <a:solidFill>
              <a:srgbClr val="FF5F3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 descr=""/>
          <p:cNvSpPr txBox="1"/>
          <p:nvPr/>
        </p:nvSpPr>
        <p:spPr>
          <a:xfrm>
            <a:off x="824788" y="3867658"/>
            <a:ext cx="52197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FFFFFF"/>
                </a:solidFill>
                <a:latin typeface="Arial Narrow"/>
                <a:cs typeface="Arial Narrow"/>
              </a:rPr>
              <a:t>$1,677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2065273" y="3819220"/>
            <a:ext cx="5226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FFFFFF"/>
                </a:solidFill>
                <a:latin typeface="Arial Narrow"/>
                <a:cs typeface="Arial Narrow"/>
              </a:rPr>
              <a:t>$1,752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3240023" y="3709415"/>
            <a:ext cx="643255" cy="1196340"/>
          </a:xfrm>
          <a:prstGeom prst="rect">
            <a:avLst/>
          </a:prstGeom>
          <a:solidFill>
            <a:srgbClr val="FF5F35"/>
          </a:solidFill>
        </p:spPr>
        <p:txBody>
          <a:bodyPr wrap="square" lIns="0" tIns="45720" rIns="0" bIns="0" rtlCol="0" vert="horz">
            <a:spAutoFit/>
          </a:bodyPr>
          <a:lstStyle/>
          <a:p>
            <a:pPr marL="65405">
              <a:lnSpc>
                <a:spcPct val="100000"/>
              </a:lnSpc>
              <a:spcBef>
                <a:spcPts val="360"/>
              </a:spcBef>
            </a:pPr>
            <a:r>
              <a:rPr dirty="0" sz="1600" spc="-10" b="1">
                <a:solidFill>
                  <a:srgbClr val="FFFFFF"/>
                </a:solidFill>
                <a:latin typeface="Arial Narrow"/>
                <a:cs typeface="Arial Narrow"/>
              </a:rPr>
              <a:t>$1,872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4480559" y="3550920"/>
            <a:ext cx="641985" cy="1355090"/>
          </a:xfrm>
          <a:prstGeom prst="rect">
            <a:avLst/>
          </a:prstGeom>
          <a:solidFill>
            <a:srgbClr val="FF5F35"/>
          </a:solidFill>
        </p:spPr>
        <p:txBody>
          <a:bodyPr wrap="square" lIns="0" tIns="45720" rIns="0" bIns="0" rtlCol="0" vert="horz">
            <a:spAutoFit/>
          </a:bodyPr>
          <a:lstStyle/>
          <a:p>
            <a:pPr marL="65405">
              <a:lnSpc>
                <a:spcPct val="100000"/>
              </a:lnSpc>
              <a:spcBef>
                <a:spcPts val="360"/>
              </a:spcBef>
            </a:pPr>
            <a:r>
              <a:rPr dirty="0" sz="1600" spc="-10" b="1">
                <a:solidFill>
                  <a:srgbClr val="FFFFFF"/>
                </a:solidFill>
                <a:latin typeface="Arial Narrow"/>
                <a:cs typeface="Arial Narrow"/>
              </a:rPr>
              <a:t>$2,120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5721096" y="3461003"/>
            <a:ext cx="641985" cy="1445260"/>
          </a:xfrm>
          <a:prstGeom prst="rect">
            <a:avLst/>
          </a:prstGeom>
          <a:solidFill>
            <a:srgbClr val="FF5F35"/>
          </a:solidFill>
        </p:spPr>
        <p:txBody>
          <a:bodyPr wrap="square" lIns="0" tIns="45085" rIns="0" bIns="0" rtlCol="0" vert="horz">
            <a:spAutoFit/>
          </a:bodyPr>
          <a:lstStyle/>
          <a:p>
            <a:pPr marL="65405">
              <a:lnSpc>
                <a:spcPct val="100000"/>
              </a:lnSpc>
              <a:spcBef>
                <a:spcPts val="355"/>
              </a:spcBef>
            </a:pPr>
            <a:r>
              <a:rPr dirty="0" sz="1600" spc="-10" b="1">
                <a:solidFill>
                  <a:srgbClr val="FFFFFF"/>
                </a:solidFill>
                <a:latin typeface="Arial Narrow"/>
                <a:cs typeface="Arial Narrow"/>
              </a:rPr>
              <a:t>$2,261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6961631" y="3358896"/>
            <a:ext cx="641985" cy="1546860"/>
          </a:xfrm>
          <a:prstGeom prst="rect">
            <a:avLst/>
          </a:prstGeom>
          <a:solidFill>
            <a:srgbClr val="FF5F35"/>
          </a:solidFill>
        </p:spPr>
        <p:txBody>
          <a:bodyPr wrap="square" lIns="0" tIns="45085" rIns="0" bIns="0" rtlCol="0" vert="horz">
            <a:spAutoFit/>
          </a:bodyPr>
          <a:lstStyle/>
          <a:p>
            <a:pPr marL="65405">
              <a:lnSpc>
                <a:spcPct val="100000"/>
              </a:lnSpc>
              <a:spcBef>
                <a:spcPts val="355"/>
              </a:spcBef>
            </a:pPr>
            <a:r>
              <a:rPr dirty="0" sz="1600" spc="-10" b="1">
                <a:solidFill>
                  <a:srgbClr val="FFFFFF"/>
                </a:solidFill>
                <a:latin typeface="Arial Narrow"/>
                <a:cs typeface="Arial Narrow"/>
              </a:rPr>
              <a:t>$2,422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8200643" y="3221735"/>
            <a:ext cx="643255" cy="1684020"/>
          </a:xfrm>
          <a:prstGeom prst="rect">
            <a:avLst/>
          </a:prstGeom>
          <a:solidFill>
            <a:srgbClr val="FF5F35"/>
          </a:solidFill>
        </p:spPr>
        <p:txBody>
          <a:bodyPr wrap="square" lIns="0" tIns="45720" rIns="0" bIns="0" rtlCol="0" vert="horz">
            <a:spAutoFit/>
          </a:bodyPr>
          <a:lstStyle/>
          <a:p>
            <a:pPr marL="66675">
              <a:lnSpc>
                <a:spcPct val="100000"/>
              </a:lnSpc>
              <a:spcBef>
                <a:spcPts val="360"/>
              </a:spcBef>
            </a:pPr>
            <a:r>
              <a:rPr dirty="0" sz="1600" spc="-10" b="1">
                <a:solidFill>
                  <a:srgbClr val="FFFFFF"/>
                </a:solidFill>
                <a:latin typeface="Arial Narrow"/>
                <a:cs typeface="Arial Narrow"/>
              </a:rPr>
              <a:t>$2,635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9441180" y="3064764"/>
            <a:ext cx="643255" cy="1841500"/>
          </a:xfrm>
          <a:prstGeom prst="rect">
            <a:avLst/>
          </a:prstGeom>
          <a:solidFill>
            <a:srgbClr val="FF5F35"/>
          </a:solidFill>
        </p:spPr>
        <p:txBody>
          <a:bodyPr wrap="square" lIns="0" tIns="44450" rIns="0" bIns="0" rtlCol="0" vert="horz">
            <a:spAutoFit/>
          </a:bodyPr>
          <a:lstStyle/>
          <a:p>
            <a:pPr marL="67310">
              <a:lnSpc>
                <a:spcPct val="100000"/>
              </a:lnSpc>
              <a:spcBef>
                <a:spcPts val="350"/>
              </a:spcBef>
            </a:pPr>
            <a:r>
              <a:rPr dirty="0" sz="1600" spc="-10" b="1">
                <a:solidFill>
                  <a:srgbClr val="FFFFFF"/>
                </a:solidFill>
                <a:latin typeface="Arial Narrow"/>
                <a:cs typeface="Arial Narrow"/>
              </a:rPr>
              <a:t>$2,882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10681716" y="2973323"/>
            <a:ext cx="643255" cy="1932939"/>
          </a:xfrm>
          <a:prstGeom prst="rect">
            <a:avLst/>
          </a:prstGeom>
          <a:solidFill>
            <a:srgbClr val="FF5F35"/>
          </a:solidFill>
        </p:spPr>
        <p:txBody>
          <a:bodyPr wrap="square" lIns="0" tIns="43815" rIns="0" bIns="0" rtlCol="0" vert="horz">
            <a:spAutoFit/>
          </a:bodyPr>
          <a:lstStyle/>
          <a:p>
            <a:pPr marL="66675">
              <a:lnSpc>
                <a:spcPct val="100000"/>
              </a:lnSpc>
              <a:spcBef>
                <a:spcPts val="345"/>
              </a:spcBef>
            </a:pPr>
            <a:r>
              <a:rPr dirty="0" sz="1600" spc="-10" b="1">
                <a:solidFill>
                  <a:srgbClr val="FFFFFF"/>
                </a:solidFill>
                <a:latin typeface="Arial Narrow"/>
                <a:cs typeface="Arial Narrow"/>
              </a:rPr>
              <a:t>$3,026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Getting</a:t>
            </a:r>
            <a:r>
              <a:rPr dirty="0" spc="-75"/>
              <a:t> </a:t>
            </a:r>
            <a:r>
              <a:rPr dirty="0"/>
              <a:t>Paid</a:t>
            </a:r>
            <a:r>
              <a:rPr dirty="0" spc="-75"/>
              <a:t> </a:t>
            </a:r>
            <a:r>
              <a:rPr dirty="0"/>
              <a:t>to</a:t>
            </a:r>
            <a:r>
              <a:rPr dirty="0" spc="-75"/>
              <a:t> </a:t>
            </a:r>
            <a:r>
              <a:rPr dirty="0"/>
              <a:t>Wait</a:t>
            </a:r>
            <a:r>
              <a:rPr dirty="0" spc="-65"/>
              <a:t> </a:t>
            </a:r>
            <a:r>
              <a:rPr dirty="0"/>
              <a:t>With</a:t>
            </a:r>
            <a:r>
              <a:rPr dirty="0" spc="-85"/>
              <a:t> </a:t>
            </a:r>
            <a:r>
              <a:rPr dirty="0"/>
              <a:t>Social</a:t>
            </a:r>
            <a:r>
              <a:rPr dirty="0" spc="-70"/>
              <a:t> </a:t>
            </a:r>
            <a:r>
              <a:rPr dirty="0" spc="-10"/>
              <a:t>Security</a:t>
            </a: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000">
                <a:solidFill>
                  <a:srgbClr val="767676"/>
                </a:solidFill>
              </a:rPr>
              <a:t>Social</a:t>
            </a:r>
            <a:r>
              <a:rPr dirty="0" sz="2000" spc="-35">
                <a:solidFill>
                  <a:srgbClr val="767676"/>
                </a:solidFill>
              </a:rPr>
              <a:t> </a:t>
            </a:r>
            <a:r>
              <a:rPr dirty="0" sz="2000">
                <a:solidFill>
                  <a:srgbClr val="767676"/>
                </a:solidFill>
              </a:rPr>
              <a:t>Security</a:t>
            </a:r>
            <a:r>
              <a:rPr dirty="0" sz="2000" spc="-30">
                <a:solidFill>
                  <a:srgbClr val="767676"/>
                </a:solidFill>
              </a:rPr>
              <a:t> </a:t>
            </a:r>
            <a:r>
              <a:rPr dirty="0" sz="2000">
                <a:solidFill>
                  <a:srgbClr val="767676"/>
                </a:solidFill>
              </a:rPr>
              <a:t>Retirement</a:t>
            </a:r>
            <a:r>
              <a:rPr dirty="0" sz="2000" spc="-65">
                <a:solidFill>
                  <a:srgbClr val="767676"/>
                </a:solidFill>
              </a:rPr>
              <a:t> </a:t>
            </a:r>
            <a:r>
              <a:rPr dirty="0" sz="2000" spc="-10">
                <a:solidFill>
                  <a:srgbClr val="767676"/>
                </a:solidFill>
              </a:rPr>
              <a:t>Benefit</a:t>
            </a:r>
            <a:r>
              <a:rPr dirty="0" sz="2000" spc="-125">
                <a:solidFill>
                  <a:srgbClr val="767676"/>
                </a:solidFill>
              </a:rPr>
              <a:t> </a:t>
            </a:r>
            <a:r>
              <a:rPr dirty="0" sz="2000">
                <a:solidFill>
                  <a:srgbClr val="767676"/>
                </a:solidFill>
              </a:rPr>
              <a:t>Amounts</a:t>
            </a:r>
            <a:r>
              <a:rPr dirty="0" sz="2000" spc="-25">
                <a:solidFill>
                  <a:srgbClr val="767676"/>
                </a:solidFill>
              </a:rPr>
              <a:t> </a:t>
            </a:r>
            <a:r>
              <a:rPr dirty="0" sz="2000">
                <a:solidFill>
                  <a:srgbClr val="767676"/>
                </a:solidFill>
              </a:rPr>
              <a:t>By</a:t>
            </a:r>
            <a:r>
              <a:rPr dirty="0" sz="2000" spc="-100">
                <a:solidFill>
                  <a:srgbClr val="767676"/>
                </a:solidFill>
              </a:rPr>
              <a:t> </a:t>
            </a:r>
            <a:r>
              <a:rPr dirty="0" sz="2000" spc="-25">
                <a:solidFill>
                  <a:srgbClr val="767676"/>
                </a:solidFill>
              </a:rPr>
              <a:t>Age</a:t>
            </a:r>
            <a:endParaRPr sz="2000"/>
          </a:p>
        </p:txBody>
      </p:sp>
      <p:sp>
        <p:nvSpPr>
          <p:cNvPr id="41" name="object 41" descr=""/>
          <p:cNvSpPr txBox="1"/>
          <p:nvPr/>
        </p:nvSpPr>
        <p:spPr>
          <a:xfrm>
            <a:off x="788822" y="1403074"/>
            <a:ext cx="3131185" cy="284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215"/>
              </a:lnSpc>
            </a:pP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Maximum</a:t>
            </a:r>
            <a:r>
              <a:rPr dirty="0" sz="2000" spc="-7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monthly</a:t>
            </a:r>
            <a:r>
              <a:rPr dirty="0" sz="2000" spc="-6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3769FF"/>
                </a:solidFill>
                <a:latin typeface="Arial"/>
                <a:cs typeface="Arial"/>
              </a:rPr>
              <a:t>benefit</a:t>
            </a:r>
            <a:endParaRPr sz="2000">
              <a:latin typeface="Arial"/>
              <a:cs typeface="Arial"/>
            </a:endParaRPr>
          </a:p>
        </p:txBody>
      </p:sp>
      <p:sp>
        <p:nvSpPr>
          <p:cNvPr id="42" name="object 42" descr=""/>
          <p:cNvSpPr/>
          <p:nvPr/>
        </p:nvSpPr>
        <p:spPr>
          <a:xfrm>
            <a:off x="704087" y="1331975"/>
            <a:ext cx="3337560" cy="399415"/>
          </a:xfrm>
          <a:custGeom>
            <a:avLst/>
            <a:gdLst/>
            <a:ahLst/>
            <a:cxnLst/>
            <a:rect l="l" t="t" r="r" b="b"/>
            <a:pathLst>
              <a:path w="3337560" h="399414">
                <a:moveTo>
                  <a:pt x="3337560" y="0"/>
                </a:moveTo>
                <a:lnTo>
                  <a:pt x="0" y="0"/>
                </a:lnTo>
                <a:lnTo>
                  <a:pt x="0" y="399288"/>
                </a:lnTo>
                <a:lnTo>
                  <a:pt x="3337560" y="399288"/>
                </a:lnTo>
                <a:lnTo>
                  <a:pt x="3337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 txBox="1"/>
          <p:nvPr/>
        </p:nvSpPr>
        <p:spPr>
          <a:xfrm>
            <a:off x="783132" y="1357121"/>
            <a:ext cx="298132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FF5F35"/>
                </a:solidFill>
                <a:latin typeface="Arial"/>
                <a:cs typeface="Arial"/>
              </a:rPr>
              <a:t>Average</a:t>
            </a:r>
            <a:r>
              <a:rPr dirty="0" sz="2000" spc="-80" b="1">
                <a:solidFill>
                  <a:srgbClr val="FF5F35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FF5F35"/>
                </a:solidFill>
                <a:latin typeface="Arial"/>
                <a:cs typeface="Arial"/>
              </a:rPr>
              <a:t>monthly</a:t>
            </a:r>
            <a:r>
              <a:rPr dirty="0" sz="2000" spc="-95" b="1">
                <a:solidFill>
                  <a:srgbClr val="FF5F35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FF5F35"/>
                </a:solidFill>
                <a:latin typeface="Arial"/>
                <a:cs typeface="Arial"/>
              </a:rPr>
              <a:t>benefit</a:t>
            </a:r>
            <a:endParaRPr sz="2000">
              <a:latin typeface="Arial"/>
              <a:cs typeface="Arial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444500" y="6172911"/>
            <a:ext cx="1105852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Source: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Social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Security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Administration.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Estimated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Social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Security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benefits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at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different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claims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filed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2024.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Maximum </a:t>
            </a:r>
            <a:r>
              <a:rPr dirty="0" sz="1000" spc="-10">
                <a:latin typeface="Arial Narrow"/>
                <a:cs typeface="Arial Narrow"/>
              </a:rPr>
              <a:t>monthly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benefit</a:t>
            </a:r>
            <a:r>
              <a:rPr dirty="0" sz="1000" spc="-5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assumes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35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years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5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income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exceeding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the</a:t>
            </a:r>
            <a:r>
              <a:rPr dirty="0" sz="1000" spc="-5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Social</a:t>
            </a:r>
            <a:r>
              <a:rPr dirty="0" sz="1000" spc="-20">
                <a:latin typeface="Arial Narrow"/>
                <a:cs typeface="Arial Narrow"/>
              </a:rPr>
              <a:t> Security </a:t>
            </a:r>
            <a:r>
              <a:rPr dirty="0" sz="1000" spc="-10">
                <a:latin typeface="Arial Narrow"/>
                <a:cs typeface="Arial Narrow"/>
              </a:rPr>
              <a:t>payroll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tax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cap,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which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2024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$168,600. Average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monthly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benefit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assumes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35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years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income</a:t>
            </a:r>
            <a:r>
              <a:rPr dirty="0" sz="1000" spc="-20">
                <a:latin typeface="Arial Narrow"/>
                <a:cs typeface="Arial Narrow"/>
              </a:rPr>
              <a:t> matching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the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national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average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wage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index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series,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which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2022,</a:t>
            </a:r>
            <a:r>
              <a:rPr dirty="0" sz="1000" spc="-5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the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most</a:t>
            </a:r>
            <a:r>
              <a:rPr dirty="0" sz="1000" spc="-20">
                <a:latin typeface="Arial Narrow"/>
                <a:cs typeface="Arial Narrow"/>
              </a:rPr>
              <a:t> recent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year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20">
                <a:latin typeface="Arial Narrow"/>
                <a:cs typeface="Arial Narrow"/>
              </a:rPr>
              <a:t>available, </a:t>
            </a:r>
            <a:r>
              <a:rPr dirty="0" sz="1000">
                <a:latin typeface="Arial Narrow"/>
                <a:cs typeface="Arial Narrow"/>
              </a:rPr>
              <a:t>was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$63,795.13.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44500" y="1199591"/>
            <a:ext cx="5256530" cy="3653154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295"/>
              </a:spcBef>
              <a:buClr>
                <a:srgbClr val="009FDC"/>
              </a:buClr>
              <a:buSzPct val="93750"/>
              <a:buAutoNum type="arabicPeriod"/>
              <a:tabLst>
                <a:tab pos="469265" algn="l"/>
              </a:tabLst>
            </a:pPr>
            <a:r>
              <a:rPr dirty="0" sz="2400">
                <a:latin typeface="Arial"/>
                <a:cs typeface="Arial"/>
              </a:rPr>
              <a:t>Determine</a:t>
            </a:r>
            <a:r>
              <a:rPr dirty="0" sz="2400" spc="-7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When</a:t>
            </a:r>
            <a:r>
              <a:rPr dirty="0" sz="2400" spc="-8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1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Time</a:t>
            </a:r>
            <a:r>
              <a:rPr dirty="0" sz="2400" spc="-8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is</a:t>
            </a:r>
            <a:r>
              <a:rPr dirty="0" sz="2400" spc="-8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Right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Clr>
                <a:srgbClr val="009FDC"/>
              </a:buClr>
              <a:buSzPct val="93750"/>
              <a:buAutoNum type="arabicPeriod"/>
              <a:tabLst>
                <a:tab pos="469265" algn="l"/>
              </a:tabLst>
            </a:pPr>
            <a:r>
              <a:rPr dirty="0" sz="2400" spc="-80">
                <a:latin typeface="Arial"/>
                <a:cs typeface="Arial"/>
              </a:rPr>
              <a:t>Take</a:t>
            </a:r>
            <a:r>
              <a:rPr dirty="0" sz="2400" spc="-14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Aim</a:t>
            </a:r>
            <a:r>
              <a:rPr dirty="0" sz="2400" spc="-7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at</a:t>
            </a:r>
            <a:r>
              <a:rPr dirty="0" sz="2400" spc="-90">
                <a:latin typeface="Arial"/>
                <a:cs typeface="Arial"/>
              </a:rPr>
              <a:t> </a:t>
            </a:r>
            <a:r>
              <a:rPr dirty="0" sz="2400" spc="-40">
                <a:latin typeface="Arial"/>
                <a:cs typeface="Arial"/>
              </a:rPr>
              <a:t>Your</a:t>
            </a:r>
            <a:r>
              <a:rPr dirty="0" sz="2400" spc="-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Retirement</a:t>
            </a:r>
            <a:r>
              <a:rPr dirty="0" sz="2400" spc="-7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Target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205"/>
              </a:spcBef>
              <a:buClr>
                <a:srgbClr val="009FDC"/>
              </a:buClr>
              <a:buSzPct val="93750"/>
              <a:buAutoNum type="arabicPeriod"/>
              <a:tabLst>
                <a:tab pos="469265" algn="l"/>
              </a:tabLst>
            </a:pPr>
            <a:r>
              <a:rPr dirty="0" sz="2400">
                <a:latin typeface="Arial"/>
                <a:cs typeface="Arial"/>
              </a:rPr>
              <a:t>Maximize</a:t>
            </a:r>
            <a:r>
              <a:rPr dirty="0" sz="2400" spc="-125">
                <a:latin typeface="Arial"/>
                <a:cs typeface="Arial"/>
              </a:rPr>
              <a:t> </a:t>
            </a:r>
            <a:r>
              <a:rPr dirty="0" sz="2400" spc="-40">
                <a:latin typeface="Arial"/>
                <a:cs typeface="Arial"/>
              </a:rPr>
              <a:t>Your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Nest</a:t>
            </a:r>
            <a:r>
              <a:rPr dirty="0" sz="2400" spc="-90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Egg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Clr>
                <a:srgbClr val="009FDC"/>
              </a:buClr>
              <a:buSzPct val="93750"/>
              <a:buAutoNum type="arabicPeriod"/>
              <a:tabLst>
                <a:tab pos="469265" algn="l"/>
              </a:tabLst>
            </a:pPr>
            <a:r>
              <a:rPr dirty="0" sz="2400">
                <a:latin typeface="Arial"/>
                <a:cs typeface="Arial"/>
              </a:rPr>
              <a:t>Get</a:t>
            </a:r>
            <a:r>
              <a:rPr dirty="0" sz="2400" spc="-4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Portfolio</a:t>
            </a:r>
            <a:r>
              <a:rPr dirty="0" sz="2400" spc="-3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Checkup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Clr>
                <a:srgbClr val="009FDC"/>
              </a:buClr>
              <a:buSzPct val="93750"/>
              <a:buAutoNum type="arabicPeriod"/>
              <a:tabLst>
                <a:tab pos="469265" algn="l"/>
              </a:tabLst>
            </a:pPr>
            <a:r>
              <a:rPr dirty="0" sz="2400">
                <a:latin typeface="Arial"/>
                <a:cs typeface="Arial"/>
              </a:rPr>
              <a:t>Create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5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Social</a:t>
            </a:r>
            <a:r>
              <a:rPr dirty="0" sz="2400" spc="-4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Security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Strategy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Clr>
                <a:srgbClr val="009FDC"/>
              </a:buClr>
              <a:buSzPct val="93750"/>
              <a:buAutoNum type="arabicPeriod"/>
              <a:tabLst>
                <a:tab pos="469265" algn="l"/>
              </a:tabLst>
            </a:pPr>
            <a:r>
              <a:rPr dirty="0" sz="2400">
                <a:latin typeface="Arial"/>
                <a:cs typeface="Arial"/>
              </a:rPr>
              <a:t>Build</a:t>
            </a:r>
            <a:r>
              <a:rPr dirty="0" sz="2400" spc="-6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7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Retirement</a:t>
            </a:r>
            <a:r>
              <a:rPr dirty="0" sz="2400" spc="-7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Income</a:t>
            </a:r>
            <a:r>
              <a:rPr dirty="0" sz="2400" spc="-8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Stream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Clr>
                <a:srgbClr val="009FDC"/>
              </a:buClr>
              <a:buSzPct val="93750"/>
              <a:buAutoNum type="arabicPeriod"/>
              <a:tabLst>
                <a:tab pos="469265" algn="l"/>
              </a:tabLst>
            </a:pPr>
            <a:r>
              <a:rPr dirty="0" sz="2400">
                <a:latin typeface="Arial"/>
                <a:cs typeface="Arial"/>
              </a:rPr>
              <a:t>Look</a:t>
            </a:r>
            <a:r>
              <a:rPr dirty="0" sz="2400" spc="-6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Beyond</a:t>
            </a:r>
            <a:r>
              <a:rPr dirty="0" sz="2400" spc="-6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7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Money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160731"/>
            <a:ext cx="5409565" cy="8788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/>
              <a:t>Seven</a:t>
            </a:r>
            <a:r>
              <a:rPr dirty="0" spc="-80"/>
              <a:t> </a:t>
            </a:r>
            <a:r>
              <a:rPr dirty="0"/>
              <a:t>Things</a:t>
            </a:r>
            <a:r>
              <a:rPr dirty="0" spc="-105"/>
              <a:t> </a:t>
            </a:r>
            <a:r>
              <a:rPr dirty="0" spc="-35"/>
              <a:t>You</a:t>
            </a:r>
            <a:r>
              <a:rPr dirty="0" spc="-85"/>
              <a:t> </a:t>
            </a:r>
            <a:r>
              <a:rPr dirty="0"/>
              <a:t>Need</a:t>
            </a:r>
            <a:r>
              <a:rPr dirty="0" spc="-85"/>
              <a:t> </a:t>
            </a:r>
            <a:r>
              <a:rPr dirty="0"/>
              <a:t>to</a:t>
            </a:r>
            <a:r>
              <a:rPr dirty="0" spc="-80"/>
              <a:t> </a:t>
            </a:r>
            <a:r>
              <a:rPr dirty="0" spc="-25"/>
              <a:t>Do</a:t>
            </a:r>
            <a:r>
              <a:rPr dirty="0" spc="700"/>
              <a:t> </a:t>
            </a:r>
            <a:r>
              <a:rPr dirty="0"/>
              <a:t>in</a:t>
            </a:r>
            <a:r>
              <a:rPr dirty="0" spc="-95"/>
              <a:t> </a:t>
            </a:r>
            <a:r>
              <a:rPr dirty="0"/>
              <a:t>the</a:t>
            </a:r>
            <a:r>
              <a:rPr dirty="0" spc="-90"/>
              <a:t> </a:t>
            </a:r>
            <a:r>
              <a:rPr dirty="0"/>
              <a:t>Decade</a:t>
            </a:r>
            <a:r>
              <a:rPr dirty="0" spc="-70"/>
              <a:t> </a:t>
            </a:r>
            <a:r>
              <a:rPr dirty="0"/>
              <a:t>Before</a:t>
            </a:r>
            <a:r>
              <a:rPr dirty="0" spc="-110"/>
              <a:t> </a:t>
            </a:r>
            <a:r>
              <a:rPr dirty="0" spc="-35"/>
              <a:t>You</a:t>
            </a:r>
            <a:r>
              <a:rPr dirty="0" spc="-85"/>
              <a:t> </a:t>
            </a:r>
            <a:r>
              <a:rPr dirty="0" spc="-10"/>
              <a:t>Retire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44500" y="6325311"/>
            <a:ext cx="1122362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Source: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Social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Security</a:t>
            </a:r>
            <a:r>
              <a:rPr dirty="0" sz="1000" spc="-10">
                <a:latin typeface="Arial Narrow"/>
                <a:cs typeface="Arial Narrow"/>
              </a:rPr>
              <a:t> Administration.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Benefits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calculated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different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income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levels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using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Social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Security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Administration’s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Primary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Insurance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Amount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formula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individual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retiring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62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2024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waiting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until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FRA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claim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benefits.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Income</a:t>
            </a:r>
            <a:r>
              <a:rPr dirty="0" spc="-80"/>
              <a:t> </a:t>
            </a:r>
            <a:r>
              <a:rPr dirty="0"/>
              <a:t>Replaced</a:t>
            </a:r>
            <a:r>
              <a:rPr dirty="0" spc="-65"/>
              <a:t> </a:t>
            </a:r>
            <a:r>
              <a:rPr dirty="0"/>
              <a:t>by</a:t>
            </a:r>
            <a:r>
              <a:rPr dirty="0" spc="-75"/>
              <a:t> </a:t>
            </a:r>
            <a:r>
              <a:rPr dirty="0"/>
              <a:t>Social</a:t>
            </a:r>
            <a:r>
              <a:rPr dirty="0" spc="-85"/>
              <a:t> </a:t>
            </a:r>
            <a:r>
              <a:rPr dirty="0" spc="-10"/>
              <a:t>Security</a:t>
            </a: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000" spc="-10">
                <a:solidFill>
                  <a:srgbClr val="767676"/>
                </a:solidFill>
              </a:rPr>
              <a:t>Pre-</a:t>
            </a:r>
            <a:r>
              <a:rPr dirty="0" sz="2000">
                <a:solidFill>
                  <a:srgbClr val="767676"/>
                </a:solidFill>
              </a:rPr>
              <a:t>retirement</a:t>
            </a:r>
            <a:r>
              <a:rPr dirty="0" sz="2000" spc="-65">
                <a:solidFill>
                  <a:srgbClr val="767676"/>
                </a:solidFill>
              </a:rPr>
              <a:t> </a:t>
            </a:r>
            <a:r>
              <a:rPr dirty="0" sz="2000">
                <a:solidFill>
                  <a:srgbClr val="767676"/>
                </a:solidFill>
              </a:rPr>
              <a:t>Income</a:t>
            </a:r>
            <a:r>
              <a:rPr dirty="0" sz="2000" spc="-15">
                <a:solidFill>
                  <a:srgbClr val="767676"/>
                </a:solidFill>
              </a:rPr>
              <a:t> </a:t>
            </a:r>
            <a:r>
              <a:rPr dirty="0" sz="2000">
                <a:solidFill>
                  <a:srgbClr val="767676"/>
                </a:solidFill>
              </a:rPr>
              <a:t>Replaced</a:t>
            </a:r>
            <a:r>
              <a:rPr dirty="0" sz="2000" spc="-35">
                <a:solidFill>
                  <a:srgbClr val="767676"/>
                </a:solidFill>
              </a:rPr>
              <a:t> </a:t>
            </a:r>
            <a:r>
              <a:rPr dirty="0" sz="2000">
                <a:solidFill>
                  <a:srgbClr val="767676"/>
                </a:solidFill>
              </a:rPr>
              <a:t>by</a:t>
            </a:r>
            <a:r>
              <a:rPr dirty="0" sz="2000" spc="-20">
                <a:solidFill>
                  <a:srgbClr val="767676"/>
                </a:solidFill>
              </a:rPr>
              <a:t> </a:t>
            </a:r>
            <a:r>
              <a:rPr dirty="0" sz="2000">
                <a:solidFill>
                  <a:srgbClr val="767676"/>
                </a:solidFill>
              </a:rPr>
              <a:t>Social</a:t>
            </a:r>
            <a:r>
              <a:rPr dirty="0" sz="2000" spc="-30">
                <a:solidFill>
                  <a:srgbClr val="767676"/>
                </a:solidFill>
              </a:rPr>
              <a:t> </a:t>
            </a:r>
            <a:r>
              <a:rPr dirty="0" sz="2000" spc="-10">
                <a:solidFill>
                  <a:srgbClr val="767676"/>
                </a:solidFill>
              </a:rPr>
              <a:t>Security</a:t>
            </a:r>
            <a:endParaRPr sz="2000"/>
          </a:p>
        </p:txBody>
      </p:sp>
      <p:grpSp>
        <p:nvGrpSpPr>
          <p:cNvPr id="4" name="object 4" descr=""/>
          <p:cNvGrpSpPr/>
          <p:nvPr/>
        </p:nvGrpSpPr>
        <p:grpSpPr>
          <a:xfrm>
            <a:off x="1075689" y="2220467"/>
            <a:ext cx="9705340" cy="3156585"/>
            <a:chOff x="1075689" y="2220467"/>
            <a:chExt cx="9705340" cy="3156585"/>
          </a:xfrm>
        </p:grpSpPr>
        <p:sp>
          <p:nvSpPr>
            <p:cNvPr id="5" name="object 5" descr=""/>
            <p:cNvSpPr/>
            <p:nvPr/>
          </p:nvSpPr>
          <p:spPr>
            <a:xfrm>
              <a:off x="1082039" y="2744723"/>
              <a:ext cx="9692640" cy="2626360"/>
            </a:xfrm>
            <a:custGeom>
              <a:avLst/>
              <a:gdLst/>
              <a:ahLst/>
              <a:cxnLst/>
              <a:rect l="l" t="t" r="r" b="b"/>
              <a:pathLst>
                <a:path w="9692640" h="2626360">
                  <a:moveTo>
                    <a:pt x="0" y="2625852"/>
                  </a:moveTo>
                  <a:lnTo>
                    <a:pt x="9692640" y="2625852"/>
                  </a:lnTo>
                </a:path>
                <a:path w="9692640" h="2626360">
                  <a:moveTo>
                    <a:pt x="1857755" y="1751076"/>
                  </a:moveTo>
                  <a:lnTo>
                    <a:pt x="1923288" y="1751076"/>
                  </a:lnTo>
                </a:path>
                <a:path w="9692640" h="2626360">
                  <a:moveTo>
                    <a:pt x="2095500" y="1751076"/>
                  </a:moveTo>
                  <a:lnTo>
                    <a:pt x="2159508" y="1751076"/>
                  </a:lnTo>
                </a:path>
                <a:path w="9692640" h="2626360">
                  <a:moveTo>
                    <a:pt x="4223004" y="1751076"/>
                  </a:moveTo>
                  <a:lnTo>
                    <a:pt x="4287012" y="1751076"/>
                  </a:lnTo>
                </a:path>
                <a:path w="9692640" h="2626360">
                  <a:moveTo>
                    <a:pt x="4459224" y="1751076"/>
                  </a:moveTo>
                  <a:lnTo>
                    <a:pt x="4524756" y="1751076"/>
                  </a:lnTo>
                </a:path>
                <a:path w="9692640" h="2626360">
                  <a:moveTo>
                    <a:pt x="6586728" y="1751076"/>
                  </a:moveTo>
                  <a:lnTo>
                    <a:pt x="6652259" y="1751076"/>
                  </a:lnTo>
                </a:path>
                <a:path w="9692640" h="2626360">
                  <a:moveTo>
                    <a:pt x="6822948" y="1751076"/>
                  </a:moveTo>
                  <a:lnTo>
                    <a:pt x="6888480" y="1751076"/>
                  </a:lnTo>
                </a:path>
                <a:path w="9692640" h="2626360">
                  <a:moveTo>
                    <a:pt x="0" y="1751076"/>
                  </a:moveTo>
                  <a:lnTo>
                    <a:pt x="32003" y="1751076"/>
                  </a:lnTo>
                </a:path>
                <a:path w="9692640" h="2626360">
                  <a:moveTo>
                    <a:pt x="202691" y="1751076"/>
                  </a:moveTo>
                  <a:lnTo>
                    <a:pt x="268223" y="1751076"/>
                  </a:lnTo>
                </a:path>
                <a:path w="9692640" h="2626360">
                  <a:moveTo>
                    <a:pt x="440435" y="1751076"/>
                  </a:moveTo>
                  <a:lnTo>
                    <a:pt x="504444" y="1751076"/>
                  </a:lnTo>
                </a:path>
                <a:path w="9692640" h="2626360">
                  <a:moveTo>
                    <a:pt x="676655" y="1751076"/>
                  </a:moveTo>
                  <a:lnTo>
                    <a:pt x="740664" y="1751076"/>
                  </a:lnTo>
                </a:path>
                <a:path w="9692640" h="2626360">
                  <a:moveTo>
                    <a:pt x="912876" y="1751076"/>
                  </a:moveTo>
                  <a:lnTo>
                    <a:pt x="978408" y="1751076"/>
                  </a:lnTo>
                </a:path>
                <a:path w="9692640" h="2626360">
                  <a:moveTo>
                    <a:pt x="1149096" y="1751076"/>
                  </a:moveTo>
                  <a:lnTo>
                    <a:pt x="1214628" y="1751076"/>
                  </a:lnTo>
                </a:path>
                <a:path w="9692640" h="2626360">
                  <a:moveTo>
                    <a:pt x="1385316" y="1751076"/>
                  </a:moveTo>
                  <a:lnTo>
                    <a:pt x="1450848" y="1751076"/>
                  </a:lnTo>
                </a:path>
                <a:path w="9692640" h="2626360">
                  <a:moveTo>
                    <a:pt x="1621536" y="1751076"/>
                  </a:moveTo>
                  <a:lnTo>
                    <a:pt x="1687067" y="1751076"/>
                  </a:lnTo>
                </a:path>
                <a:path w="9692640" h="2626360">
                  <a:moveTo>
                    <a:pt x="2331720" y="1751076"/>
                  </a:moveTo>
                  <a:lnTo>
                    <a:pt x="2395728" y="1751076"/>
                  </a:lnTo>
                </a:path>
                <a:path w="9692640" h="2626360">
                  <a:moveTo>
                    <a:pt x="2567940" y="1751076"/>
                  </a:moveTo>
                  <a:lnTo>
                    <a:pt x="2633472" y="1751076"/>
                  </a:lnTo>
                </a:path>
                <a:path w="9692640" h="2626360">
                  <a:moveTo>
                    <a:pt x="2804160" y="1751076"/>
                  </a:moveTo>
                  <a:lnTo>
                    <a:pt x="2869692" y="1751076"/>
                  </a:lnTo>
                </a:path>
                <a:path w="9692640" h="2626360">
                  <a:moveTo>
                    <a:pt x="3040380" y="1751076"/>
                  </a:moveTo>
                  <a:lnTo>
                    <a:pt x="3105912" y="1751076"/>
                  </a:lnTo>
                </a:path>
                <a:path w="9692640" h="2626360">
                  <a:moveTo>
                    <a:pt x="3276600" y="1751076"/>
                  </a:moveTo>
                  <a:lnTo>
                    <a:pt x="3342132" y="1751076"/>
                  </a:lnTo>
                </a:path>
                <a:path w="9692640" h="2626360">
                  <a:moveTo>
                    <a:pt x="3512820" y="1751076"/>
                  </a:moveTo>
                  <a:lnTo>
                    <a:pt x="3578352" y="1751076"/>
                  </a:lnTo>
                </a:path>
                <a:path w="9692640" h="2626360">
                  <a:moveTo>
                    <a:pt x="3749040" y="1751076"/>
                  </a:moveTo>
                  <a:lnTo>
                    <a:pt x="3814572" y="1751076"/>
                  </a:lnTo>
                </a:path>
                <a:path w="9692640" h="2626360">
                  <a:moveTo>
                    <a:pt x="3986784" y="1751076"/>
                  </a:moveTo>
                  <a:lnTo>
                    <a:pt x="4050792" y="1751076"/>
                  </a:lnTo>
                </a:path>
                <a:path w="9692640" h="2626360">
                  <a:moveTo>
                    <a:pt x="4695444" y="1751076"/>
                  </a:moveTo>
                  <a:lnTo>
                    <a:pt x="4760976" y="1751076"/>
                  </a:lnTo>
                </a:path>
                <a:path w="9692640" h="2626360">
                  <a:moveTo>
                    <a:pt x="4931664" y="1751076"/>
                  </a:moveTo>
                  <a:lnTo>
                    <a:pt x="4997196" y="1751076"/>
                  </a:lnTo>
                </a:path>
                <a:path w="9692640" h="2626360">
                  <a:moveTo>
                    <a:pt x="5167884" y="1751076"/>
                  </a:moveTo>
                  <a:lnTo>
                    <a:pt x="5233416" y="1751076"/>
                  </a:lnTo>
                </a:path>
                <a:path w="9692640" h="2626360">
                  <a:moveTo>
                    <a:pt x="5404104" y="1751076"/>
                  </a:moveTo>
                  <a:lnTo>
                    <a:pt x="5469636" y="1751076"/>
                  </a:lnTo>
                </a:path>
                <a:path w="9692640" h="2626360">
                  <a:moveTo>
                    <a:pt x="5641848" y="1751076"/>
                  </a:moveTo>
                  <a:lnTo>
                    <a:pt x="5705856" y="1751076"/>
                  </a:lnTo>
                </a:path>
                <a:path w="9692640" h="2626360">
                  <a:moveTo>
                    <a:pt x="5878068" y="1751076"/>
                  </a:moveTo>
                  <a:lnTo>
                    <a:pt x="5942076" y="1751076"/>
                  </a:lnTo>
                </a:path>
                <a:path w="9692640" h="2626360">
                  <a:moveTo>
                    <a:pt x="6114288" y="1751076"/>
                  </a:moveTo>
                  <a:lnTo>
                    <a:pt x="6179820" y="1751076"/>
                  </a:lnTo>
                </a:path>
                <a:path w="9692640" h="2626360">
                  <a:moveTo>
                    <a:pt x="6350508" y="1751076"/>
                  </a:moveTo>
                  <a:lnTo>
                    <a:pt x="6416040" y="1751076"/>
                  </a:lnTo>
                </a:path>
                <a:path w="9692640" h="2626360">
                  <a:moveTo>
                    <a:pt x="7059167" y="1751076"/>
                  </a:moveTo>
                  <a:lnTo>
                    <a:pt x="7124700" y="1751076"/>
                  </a:lnTo>
                </a:path>
                <a:path w="9692640" h="2626360">
                  <a:moveTo>
                    <a:pt x="7296911" y="1751076"/>
                  </a:moveTo>
                  <a:lnTo>
                    <a:pt x="7360919" y="1751076"/>
                  </a:lnTo>
                </a:path>
                <a:path w="9692640" h="2626360">
                  <a:moveTo>
                    <a:pt x="7533132" y="1751076"/>
                  </a:moveTo>
                  <a:lnTo>
                    <a:pt x="7597139" y="1751076"/>
                  </a:lnTo>
                </a:path>
                <a:path w="9692640" h="2626360">
                  <a:moveTo>
                    <a:pt x="7769352" y="1751076"/>
                  </a:moveTo>
                  <a:lnTo>
                    <a:pt x="7834883" y="1751076"/>
                  </a:lnTo>
                </a:path>
                <a:path w="9692640" h="2626360">
                  <a:moveTo>
                    <a:pt x="8005571" y="1751076"/>
                  </a:moveTo>
                  <a:lnTo>
                    <a:pt x="8071104" y="1751076"/>
                  </a:lnTo>
                </a:path>
                <a:path w="9692640" h="2626360">
                  <a:moveTo>
                    <a:pt x="8241791" y="1751076"/>
                  </a:moveTo>
                  <a:lnTo>
                    <a:pt x="9692640" y="1751076"/>
                  </a:lnTo>
                </a:path>
                <a:path w="9692640" h="2626360">
                  <a:moveTo>
                    <a:pt x="676655" y="876300"/>
                  </a:moveTo>
                  <a:lnTo>
                    <a:pt x="740664" y="876300"/>
                  </a:lnTo>
                </a:path>
                <a:path w="9692640" h="2626360">
                  <a:moveTo>
                    <a:pt x="1621536" y="876300"/>
                  </a:moveTo>
                  <a:lnTo>
                    <a:pt x="9692640" y="876300"/>
                  </a:lnTo>
                </a:path>
                <a:path w="9692640" h="2626360">
                  <a:moveTo>
                    <a:pt x="1149096" y="876300"/>
                  </a:moveTo>
                  <a:lnTo>
                    <a:pt x="1214628" y="876300"/>
                  </a:lnTo>
                </a:path>
                <a:path w="9692640" h="2626360">
                  <a:moveTo>
                    <a:pt x="1385316" y="876300"/>
                  </a:moveTo>
                  <a:lnTo>
                    <a:pt x="1450848" y="876300"/>
                  </a:lnTo>
                </a:path>
                <a:path w="9692640" h="2626360">
                  <a:moveTo>
                    <a:pt x="0" y="876300"/>
                  </a:moveTo>
                  <a:lnTo>
                    <a:pt x="32003" y="876300"/>
                  </a:lnTo>
                </a:path>
                <a:path w="9692640" h="2626360">
                  <a:moveTo>
                    <a:pt x="202691" y="876300"/>
                  </a:moveTo>
                  <a:lnTo>
                    <a:pt x="268223" y="876300"/>
                  </a:lnTo>
                </a:path>
                <a:path w="9692640" h="2626360">
                  <a:moveTo>
                    <a:pt x="440435" y="876300"/>
                  </a:moveTo>
                  <a:lnTo>
                    <a:pt x="504444" y="876300"/>
                  </a:lnTo>
                </a:path>
                <a:path w="9692640" h="2626360">
                  <a:moveTo>
                    <a:pt x="912876" y="876300"/>
                  </a:moveTo>
                  <a:lnTo>
                    <a:pt x="978408" y="876300"/>
                  </a:lnTo>
                </a:path>
                <a:path w="9692640" h="2626360">
                  <a:moveTo>
                    <a:pt x="202691" y="0"/>
                  </a:moveTo>
                  <a:lnTo>
                    <a:pt x="268223" y="0"/>
                  </a:lnTo>
                </a:path>
                <a:path w="9692640" h="2626360">
                  <a:moveTo>
                    <a:pt x="440435" y="0"/>
                  </a:moveTo>
                  <a:lnTo>
                    <a:pt x="9692640" y="0"/>
                  </a:lnTo>
                </a:path>
                <a:path w="9692640" h="2626360">
                  <a:moveTo>
                    <a:pt x="0" y="0"/>
                  </a:moveTo>
                  <a:lnTo>
                    <a:pt x="32003" y="0"/>
                  </a:lnTo>
                </a:path>
              </a:pathLst>
            </a:custGeom>
            <a:ln w="127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005328" y="3678935"/>
              <a:ext cx="7265034" cy="1691639"/>
            </a:xfrm>
            <a:custGeom>
              <a:avLst/>
              <a:gdLst/>
              <a:ahLst/>
              <a:cxnLst/>
              <a:rect l="l" t="t" r="r" b="b"/>
              <a:pathLst>
                <a:path w="7265034" h="1691639">
                  <a:moveTo>
                    <a:pt x="172212" y="0"/>
                  </a:moveTo>
                  <a:lnTo>
                    <a:pt x="0" y="0"/>
                  </a:lnTo>
                  <a:lnTo>
                    <a:pt x="0" y="1691640"/>
                  </a:lnTo>
                  <a:lnTo>
                    <a:pt x="172212" y="1691640"/>
                  </a:lnTo>
                  <a:lnTo>
                    <a:pt x="172212" y="0"/>
                  </a:lnTo>
                  <a:close/>
                </a:path>
                <a:path w="7265034" h="1691639">
                  <a:moveTo>
                    <a:pt x="2535936" y="374904"/>
                  </a:moveTo>
                  <a:lnTo>
                    <a:pt x="2363724" y="374904"/>
                  </a:lnTo>
                  <a:lnTo>
                    <a:pt x="2363724" y="1691640"/>
                  </a:lnTo>
                  <a:lnTo>
                    <a:pt x="2535936" y="1691640"/>
                  </a:lnTo>
                  <a:lnTo>
                    <a:pt x="2535936" y="374904"/>
                  </a:lnTo>
                  <a:close/>
                </a:path>
                <a:path w="7265034" h="1691639">
                  <a:moveTo>
                    <a:pt x="4899660" y="638556"/>
                  </a:moveTo>
                  <a:lnTo>
                    <a:pt x="4728972" y="638556"/>
                  </a:lnTo>
                  <a:lnTo>
                    <a:pt x="4728972" y="1691640"/>
                  </a:lnTo>
                  <a:lnTo>
                    <a:pt x="4899660" y="1691640"/>
                  </a:lnTo>
                  <a:lnTo>
                    <a:pt x="4899660" y="638556"/>
                  </a:lnTo>
                  <a:close/>
                </a:path>
                <a:path w="7265034" h="1691639">
                  <a:moveTo>
                    <a:pt x="7264908" y="882396"/>
                  </a:moveTo>
                  <a:lnTo>
                    <a:pt x="7092696" y="882396"/>
                  </a:lnTo>
                  <a:lnTo>
                    <a:pt x="7092696" y="1691640"/>
                  </a:lnTo>
                  <a:lnTo>
                    <a:pt x="7264908" y="1691640"/>
                  </a:lnTo>
                  <a:lnTo>
                    <a:pt x="7264908" y="882396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114044" y="2220467"/>
              <a:ext cx="9629140" cy="3150235"/>
            </a:xfrm>
            <a:custGeom>
              <a:avLst/>
              <a:gdLst/>
              <a:ahLst/>
              <a:cxnLst/>
              <a:rect l="l" t="t" r="r" b="b"/>
              <a:pathLst>
                <a:path w="9629140" h="3150235">
                  <a:moveTo>
                    <a:pt x="170688" y="0"/>
                  </a:moveTo>
                  <a:lnTo>
                    <a:pt x="0" y="0"/>
                  </a:lnTo>
                  <a:lnTo>
                    <a:pt x="0" y="3150108"/>
                  </a:lnTo>
                  <a:lnTo>
                    <a:pt x="170688" y="3150108"/>
                  </a:lnTo>
                  <a:lnTo>
                    <a:pt x="170688" y="0"/>
                  </a:lnTo>
                  <a:close/>
                </a:path>
                <a:path w="9629140" h="3150235">
                  <a:moveTo>
                    <a:pt x="408432" y="123444"/>
                  </a:moveTo>
                  <a:lnTo>
                    <a:pt x="236220" y="123444"/>
                  </a:lnTo>
                  <a:lnTo>
                    <a:pt x="236220" y="3150108"/>
                  </a:lnTo>
                  <a:lnTo>
                    <a:pt x="408432" y="3150108"/>
                  </a:lnTo>
                  <a:lnTo>
                    <a:pt x="408432" y="123444"/>
                  </a:lnTo>
                  <a:close/>
                </a:path>
                <a:path w="9629140" h="3150235">
                  <a:moveTo>
                    <a:pt x="644652" y="600456"/>
                  </a:moveTo>
                  <a:lnTo>
                    <a:pt x="472440" y="600456"/>
                  </a:lnTo>
                  <a:lnTo>
                    <a:pt x="472440" y="3150108"/>
                  </a:lnTo>
                  <a:lnTo>
                    <a:pt x="644652" y="3150108"/>
                  </a:lnTo>
                  <a:lnTo>
                    <a:pt x="644652" y="600456"/>
                  </a:lnTo>
                  <a:close/>
                </a:path>
                <a:path w="9629140" h="3150235">
                  <a:moveTo>
                    <a:pt x="880872" y="885444"/>
                  </a:moveTo>
                  <a:lnTo>
                    <a:pt x="708660" y="885444"/>
                  </a:lnTo>
                  <a:lnTo>
                    <a:pt x="708660" y="3150108"/>
                  </a:lnTo>
                  <a:lnTo>
                    <a:pt x="880872" y="3150108"/>
                  </a:lnTo>
                  <a:lnTo>
                    <a:pt x="880872" y="885444"/>
                  </a:lnTo>
                  <a:close/>
                </a:path>
                <a:path w="9629140" h="3150235">
                  <a:moveTo>
                    <a:pt x="1117092" y="1075944"/>
                  </a:moveTo>
                  <a:lnTo>
                    <a:pt x="946404" y="1075944"/>
                  </a:lnTo>
                  <a:lnTo>
                    <a:pt x="946404" y="3150108"/>
                  </a:lnTo>
                  <a:lnTo>
                    <a:pt x="1117092" y="3150108"/>
                  </a:lnTo>
                  <a:lnTo>
                    <a:pt x="1117092" y="1075944"/>
                  </a:lnTo>
                  <a:close/>
                </a:path>
                <a:path w="9629140" h="3150235">
                  <a:moveTo>
                    <a:pt x="1353312" y="1213104"/>
                  </a:moveTo>
                  <a:lnTo>
                    <a:pt x="1182624" y="1213104"/>
                  </a:lnTo>
                  <a:lnTo>
                    <a:pt x="1182624" y="3150108"/>
                  </a:lnTo>
                  <a:lnTo>
                    <a:pt x="1353312" y="3150108"/>
                  </a:lnTo>
                  <a:lnTo>
                    <a:pt x="1353312" y="1213104"/>
                  </a:lnTo>
                  <a:close/>
                </a:path>
                <a:path w="9629140" h="3150235">
                  <a:moveTo>
                    <a:pt x="1589532" y="1315212"/>
                  </a:moveTo>
                  <a:lnTo>
                    <a:pt x="1418844" y="1315212"/>
                  </a:lnTo>
                  <a:lnTo>
                    <a:pt x="1418844" y="3150108"/>
                  </a:lnTo>
                  <a:lnTo>
                    <a:pt x="1589532" y="3150108"/>
                  </a:lnTo>
                  <a:lnTo>
                    <a:pt x="1589532" y="1315212"/>
                  </a:lnTo>
                  <a:close/>
                </a:path>
                <a:path w="9629140" h="3150235">
                  <a:moveTo>
                    <a:pt x="1825752" y="1394460"/>
                  </a:moveTo>
                  <a:lnTo>
                    <a:pt x="1655064" y="1394460"/>
                  </a:lnTo>
                  <a:lnTo>
                    <a:pt x="1655064" y="3150108"/>
                  </a:lnTo>
                  <a:lnTo>
                    <a:pt x="1825752" y="3150108"/>
                  </a:lnTo>
                  <a:lnTo>
                    <a:pt x="1825752" y="1394460"/>
                  </a:lnTo>
                  <a:close/>
                </a:path>
                <a:path w="9629140" h="3150235">
                  <a:moveTo>
                    <a:pt x="2299716" y="1510284"/>
                  </a:moveTo>
                  <a:lnTo>
                    <a:pt x="2127504" y="1510284"/>
                  </a:lnTo>
                  <a:lnTo>
                    <a:pt x="2127504" y="3150108"/>
                  </a:lnTo>
                  <a:lnTo>
                    <a:pt x="2299716" y="3150108"/>
                  </a:lnTo>
                  <a:lnTo>
                    <a:pt x="2299716" y="1510284"/>
                  </a:lnTo>
                  <a:close/>
                </a:path>
                <a:path w="9629140" h="3150235">
                  <a:moveTo>
                    <a:pt x="2535936" y="1552956"/>
                  </a:moveTo>
                  <a:lnTo>
                    <a:pt x="2363724" y="1552956"/>
                  </a:lnTo>
                  <a:lnTo>
                    <a:pt x="2363724" y="3150108"/>
                  </a:lnTo>
                  <a:lnTo>
                    <a:pt x="2535936" y="3150108"/>
                  </a:lnTo>
                  <a:lnTo>
                    <a:pt x="2535936" y="1552956"/>
                  </a:lnTo>
                  <a:close/>
                </a:path>
                <a:path w="9629140" h="3150235">
                  <a:moveTo>
                    <a:pt x="2772156" y="1589532"/>
                  </a:moveTo>
                  <a:lnTo>
                    <a:pt x="2601468" y="1589532"/>
                  </a:lnTo>
                  <a:lnTo>
                    <a:pt x="2601468" y="3150108"/>
                  </a:lnTo>
                  <a:lnTo>
                    <a:pt x="2772156" y="3150108"/>
                  </a:lnTo>
                  <a:lnTo>
                    <a:pt x="2772156" y="1589532"/>
                  </a:lnTo>
                  <a:close/>
                </a:path>
                <a:path w="9629140" h="3150235">
                  <a:moveTo>
                    <a:pt x="3008376" y="1621536"/>
                  </a:moveTo>
                  <a:lnTo>
                    <a:pt x="2837688" y="1621536"/>
                  </a:lnTo>
                  <a:lnTo>
                    <a:pt x="2837688" y="3150108"/>
                  </a:lnTo>
                  <a:lnTo>
                    <a:pt x="3008376" y="3150108"/>
                  </a:lnTo>
                  <a:lnTo>
                    <a:pt x="3008376" y="1621536"/>
                  </a:lnTo>
                  <a:close/>
                </a:path>
                <a:path w="9629140" h="3150235">
                  <a:moveTo>
                    <a:pt x="3244596" y="1648968"/>
                  </a:moveTo>
                  <a:lnTo>
                    <a:pt x="3073908" y="1648968"/>
                  </a:lnTo>
                  <a:lnTo>
                    <a:pt x="3073908" y="3150108"/>
                  </a:lnTo>
                  <a:lnTo>
                    <a:pt x="3244596" y="3150108"/>
                  </a:lnTo>
                  <a:lnTo>
                    <a:pt x="3244596" y="1648968"/>
                  </a:lnTo>
                  <a:close/>
                </a:path>
                <a:path w="9629140" h="3150235">
                  <a:moveTo>
                    <a:pt x="3480816" y="1671828"/>
                  </a:moveTo>
                  <a:lnTo>
                    <a:pt x="3310128" y="1671828"/>
                  </a:lnTo>
                  <a:lnTo>
                    <a:pt x="3310128" y="3150108"/>
                  </a:lnTo>
                  <a:lnTo>
                    <a:pt x="3480816" y="3150108"/>
                  </a:lnTo>
                  <a:lnTo>
                    <a:pt x="3480816" y="1671828"/>
                  </a:lnTo>
                  <a:close/>
                </a:path>
                <a:path w="9629140" h="3150235">
                  <a:moveTo>
                    <a:pt x="3717036" y="1693164"/>
                  </a:moveTo>
                  <a:lnTo>
                    <a:pt x="3546348" y="1693164"/>
                  </a:lnTo>
                  <a:lnTo>
                    <a:pt x="3546348" y="3150108"/>
                  </a:lnTo>
                  <a:lnTo>
                    <a:pt x="3717036" y="3150108"/>
                  </a:lnTo>
                  <a:lnTo>
                    <a:pt x="3717036" y="1693164"/>
                  </a:lnTo>
                  <a:close/>
                </a:path>
                <a:path w="9629140" h="3150235">
                  <a:moveTo>
                    <a:pt x="3954780" y="1744980"/>
                  </a:moveTo>
                  <a:lnTo>
                    <a:pt x="3782568" y="1744980"/>
                  </a:lnTo>
                  <a:lnTo>
                    <a:pt x="3782568" y="3150108"/>
                  </a:lnTo>
                  <a:lnTo>
                    <a:pt x="3954780" y="3150108"/>
                  </a:lnTo>
                  <a:lnTo>
                    <a:pt x="3954780" y="1744980"/>
                  </a:lnTo>
                  <a:close/>
                </a:path>
                <a:path w="9629140" h="3150235">
                  <a:moveTo>
                    <a:pt x="4191000" y="1792224"/>
                  </a:moveTo>
                  <a:lnTo>
                    <a:pt x="4018788" y="1792224"/>
                  </a:lnTo>
                  <a:lnTo>
                    <a:pt x="4018788" y="3150108"/>
                  </a:lnTo>
                  <a:lnTo>
                    <a:pt x="4191000" y="3150108"/>
                  </a:lnTo>
                  <a:lnTo>
                    <a:pt x="4191000" y="1792224"/>
                  </a:lnTo>
                  <a:close/>
                </a:path>
                <a:path w="9629140" h="3150235">
                  <a:moveTo>
                    <a:pt x="4663440" y="1871472"/>
                  </a:moveTo>
                  <a:lnTo>
                    <a:pt x="4492752" y="1871472"/>
                  </a:lnTo>
                  <a:lnTo>
                    <a:pt x="4492752" y="3150108"/>
                  </a:lnTo>
                  <a:lnTo>
                    <a:pt x="4663440" y="3150108"/>
                  </a:lnTo>
                  <a:lnTo>
                    <a:pt x="4663440" y="1871472"/>
                  </a:lnTo>
                  <a:close/>
                </a:path>
                <a:path w="9629140" h="3150235">
                  <a:moveTo>
                    <a:pt x="4899660" y="1905000"/>
                  </a:moveTo>
                  <a:lnTo>
                    <a:pt x="4728972" y="1905000"/>
                  </a:lnTo>
                  <a:lnTo>
                    <a:pt x="4728972" y="3150108"/>
                  </a:lnTo>
                  <a:lnTo>
                    <a:pt x="4899660" y="3150108"/>
                  </a:lnTo>
                  <a:lnTo>
                    <a:pt x="4899660" y="1905000"/>
                  </a:lnTo>
                  <a:close/>
                </a:path>
                <a:path w="9629140" h="3150235">
                  <a:moveTo>
                    <a:pt x="5135880" y="1937004"/>
                  </a:moveTo>
                  <a:lnTo>
                    <a:pt x="4965192" y="1937004"/>
                  </a:lnTo>
                  <a:lnTo>
                    <a:pt x="4965192" y="3150108"/>
                  </a:lnTo>
                  <a:lnTo>
                    <a:pt x="5135880" y="3150108"/>
                  </a:lnTo>
                  <a:lnTo>
                    <a:pt x="5135880" y="1937004"/>
                  </a:lnTo>
                  <a:close/>
                </a:path>
                <a:path w="9629140" h="3150235">
                  <a:moveTo>
                    <a:pt x="5372100" y="1965960"/>
                  </a:moveTo>
                  <a:lnTo>
                    <a:pt x="5201412" y="1965960"/>
                  </a:lnTo>
                  <a:lnTo>
                    <a:pt x="5201412" y="3150108"/>
                  </a:lnTo>
                  <a:lnTo>
                    <a:pt x="5372100" y="3150108"/>
                  </a:lnTo>
                  <a:lnTo>
                    <a:pt x="5372100" y="1965960"/>
                  </a:lnTo>
                  <a:close/>
                </a:path>
                <a:path w="9629140" h="3150235">
                  <a:moveTo>
                    <a:pt x="5609844" y="1991868"/>
                  </a:moveTo>
                  <a:lnTo>
                    <a:pt x="5437632" y="1991868"/>
                  </a:lnTo>
                  <a:lnTo>
                    <a:pt x="5437632" y="3150108"/>
                  </a:lnTo>
                  <a:lnTo>
                    <a:pt x="5609844" y="3150108"/>
                  </a:lnTo>
                  <a:lnTo>
                    <a:pt x="5609844" y="1991868"/>
                  </a:lnTo>
                  <a:close/>
                </a:path>
                <a:path w="9629140" h="3150235">
                  <a:moveTo>
                    <a:pt x="5846064" y="2016252"/>
                  </a:moveTo>
                  <a:lnTo>
                    <a:pt x="5673852" y="2016252"/>
                  </a:lnTo>
                  <a:lnTo>
                    <a:pt x="5673852" y="3150108"/>
                  </a:lnTo>
                  <a:lnTo>
                    <a:pt x="5846064" y="3150108"/>
                  </a:lnTo>
                  <a:lnTo>
                    <a:pt x="5846064" y="2016252"/>
                  </a:lnTo>
                  <a:close/>
                </a:path>
                <a:path w="9629140" h="3150235">
                  <a:moveTo>
                    <a:pt x="6082284" y="2039112"/>
                  </a:moveTo>
                  <a:lnTo>
                    <a:pt x="5910072" y="2039112"/>
                  </a:lnTo>
                  <a:lnTo>
                    <a:pt x="5910072" y="3150108"/>
                  </a:lnTo>
                  <a:lnTo>
                    <a:pt x="6082284" y="3150108"/>
                  </a:lnTo>
                  <a:lnTo>
                    <a:pt x="6082284" y="2039112"/>
                  </a:lnTo>
                  <a:close/>
                </a:path>
                <a:path w="9629140" h="3150235">
                  <a:moveTo>
                    <a:pt x="6318504" y="2058924"/>
                  </a:moveTo>
                  <a:lnTo>
                    <a:pt x="6147816" y="2058924"/>
                  </a:lnTo>
                  <a:lnTo>
                    <a:pt x="6147816" y="3150108"/>
                  </a:lnTo>
                  <a:lnTo>
                    <a:pt x="6318504" y="3150108"/>
                  </a:lnTo>
                  <a:lnTo>
                    <a:pt x="6318504" y="2058924"/>
                  </a:lnTo>
                  <a:close/>
                </a:path>
                <a:path w="9629140" h="3150235">
                  <a:moveTo>
                    <a:pt x="6554724" y="2078736"/>
                  </a:moveTo>
                  <a:lnTo>
                    <a:pt x="6384036" y="2078736"/>
                  </a:lnTo>
                  <a:lnTo>
                    <a:pt x="6384036" y="3150108"/>
                  </a:lnTo>
                  <a:lnTo>
                    <a:pt x="6554724" y="3150108"/>
                  </a:lnTo>
                  <a:lnTo>
                    <a:pt x="6554724" y="2078736"/>
                  </a:lnTo>
                  <a:close/>
                </a:path>
                <a:path w="9629140" h="3150235">
                  <a:moveTo>
                    <a:pt x="7027164" y="2113788"/>
                  </a:moveTo>
                  <a:lnTo>
                    <a:pt x="6856476" y="2113788"/>
                  </a:lnTo>
                  <a:lnTo>
                    <a:pt x="6856476" y="3150108"/>
                  </a:lnTo>
                  <a:lnTo>
                    <a:pt x="7027164" y="3150108"/>
                  </a:lnTo>
                  <a:lnTo>
                    <a:pt x="7027164" y="2113788"/>
                  </a:lnTo>
                  <a:close/>
                </a:path>
                <a:path w="9629140" h="3150235">
                  <a:moveTo>
                    <a:pt x="7264908" y="2139696"/>
                  </a:moveTo>
                  <a:lnTo>
                    <a:pt x="7092696" y="2139696"/>
                  </a:lnTo>
                  <a:lnTo>
                    <a:pt x="7092696" y="3150108"/>
                  </a:lnTo>
                  <a:lnTo>
                    <a:pt x="7264908" y="3150108"/>
                  </a:lnTo>
                  <a:lnTo>
                    <a:pt x="7264908" y="2139696"/>
                  </a:lnTo>
                  <a:close/>
                </a:path>
                <a:path w="9629140" h="3150235">
                  <a:moveTo>
                    <a:pt x="7501128" y="2170176"/>
                  </a:moveTo>
                  <a:lnTo>
                    <a:pt x="7328916" y="2170176"/>
                  </a:lnTo>
                  <a:lnTo>
                    <a:pt x="7328916" y="3150108"/>
                  </a:lnTo>
                  <a:lnTo>
                    <a:pt x="7501128" y="3150108"/>
                  </a:lnTo>
                  <a:lnTo>
                    <a:pt x="7501128" y="2170176"/>
                  </a:lnTo>
                  <a:close/>
                </a:path>
                <a:path w="9629140" h="3150235">
                  <a:moveTo>
                    <a:pt x="7737348" y="2199132"/>
                  </a:moveTo>
                  <a:lnTo>
                    <a:pt x="7565136" y="2199132"/>
                  </a:lnTo>
                  <a:lnTo>
                    <a:pt x="7565136" y="3150108"/>
                  </a:lnTo>
                  <a:lnTo>
                    <a:pt x="7737348" y="3150108"/>
                  </a:lnTo>
                  <a:lnTo>
                    <a:pt x="7737348" y="2199132"/>
                  </a:lnTo>
                  <a:close/>
                </a:path>
                <a:path w="9629140" h="3150235">
                  <a:moveTo>
                    <a:pt x="7973568" y="2226564"/>
                  </a:moveTo>
                  <a:lnTo>
                    <a:pt x="7802880" y="2226564"/>
                  </a:lnTo>
                  <a:lnTo>
                    <a:pt x="7802880" y="3150108"/>
                  </a:lnTo>
                  <a:lnTo>
                    <a:pt x="7973568" y="3150108"/>
                  </a:lnTo>
                  <a:lnTo>
                    <a:pt x="7973568" y="2226564"/>
                  </a:lnTo>
                  <a:close/>
                </a:path>
                <a:path w="9629140" h="3150235">
                  <a:moveTo>
                    <a:pt x="8209788" y="2252472"/>
                  </a:moveTo>
                  <a:lnTo>
                    <a:pt x="8039100" y="2252472"/>
                  </a:lnTo>
                  <a:lnTo>
                    <a:pt x="8039100" y="3150108"/>
                  </a:lnTo>
                  <a:lnTo>
                    <a:pt x="8209788" y="3150108"/>
                  </a:lnTo>
                  <a:lnTo>
                    <a:pt x="8209788" y="2252472"/>
                  </a:lnTo>
                  <a:close/>
                </a:path>
                <a:path w="9629140" h="3150235">
                  <a:moveTo>
                    <a:pt x="8446008" y="2275332"/>
                  </a:moveTo>
                  <a:lnTo>
                    <a:pt x="8275320" y="2275332"/>
                  </a:lnTo>
                  <a:lnTo>
                    <a:pt x="8275320" y="3150108"/>
                  </a:lnTo>
                  <a:lnTo>
                    <a:pt x="8446008" y="3150108"/>
                  </a:lnTo>
                  <a:lnTo>
                    <a:pt x="8446008" y="2275332"/>
                  </a:lnTo>
                  <a:close/>
                </a:path>
                <a:path w="9629140" h="3150235">
                  <a:moveTo>
                    <a:pt x="8682228" y="2299716"/>
                  </a:moveTo>
                  <a:lnTo>
                    <a:pt x="8511540" y="2299716"/>
                  </a:lnTo>
                  <a:lnTo>
                    <a:pt x="8511540" y="3150108"/>
                  </a:lnTo>
                  <a:lnTo>
                    <a:pt x="8682228" y="3150108"/>
                  </a:lnTo>
                  <a:lnTo>
                    <a:pt x="8682228" y="2299716"/>
                  </a:lnTo>
                  <a:close/>
                </a:path>
                <a:path w="9629140" h="3150235">
                  <a:moveTo>
                    <a:pt x="8919972" y="2321052"/>
                  </a:moveTo>
                  <a:lnTo>
                    <a:pt x="8747760" y="2321052"/>
                  </a:lnTo>
                  <a:lnTo>
                    <a:pt x="8747760" y="3150108"/>
                  </a:lnTo>
                  <a:lnTo>
                    <a:pt x="8919972" y="3150108"/>
                  </a:lnTo>
                  <a:lnTo>
                    <a:pt x="8919972" y="2321052"/>
                  </a:lnTo>
                  <a:close/>
                </a:path>
                <a:path w="9629140" h="3150235">
                  <a:moveTo>
                    <a:pt x="9392412" y="2360676"/>
                  </a:moveTo>
                  <a:lnTo>
                    <a:pt x="9220200" y="2360676"/>
                  </a:lnTo>
                  <a:lnTo>
                    <a:pt x="9220200" y="3150108"/>
                  </a:lnTo>
                  <a:lnTo>
                    <a:pt x="9392412" y="3150108"/>
                  </a:lnTo>
                  <a:lnTo>
                    <a:pt x="9392412" y="2360676"/>
                  </a:lnTo>
                  <a:close/>
                </a:path>
                <a:path w="9629140" h="3150235">
                  <a:moveTo>
                    <a:pt x="9628632" y="2380488"/>
                  </a:moveTo>
                  <a:lnTo>
                    <a:pt x="9457944" y="2380488"/>
                  </a:lnTo>
                  <a:lnTo>
                    <a:pt x="9457944" y="3150108"/>
                  </a:lnTo>
                  <a:lnTo>
                    <a:pt x="9628632" y="3150108"/>
                  </a:lnTo>
                  <a:lnTo>
                    <a:pt x="9628632" y="2380488"/>
                  </a:lnTo>
                  <a:close/>
                </a:path>
              </a:pathLst>
            </a:custGeom>
            <a:solidFill>
              <a:srgbClr val="A7A7A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/>
          <p:nvPr/>
        </p:nvSpPr>
        <p:spPr>
          <a:xfrm>
            <a:off x="1082039" y="1869948"/>
            <a:ext cx="9692640" cy="0"/>
          </a:xfrm>
          <a:custGeom>
            <a:avLst/>
            <a:gdLst/>
            <a:ahLst/>
            <a:cxnLst/>
            <a:rect l="l" t="t" r="r" b="b"/>
            <a:pathLst>
              <a:path w="9692640" h="0">
                <a:moveTo>
                  <a:pt x="0" y="0"/>
                </a:moveTo>
                <a:lnTo>
                  <a:pt x="9692640" y="0"/>
                </a:lnTo>
              </a:path>
            </a:pathLst>
          </a:custGeom>
          <a:ln w="12700">
            <a:solidFill>
              <a:srgbClr val="C8C8C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2892298" y="3214191"/>
            <a:ext cx="52514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 b="1">
                <a:solidFill>
                  <a:srgbClr val="3769FF"/>
                </a:solidFill>
                <a:latin typeface="Arial Narrow"/>
                <a:cs typeface="Arial Narrow"/>
              </a:rPr>
              <a:t>48%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5231384" y="3615308"/>
            <a:ext cx="5251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 b="1">
                <a:solidFill>
                  <a:srgbClr val="3769FF"/>
                </a:solidFill>
                <a:latin typeface="Arial Narrow"/>
                <a:cs typeface="Arial Narrow"/>
              </a:rPr>
              <a:t>38%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545451" y="3879342"/>
            <a:ext cx="5251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 b="1">
                <a:solidFill>
                  <a:srgbClr val="3769FF"/>
                </a:solidFill>
                <a:latin typeface="Arial Narrow"/>
                <a:cs typeface="Arial Narrow"/>
              </a:rPr>
              <a:t>30%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9922509" y="4123435"/>
            <a:ext cx="5251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 b="1">
                <a:solidFill>
                  <a:srgbClr val="3769FF"/>
                </a:solidFill>
                <a:latin typeface="Arial Narrow"/>
                <a:cs typeface="Arial Narrow"/>
              </a:rPr>
              <a:t>23%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648716" y="5221604"/>
            <a:ext cx="26670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5" b="1">
                <a:latin typeface="Arial Narrow"/>
                <a:cs typeface="Arial Narrow"/>
              </a:rPr>
              <a:t>0%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556056" y="4346575"/>
            <a:ext cx="36004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5" b="1">
                <a:latin typeface="Arial Narrow"/>
                <a:cs typeface="Arial Narrow"/>
              </a:rPr>
              <a:t>25%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56056" y="3470859"/>
            <a:ext cx="36004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5" b="1">
                <a:latin typeface="Arial Narrow"/>
                <a:cs typeface="Arial Narrow"/>
              </a:rPr>
              <a:t>50%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556056" y="2596133"/>
            <a:ext cx="36004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5" b="1">
                <a:latin typeface="Arial Narrow"/>
                <a:cs typeface="Arial Narrow"/>
              </a:rPr>
              <a:t>75%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463397" y="1720976"/>
            <a:ext cx="45085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 b="1">
                <a:latin typeface="Arial Narrow"/>
                <a:cs typeface="Arial Narrow"/>
              </a:rPr>
              <a:t>100%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887983" y="5479491"/>
            <a:ext cx="62801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Arial Narrow"/>
                <a:cs typeface="Arial Narrow"/>
              </a:rPr>
              <a:t>$10,000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2718561" y="5479491"/>
            <a:ext cx="62801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Arial Narrow"/>
                <a:cs typeface="Arial Narrow"/>
              </a:rPr>
              <a:t>$50,000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5061584" y="5479491"/>
            <a:ext cx="72072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Arial Narrow"/>
                <a:cs typeface="Arial Narrow"/>
              </a:rPr>
              <a:t>$100,000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7434833" y="5479491"/>
            <a:ext cx="72072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Arial Narrow"/>
                <a:cs typeface="Arial Narrow"/>
              </a:rPr>
              <a:t>$150,000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9801859" y="5479491"/>
            <a:ext cx="72072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Arial Narrow"/>
                <a:cs typeface="Arial Narrow"/>
              </a:rPr>
              <a:t>$200,000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3" name="object 23" descr=""/>
          <p:cNvSpPr/>
          <p:nvPr/>
        </p:nvSpPr>
        <p:spPr>
          <a:xfrm>
            <a:off x="1088136" y="5362955"/>
            <a:ext cx="9672320" cy="0"/>
          </a:xfrm>
          <a:custGeom>
            <a:avLst/>
            <a:gdLst/>
            <a:ahLst/>
            <a:cxnLst/>
            <a:rect l="l" t="t" r="r" b="b"/>
            <a:pathLst>
              <a:path w="9672320" h="0">
                <a:moveTo>
                  <a:pt x="0" y="0"/>
                </a:moveTo>
                <a:lnTo>
                  <a:pt x="9671812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472" y="465371"/>
            <a:ext cx="2080368" cy="405588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12189460" cy="5943600"/>
            <a:chOff x="0" y="0"/>
            <a:chExt cx="12189460" cy="59436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852159"/>
              <a:ext cx="12188951" cy="9144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59752" y="0"/>
              <a:ext cx="5029200" cy="585368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4500" y="1419413"/>
            <a:ext cx="4535170" cy="13525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25780" marR="5080" indent="-513715">
              <a:lnSpc>
                <a:spcPct val="120900"/>
              </a:lnSpc>
              <a:spcBef>
                <a:spcPts val="100"/>
              </a:spcBef>
            </a:pPr>
            <a:r>
              <a:rPr dirty="0" sz="3600">
                <a:latin typeface="Century Gothic"/>
                <a:cs typeface="Century Gothic"/>
              </a:rPr>
              <a:t>6.</a:t>
            </a:r>
            <a:r>
              <a:rPr dirty="0" sz="3600" spc="-25">
                <a:latin typeface="Century Gothic"/>
                <a:cs typeface="Century Gothic"/>
              </a:rPr>
              <a:t> </a:t>
            </a:r>
            <a:r>
              <a:rPr dirty="0" sz="3600">
                <a:latin typeface="Century Gothic"/>
                <a:cs typeface="Century Gothic"/>
              </a:rPr>
              <a:t>Build</a:t>
            </a:r>
            <a:r>
              <a:rPr dirty="0" sz="3600" spc="-5">
                <a:latin typeface="Century Gothic"/>
                <a:cs typeface="Century Gothic"/>
              </a:rPr>
              <a:t> </a:t>
            </a:r>
            <a:r>
              <a:rPr dirty="0" sz="3600">
                <a:latin typeface="Century Gothic"/>
                <a:cs typeface="Century Gothic"/>
              </a:rPr>
              <a:t>a</a:t>
            </a:r>
            <a:r>
              <a:rPr dirty="0" sz="3600" spc="-10">
                <a:latin typeface="Century Gothic"/>
                <a:cs typeface="Century Gothic"/>
              </a:rPr>
              <a:t> Retirement </a:t>
            </a:r>
            <a:r>
              <a:rPr dirty="0" sz="3600">
                <a:latin typeface="Century Gothic"/>
                <a:cs typeface="Century Gothic"/>
              </a:rPr>
              <a:t>Income</a:t>
            </a:r>
            <a:r>
              <a:rPr dirty="0" sz="3600" spc="-15">
                <a:latin typeface="Century Gothic"/>
                <a:cs typeface="Century Gothic"/>
              </a:rPr>
              <a:t> </a:t>
            </a:r>
            <a:r>
              <a:rPr dirty="0" sz="3600" spc="-10">
                <a:latin typeface="Century Gothic"/>
                <a:cs typeface="Century Gothic"/>
              </a:rPr>
              <a:t>Stream</a:t>
            </a:r>
            <a:endParaRPr sz="3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028700" y="4180332"/>
            <a:ext cx="1167765" cy="82550"/>
          </a:xfrm>
          <a:custGeom>
            <a:avLst/>
            <a:gdLst/>
            <a:ahLst/>
            <a:cxnLst/>
            <a:rect l="l" t="t" r="r" b="b"/>
            <a:pathLst>
              <a:path w="1167764" h="82550">
                <a:moveTo>
                  <a:pt x="1167384" y="0"/>
                </a:moveTo>
                <a:lnTo>
                  <a:pt x="0" y="0"/>
                </a:lnTo>
                <a:lnTo>
                  <a:pt x="0" y="82296"/>
                </a:lnTo>
                <a:lnTo>
                  <a:pt x="1167384" y="82296"/>
                </a:lnTo>
                <a:lnTo>
                  <a:pt x="1167384" y="0"/>
                </a:lnTo>
                <a:close/>
              </a:path>
            </a:pathLst>
          </a:custGeom>
          <a:solidFill>
            <a:srgbClr val="76767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708659" y="4085844"/>
            <a:ext cx="10848340" cy="181610"/>
            <a:chOff x="708659" y="4085844"/>
            <a:chExt cx="10848340" cy="181610"/>
          </a:xfrm>
        </p:grpSpPr>
        <p:sp>
          <p:nvSpPr>
            <p:cNvPr id="4" name="object 4" descr=""/>
            <p:cNvSpPr/>
            <p:nvPr/>
          </p:nvSpPr>
          <p:spPr>
            <a:xfrm>
              <a:off x="2837687" y="4085844"/>
              <a:ext cx="1165860" cy="177165"/>
            </a:xfrm>
            <a:custGeom>
              <a:avLst/>
              <a:gdLst/>
              <a:ahLst/>
              <a:cxnLst/>
              <a:rect l="l" t="t" r="r" b="b"/>
              <a:pathLst>
                <a:path w="1165860" h="177164">
                  <a:moveTo>
                    <a:pt x="1165860" y="0"/>
                  </a:moveTo>
                  <a:lnTo>
                    <a:pt x="0" y="0"/>
                  </a:lnTo>
                  <a:lnTo>
                    <a:pt x="0" y="176783"/>
                  </a:lnTo>
                  <a:lnTo>
                    <a:pt x="1165860" y="176783"/>
                  </a:lnTo>
                  <a:lnTo>
                    <a:pt x="1165860" y="0"/>
                  </a:lnTo>
                  <a:close/>
                </a:path>
              </a:pathLst>
            </a:custGeom>
            <a:solidFill>
              <a:srgbClr val="76767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8659" y="4262628"/>
              <a:ext cx="10848340" cy="0"/>
            </a:xfrm>
            <a:custGeom>
              <a:avLst/>
              <a:gdLst/>
              <a:ahLst/>
              <a:cxnLst/>
              <a:rect l="l" t="t" r="r" b="b"/>
              <a:pathLst>
                <a:path w="10848340" h="0">
                  <a:moveTo>
                    <a:pt x="0" y="0"/>
                  </a:moveTo>
                  <a:lnTo>
                    <a:pt x="10847832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1276603" y="3872941"/>
            <a:ext cx="67310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767676"/>
                </a:solidFill>
                <a:latin typeface="Arial"/>
                <a:cs typeface="Arial"/>
              </a:rPr>
              <a:t>0.22%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084702" y="3777742"/>
            <a:ext cx="6731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767676"/>
                </a:solidFill>
                <a:latin typeface="Arial"/>
                <a:cs typeface="Arial"/>
              </a:rPr>
              <a:t>0.51%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645152" y="3168395"/>
            <a:ext cx="1165860" cy="1094740"/>
          </a:xfrm>
          <a:prstGeom prst="rect">
            <a:avLst/>
          </a:prstGeom>
          <a:solidFill>
            <a:srgbClr val="3769FF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75"/>
              </a:spcBef>
            </a:pPr>
            <a:endParaRPr sz="1800">
              <a:latin typeface="Times New Roman"/>
              <a:cs typeface="Times New Roman"/>
            </a:endParaRPr>
          </a:p>
          <a:p>
            <a:pPr marL="247650">
              <a:lnSpc>
                <a:spcPct val="100000"/>
              </a:lnSpc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2.79%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452615" y="2849879"/>
            <a:ext cx="1167765" cy="1412875"/>
          </a:xfrm>
          <a:prstGeom prst="rect">
            <a:avLst/>
          </a:prstGeom>
          <a:solidFill>
            <a:srgbClr val="3769FF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830"/>
              </a:spcBef>
            </a:pPr>
            <a:endParaRPr sz="1800">
              <a:latin typeface="Times New Roman"/>
              <a:cs typeface="Times New Roman"/>
            </a:endParaRPr>
          </a:p>
          <a:p>
            <a:pPr marL="260985">
              <a:lnSpc>
                <a:spcPct val="100000"/>
              </a:lnSpc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3.54%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261604" y="2671572"/>
            <a:ext cx="1165860" cy="1591310"/>
          </a:xfrm>
          <a:prstGeom prst="rect">
            <a:avLst/>
          </a:prstGeom>
          <a:solidFill>
            <a:srgbClr val="3769FF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60"/>
              </a:spcBef>
            </a:pPr>
            <a:endParaRPr sz="1800">
              <a:latin typeface="Times New Roman"/>
              <a:cs typeface="Times New Roman"/>
            </a:endParaRPr>
          </a:p>
          <a:p>
            <a:pPr marL="234950">
              <a:lnSpc>
                <a:spcPct val="100000"/>
              </a:lnSpc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3.94%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0069068" y="1601724"/>
            <a:ext cx="1167765" cy="2661285"/>
          </a:xfrm>
          <a:prstGeom prst="rect">
            <a:avLst/>
          </a:prstGeom>
          <a:solidFill>
            <a:srgbClr val="3769FF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50"/>
              </a:spcBef>
            </a:pPr>
            <a:endParaRPr sz="1800">
              <a:latin typeface="Times New Roman"/>
              <a:cs typeface="Times New Roman"/>
            </a:endParaRPr>
          </a:p>
          <a:p>
            <a:pPr marL="260985">
              <a:lnSpc>
                <a:spcPct val="100000"/>
              </a:lnSpc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6.57%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18819" y="4355719"/>
            <a:ext cx="1786889" cy="50228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880"/>
              </a:lnSpc>
              <a:spcBef>
                <a:spcPts val="95"/>
              </a:spcBef>
            </a:pPr>
            <a:r>
              <a:rPr dirty="0" sz="1600" b="1">
                <a:latin typeface="Arial"/>
                <a:cs typeface="Arial"/>
              </a:rPr>
              <a:t>Money</a:t>
            </a:r>
            <a:r>
              <a:rPr dirty="0" sz="1600" spc="-35" b="1">
                <a:latin typeface="Arial"/>
                <a:cs typeface="Arial"/>
              </a:rPr>
              <a:t> </a:t>
            </a:r>
            <a:r>
              <a:rPr dirty="0" sz="1600" spc="-10" b="1">
                <a:latin typeface="Arial"/>
                <a:cs typeface="Arial"/>
              </a:rPr>
              <a:t>Market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ts val="1880"/>
              </a:lnSpc>
            </a:pPr>
            <a:r>
              <a:rPr dirty="0" sz="1600" b="1">
                <a:latin typeface="Arial"/>
                <a:cs typeface="Arial"/>
              </a:rPr>
              <a:t>Savings</a:t>
            </a:r>
            <a:r>
              <a:rPr dirty="0" sz="1600" spc="-10" b="1">
                <a:latin typeface="Arial"/>
                <a:cs typeface="Arial"/>
              </a:rPr>
              <a:t> Accounts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724657" y="4355719"/>
            <a:ext cx="13919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Arial"/>
                <a:cs typeface="Arial"/>
              </a:rPr>
              <a:t>One-</a:t>
            </a:r>
            <a:r>
              <a:rPr dirty="0" sz="1600" b="1">
                <a:latin typeface="Arial"/>
                <a:cs typeface="Arial"/>
              </a:rPr>
              <a:t>Year</a:t>
            </a:r>
            <a:r>
              <a:rPr dirty="0" sz="1600" spc="-45" b="1">
                <a:latin typeface="Arial"/>
                <a:cs typeface="Arial"/>
              </a:rPr>
              <a:t> </a:t>
            </a:r>
            <a:r>
              <a:rPr dirty="0" sz="1600" spc="-25" b="1">
                <a:latin typeface="Arial"/>
                <a:cs typeface="Arial"/>
              </a:rPr>
              <a:t>CDs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4640326" y="4355719"/>
            <a:ext cx="117729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latin typeface="Arial"/>
                <a:cs typeface="Arial"/>
              </a:rPr>
              <a:t>Core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spc="-10" b="1">
                <a:latin typeface="Arial"/>
                <a:cs typeface="Arial"/>
              </a:rPr>
              <a:t>Bonds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6166230" y="4355719"/>
            <a:ext cx="1741170" cy="50228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880"/>
              </a:lnSpc>
              <a:spcBef>
                <a:spcPts val="95"/>
              </a:spcBef>
            </a:pPr>
            <a:r>
              <a:rPr dirty="0" sz="1600" b="1">
                <a:latin typeface="Arial"/>
                <a:cs typeface="Arial"/>
              </a:rPr>
              <a:t>Investment</a:t>
            </a:r>
            <a:r>
              <a:rPr dirty="0" sz="1600" spc="-85" b="1">
                <a:latin typeface="Arial"/>
                <a:cs typeface="Arial"/>
              </a:rPr>
              <a:t> </a:t>
            </a:r>
            <a:r>
              <a:rPr dirty="0" sz="1600" spc="-10" b="1">
                <a:latin typeface="Arial"/>
                <a:cs typeface="Arial"/>
              </a:rPr>
              <a:t>Grade</a:t>
            </a:r>
            <a:endParaRPr sz="1600">
              <a:latin typeface="Arial"/>
              <a:cs typeface="Arial"/>
            </a:endParaRPr>
          </a:p>
          <a:p>
            <a:pPr marL="41275">
              <a:lnSpc>
                <a:spcPts val="1880"/>
              </a:lnSpc>
            </a:pPr>
            <a:r>
              <a:rPr dirty="0" sz="1600" b="1">
                <a:latin typeface="Arial"/>
                <a:cs typeface="Arial"/>
              </a:rPr>
              <a:t>Corporate</a:t>
            </a:r>
            <a:r>
              <a:rPr dirty="0" sz="1600" spc="-70" b="1">
                <a:latin typeface="Arial"/>
                <a:cs typeface="Arial"/>
              </a:rPr>
              <a:t> </a:t>
            </a:r>
            <a:r>
              <a:rPr dirty="0" sz="1600" spc="-20" b="1">
                <a:latin typeface="Arial"/>
                <a:cs typeface="Arial"/>
              </a:rPr>
              <a:t>Bonds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8020050" y="4355719"/>
            <a:ext cx="165100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latin typeface="Arial"/>
                <a:cs typeface="Arial"/>
              </a:rPr>
              <a:t>Municipal</a:t>
            </a:r>
            <a:r>
              <a:rPr dirty="0" sz="1600" spc="-70" b="1">
                <a:latin typeface="Arial"/>
                <a:cs typeface="Arial"/>
              </a:rPr>
              <a:t> </a:t>
            </a:r>
            <a:r>
              <a:rPr dirty="0" sz="1600" spc="-20" b="1">
                <a:latin typeface="Arial"/>
                <a:cs typeface="Arial"/>
              </a:rPr>
              <a:t>Bonds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9800081" y="4355719"/>
            <a:ext cx="170815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latin typeface="Arial"/>
                <a:cs typeface="Arial"/>
              </a:rPr>
              <a:t>High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Yield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spc="-20" b="1">
                <a:latin typeface="Arial"/>
                <a:cs typeface="Arial"/>
              </a:rPr>
              <a:t>Bonds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444500" y="5007991"/>
            <a:ext cx="11683365" cy="14966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i="1">
                <a:latin typeface="Arial"/>
                <a:cs typeface="Arial"/>
              </a:rPr>
              <a:t>Past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performance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does</a:t>
            </a:r>
            <a:r>
              <a:rPr dirty="0" sz="1200" spc="-4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not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guarantee</a:t>
            </a:r>
            <a:r>
              <a:rPr dirty="0" sz="1200" spc="-6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future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results.</a:t>
            </a:r>
            <a:r>
              <a:rPr dirty="0" sz="1200" spc="5" i="1"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This</a:t>
            </a:r>
            <a:r>
              <a:rPr dirty="0" sz="1200" spc="-1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is</a:t>
            </a:r>
            <a:r>
              <a:rPr dirty="0" sz="1200" spc="-1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dirty="0" sz="1200" spc="-2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hypothetical</a:t>
            </a:r>
            <a:r>
              <a:rPr dirty="0" sz="1200" spc="-5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example</a:t>
            </a:r>
            <a:r>
              <a:rPr dirty="0" sz="1200" spc="-3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only</a:t>
            </a:r>
            <a:r>
              <a:rPr dirty="0" sz="1200" spc="-4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dirty="0" sz="1200" spc="-3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does</a:t>
            </a:r>
            <a:r>
              <a:rPr dirty="0" sz="1200" spc="-4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not</a:t>
            </a:r>
            <a:r>
              <a:rPr dirty="0" sz="1200" spc="-2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represent</a:t>
            </a:r>
            <a:r>
              <a:rPr dirty="0" sz="1200" spc="-3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any</a:t>
            </a:r>
            <a:r>
              <a:rPr dirty="0" sz="1200" spc="-4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specific</a:t>
            </a:r>
            <a:r>
              <a:rPr dirty="0" sz="1200" spc="-3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investment</a:t>
            </a:r>
            <a:r>
              <a:rPr dirty="0" sz="1200" spc="-2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spc="-10" i="1">
                <a:solidFill>
                  <a:srgbClr val="212121"/>
                </a:solidFill>
                <a:latin typeface="Arial"/>
                <a:cs typeface="Arial"/>
              </a:rPr>
              <a:t>product.</a:t>
            </a:r>
            <a:r>
              <a:rPr dirty="0" sz="1200" spc="-7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Actual</a:t>
            </a:r>
            <a:r>
              <a:rPr dirty="0" sz="1200" spc="-3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investments</a:t>
            </a:r>
            <a:r>
              <a:rPr dirty="0" sz="1200" spc="-3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spc="-25" i="1">
                <a:solidFill>
                  <a:srgbClr val="212121"/>
                </a:solidFill>
                <a:latin typeface="Arial"/>
                <a:cs typeface="Arial"/>
              </a:rPr>
              <a:t>may</a:t>
            </a:r>
            <a:r>
              <a:rPr dirty="0" sz="1200" spc="-2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include</a:t>
            </a:r>
            <a:r>
              <a:rPr dirty="0" sz="1200" spc="-4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fees,</a:t>
            </a:r>
            <a:r>
              <a:rPr dirty="0" sz="1200" spc="-2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charges</a:t>
            </a:r>
            <a:r>
              <a:rPr dirty="0" sz="1200" spc="-3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dirty="0" sz="1200" spc="-2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other</a:t>
            </a:r>
            <a:r>
              <a:rPr dirty="0" sz="1200" spc="-3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expenses</a:t>
            </a:r>
            <a:r>
              <a:rPr dirty="0" sz="1200" spc="-4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that</a:t>
            </a:r>
            <a:r>
              <a:rPr dirty="0" sz="1200" spc="-2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would</a:t>
            </a:r>
            <a:r>
              <a:rPr dirty="0" sz="1200" spc="-5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affect</a:t>
            </a:r>
            <a:r>
              <a:rPr dirty="0" sz="1200" spc="-2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an</a:t>
            </a:r>
            <a:r>
              <a:rPr dirty="0" sz="1200" spc="-1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spc="-10" i="1">
                <a:solidFill>
                  <a:srgbClr val="212121"/>
                </a:solidFill>
                <a:latin typeface="Arial"/>
                <a:cs typeface="Arial"/>
              </a:rPr>
              <a:t>investment’s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return.</a:t>
            </a:r>
            <a:r>
              <a:rPr dirty="0" sz="1200" spc="-6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Actual</a:t>
            </a:r>
            <a:r>
              <a:rPr dirty="0" sz="1200" spc="-3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returns</a:t>
            </a:r>
            <a:r>
              <a:rPr dirty="0" sz="1200" spc="-1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will</a:t>
            </a:r>
            <a:r>
              <a:rPr dirty="0" sz="1200" spc="-2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spc="-10" i="1">
                <a:solidFill>
                  <a:srgbClr val="212121"/>
                </a:solidFill>
                <a:latin typeface="Arial"/>
                <a:cs typeface="Arial"/>
              </a:rPr>
              <a:t>vary,</a:t>
            </a:r>
            <a:r>
              <a:rPr dirty="0" sz="1200" spc="-1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perhaps</a:t>
            </a:r>
            <a:r>
              <a:rPr dirty="0" sz="1200" spc="-4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significantly</a:t>
            </a:r>
            <a:r>
              <a:rPr dirty="0" sz="1200" spc="-4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from</a:t>
            </a:r>
            <a:r>
              <a:rPr dirty="0" sz="1200" spc="-1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dirty="0" sz="1200" spc="-1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values</a:t>
            </a:r>
            <a:r>
              <a:rPr dirty="0" sz="1200" spc="-3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shown</a:t>
            </a:r>
            <a:r>
              <a:rPr dirty="0" sz="1200" spc="-5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here.</a:t>
            </a:r>
            <a:r>
              <a:rPr dirty="0" sz="1200" spc="-3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Depending</a:t>
            </a:r>
            <a:r>
              <a:rPr dirty="0" sz="1200" spc="-3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spc="-20" i="1">
                <a:solidFill>
                  <a:srgbClr val="212121"/>
                </a:solidFill>
                <a:latin typeface="Arial"/>
                <a:cs typeface="Arial"/>
              </a:rPr>
              <a:t>upon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dirty="0" sz="1200" spc="-2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investment,</a:t>
            </a:r>
            <a:r>
              <a:rPr dirty="0" sz="1200" spc="-3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returns</a:t>
            </a:r>
            <a:r>
              <a:rPr dirty="0" sz="1200" spc="-2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dirty="0" sz="1200" spc="-3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principal</a:t>
            </a:r>
            <a:r>
              <a:rPr dirty="0" sz="1200" spc="-5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can</a:t>
            </a:r>
            <a:r>
              <a:rPr dirty="0" sz="1200" spc="-2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fluctuate,</a:t>
            </a:r>
            <a:r>
              <a:rPr dirty="0" sz="1200" spc="-4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dirty="0" sz="1200" spc="-3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when</a:t>
            </a:r>
            <a:r>
              <a:rPr dirty="0" sz="1200" spc="-4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redeemed,</a:t>
            </a:r>
            <a:r>
              <a:rPr dirty="0" sz="1200" spc="-4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securities</a:t>
            </a:r>
            <a:r>
              <a:rPr dirty="0" sz="1200" spc="-3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may</a:t>
            </a:r>
            <a:r>
              <a:rPr dirty="0" sz="1200" spc="-1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be</a:t>
            </a:r>
            <a:r>
              <a:rPr dirty="0" sz="1200" spc="-2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worth</a:t>
            </a:r>
            <a:r>
              <a:rPr dirty="0" sz="1200" spc="-3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more</a:t>
            </a:r>
            <a:r>
              <a:rPr dirty="0" sz="1200" spc="-1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dirty="0" sz="1200" spc="-1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less</a:t>
            </a:r>
            <a:r>
              <a:rPr dirty="0" sz="1200" spc="-2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than</a:t>
            </a:r>
            <a:r>
              <a:rPr dirty="0" sz="1200" spc="-35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dirty="0" sz="1200" spc="-2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i="1">
                <a:solidFill>
                  <a:srgbClr val="212121"/>
                </a:solidFill>
                <a:latin typeface="Arial"/>
                <a:cs typeface="Arial"/>
              </a:rPr>
              <a:t>original</a:t>
            </a:r>
            <a:r>
              <a:rPr dirty="0" sz="1200" spc="-5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spc="-10" i="1">
                <a:solidFill>
                  <a:srgbClr val="212121"/>
                </a:solidFill>
                <a:latin typeface="Arial"/>
                <a:cs typeface="Arial"/>
              </a:rPr>
              <a:t>cost.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1200">
                <a:latin typeface="Arial"/>
                <a:cs typeface="Arial"/>
              </a:rPr>
              <a:t>Money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market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savings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accounts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CDs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are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insured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Federal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Deposit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Insurance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Corporation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for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up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current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maximum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limit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$250,000.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dirty="0" sz="1200">
                <a:latin typeface="Arial"/>
                <a:cs typeface="Arial"/>
              </a:rPr>
              <a:t>CDs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offer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fixed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rate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10">
                <a:latin typeface="Arial"/>
                <a:cs typeface="Arial"/>
              </a:rPr>
              <a:t> return.</a:t>
            </a:r>
            <a:endParaRPr sz="1200">
              <a:latin typeface="Arial"/>
              <a:cs typeface="Arial"/>
            </a:endParaRPr>
          </a:p>
          <a:p>
            <a:pPr marL="12700" marR="279400">
              <a:lnSpc>
                <a:spcPct val="100000"/>
              </a:lnSpc>
              <a:spcBef>
                <a:spcPts val="370"/>
              </a:spcBef>
            </a:pPr>
            <a:r>
              <a:rPr dirty="0" sz="1000">
                <a:latin typeface="Arial Narrow"/>
                <a:cs typeface="Arial Narrow"/>
              </a:rPr>
              <a:t>Sources: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FDIC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Money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Market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Savings Accounts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One-</a:t>
            </a:r>
            <a:r>
              <a:rPr dirty="0" sz="1000">
                <a:latin typeface="Arial Narrow"/>
                <a:cs typeface="Arial Narrow"/>
              </a:rPr>
              <a:t>Year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CDs,</a:t>
            </a:r>
            <a:r>
              <a:rPr dirty="0" sz="1000" spc="-10">
                <a:latin typeface="Arial Narrow"/>
                <a:cs typeface="Arial Narrow"/>
              </a:rPr>
              <a:t> Bloomberg.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Calculated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based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hypothetical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$500,000</a:t>
            </a:r>
            <a:r>
              <a:rPr dirty="0" sz="1000" spc="-5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investment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average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10-year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yields based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month-</a:t>
            </a:r>
            <a:r>
              <a:rPr dirty="0" sz="1000">
                <a:latin typeface="Arial Narrow"/>
                <a:cs typeface="Arial Narrow"/>
              </a:rPr>
              <a:t>end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yield-</a:t>
            </a:r>
            <a:r>
              <a:rPr dirty="0" sz="1000">
                <a:latin typeface="Arial Narrow"/>
                <a:cs typeface="Arial Narrow"/>
              </a:rPr>
              <a:t>to-worst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values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Bloomberg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Aggregate </a:t>
            </a:r>
            <a:r>
              <a:rPr dirty="0" sz="1000">
                <a:latin typeface="Arial Narrow"/>
                <a:cs typeface="Arial Narrow"/>
              </a:rPr>
              <a:t>Bond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,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Municipal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Bond,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Corporate,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Corporate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High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Yield indexes.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Municipal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Bonds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income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based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tax-</a:t>
            </a:r>
            <a:r>
              <a:rPr dirty="0" sz="1000" spc="-10">
                <a:latin typeface="Arial Narrow"/>
                <a:cs typeface="Arial Narrow"/>
              </a:rPr>
              <a:t>equivalent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yield,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adjusted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maximum </a:t>
            </a:r>
            <a:r>
              <a:rPr dirty="0" sz="1000">
                <a:latin typeface="Arial Narrow"/>
                <a:cs typeface="Arial Narrow"/>
              </a:rPr>
              <a:t>40.8%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top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marginal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rate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net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investment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income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(includes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3.8%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25">
                <a:latin typeface="Arial Narrow"/>
                <a:cs typeface="Arial Narrow"/>
              </a:rPr>
              <a:t>Net</a:t>
            </a:r>
            <a:r>
              <a:rPr dirty="0" sz="1000" spc="500">
                <a:latin typeface="Arial Narrow"/>
                <a:cs typeface="Arial Narrow"/>
              </a:rPr>
              <a:t>  </a:t>
            </a:r>
            <a:r>
              <a:rPr dirty="0" sz="1000" spc="-10">
                <a:latin typeface="Arial Narrow"/>
                <a:cs typeface="Arial Narrow"/>
              </a:rPr>
              <a:t>Investment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Income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surtax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from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Affordable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Care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Act).</a:t>
            </a:r>
            <a:r>
              <a:rPr dirty="0" sz="1000" spc="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Indexes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are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unmanaged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cannot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invest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directly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index.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They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reflect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any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fees,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expenses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sales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charges.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44500" y="160731"/>
            <a:ext cx="720217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Living</a:t>
            </a:r>
            <a:r>
              <a:rPr dirty="0" spc="-75"/>
              <a:t> </a:t>
            </a:r>
            <a:r>
              <a:rPr dirty="0"/>
              <a:t>Off</a:t>
            </a:r>
            <a:r>
              <a:rPr dirty="0" spc="-75"/>
              <a:t> </a:t>
            </a:r>
            <a:r>
              <a:rPr dirty="0" spc="-25"/>
              <a:t>Income-</a:t>
            </a:r>
            <a:r>
              <a:rPr dirty="0"/>
              <a:t>Generating</a:t>
            </a:r>
            <a:r>
              <a:rPr dirty="0" spc="-40"/>
              <a:t> </a:t>
            </a:r>
            <a:r>
              <a:rPr dirty="0" spc="-10"/>
              <a:t>Investments</a:t>
            </a:r>
          </a:p>
        </p:txBody>
      </p:sp>
      <p:sp>
        <p:nvSpPr>
          <p:cNvPr id="20" name="object 20" descr=""/>
          <p:cNvSpPr txBox="1"/>
          <p:nvPr/>
        </p:nvSpPr>
        <p:spPr>
          <a:xfrm>
            <a:off x="444500" y="513476"/>
            <a:ext cx="6693534" cy="970280"/>
          </a:xfrm>
          <a:prstGeom prst="rect">
            <a:avLst/>
          </a:prstGeom>
        </p:spPr>
        <p:txBody>
          <a:bodyPr wrap="square" lIns="0" tIns="103505" rIns="0" bIns="0" rtlCol="0" vert="horz">
            <a:spAutoFit/>
          </a:bodyPr>
          <a:lstStyle/>
          <a:p>
            <a:pPr marL="64769">
              <a:lnSpc>
                <a:spcPct val="100000"/>
              </a:lnSpc>
              <a:spcBef>
                <a:spcPts val="815"/>
              </a:spcBef>
            </a:pPr>
            <a:r>
              <a:rPr dirty="0" sz="1800">
                <a:latin typeface="Arial"/>
                <a:cs typeface="Arial"/>
              </a:rPr>
              <a:t>Hypothetical</a:t>
            </a:r>
            <a:r>
              <a:rPr dirty="0" sz="1800" spc="-5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example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1800" spc="-10" b="1">
                <a:latin typeface="Arial"/>
                <a:cs typeface="Arial"/>
              </a:rPr>
              <a:t>10-</a:t>
            </a:r>
            <a:r>
              <a:rPr dirty="0" sz="1800" spc="-20" b="1">
                <a:latin typeface="Arial"/>
                <a:cs typeface="Arial"/>
              </a:rPr>
              <a:t>Year</a:t>
            </a:r>
            <a:r>
              <a:rPr dirty="0" sz="1800" spc="-10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Average</a:t>
            </a:r>
            <a:r>
              <a:rPr dirty="0" sz="1800" spc="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Monthly</a:t>
            </a:r>
            <a:r>
              <a:rPr dirty="0" sz="1800" spc="-6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Income</a:t>
            </a:r>
            <a:r>
              <a:rPr dirty="0" sz="1800" spc="-5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From</a:t>
            </a:r>
            <a:r>
              <a:rPr dirty="0" sz="1800" spc="-5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a</a:t>
            </a:r>
            <a:r>
              <a:rPr dirty="0" sz="1800" spc="-4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$500,000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spc="-10" b="1">
                <a:latin typeface="Arial"/>
                <a:cs typeface="Arial"/>
              </a:rPr>
              <a:t>Investment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i="1">
                <a:latin typeface="Arial"/>
                <a:cs typeface="Arial"/>
              </a:rPr>
              <a:t>For</a:t>
            </a:r>
            <a:r>
              <a:rPr dirty="0" sz="1400" spc="-3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the</a:t>
            </a:r>
            <a:r>
              <a:rPr dirty="0" sz="1400" spc="-3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10-year</a:t>
            </a:r>
            <a:r>
              <a:rPr dirty="0" sz="1400" spc="-5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period</a:t>
            </a:r>
            <a:r>
              <a:rPr dirty="0" sz="1400" spc="-4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ended</a:t>
            </a:r>
            <a:r>
              <a:rPr dirty="0" sz="1400" spc="-4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June</a:t>
            </a:r>
            <a:r>
              <a:rPr dirty="0" sz="1400" spc="-3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30,</a:t>
            </a:r>
            <a:r>
              <a:rPr dirty="0" sz="1400" spc="-25" i="1">
                <a:latin typeface="Arial"/>
                <a:cs typeface="Arial"/>
              </a:rPr>
              <a:t> </a:t>
            </a:r>
            <a:r>
              <a:rPr dirty="0" sz="1400" spc="-20" i="1">
                <a:latin typeface="Arial"/>
                <a:cs typeface="Arial"/>
              </a:rPr>
              <a:t>2024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302511" y="3227273"/>
            <a:ext cx="53340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 b="1">
                <a:solidFill>
                  <a:srgbClr val="3769FF"/>
                </a:solidFill>
                <a:latin typeface="Arial"/>
                <a:cs typeface="Arial"/>
              </a:rPr>
              <a:t>$93</a:t>
            </a:r>
            <a:endParaRPr sz="2400">
              <a:latin typeface="Arial"/>
              <a:cs typeface="Arial"/>
            </a:endParaRPr>
          </a:p>
        </p:txBody>
      </p:sp>
      <p:sp>
        <p:nvSpPr>
          <p:cNvPr id="22" name="object 22" descr=""/>
          <p:cNvSpPr/>
          <p:nvPr/>
        </p:nvSpPr>
        <p:spPr>
          <a:xfrm>
            <a:off x="1063752" y="2301239"/>
            <a:ext cx="1035050" cy="1397000"/>
          </a:xfrm>
          <a:custGeom>
            <a:avLst/>
            <a:gdLst/>
            <a:ahLst/>
            <a:cxnLst/>
            <a:rect l="l" t="t" r="r" b="b"/>
            <a:pathLst>
              <a:path w="1035050" h="1397000">
                <a:moveTo>
                  <a:pt x="140208" y="671068"/>
                </a:moveTo>
                <a:lnTo>
                  <a:pt x="138391" y="662012"/>
                </a:lnTo>
                <a:lnTo>
                  <a:pt x="133464" y="654583"/>
                </a:lnTo>
                <a:lnTo>
                  <a:pt x="126199" y="649554"/>
                </a:lnTo>
                <a:lnTo>
                  <a:pt x="117348" y="647700"/>
                </a:lnTo>
                <a:lnTo>
                  <a:pt x="108483" y="649554"/>
                </a:lnTo>
                <a:lnTo>
                  <a:pt x="101219" y="654583"/>
                </a:lnTo>
                <a:lnTo>
                  <a:pt x="96291" y="662012"/>
                </a:lnTo>
                <a:lnTo>
                  <a:pt x="94488" y="671068"/>
                </a:lnTo>
                <a:lnTo>
                  <a:pt x="94488" y="1186688"/>
                </a:lnTo>
                <a:lnTo>
                  <a:pt x="96291" y="1195971"/>
                </a:lnTo>
                <a:lnTo>
                  <a:pt x="101219" y="1203375"/>
                </a:lnTo>
                <a:lnTo>
                  <a:pt x="108483" y="1208290"/>
                </a:lnTo>
                <a:lnTo>
                  <a:pt x="117348" y="1210056"/>
                </a:lnTo>
                <a:lnTo>
                  <a:pt x="126199" y="1208290"/>
                </a:lnTo>
                <a:lnTo>
                  <a:pt x="133464" y="1203375"/>
                </a:lnTo>
                <a:lnTo>
                  <a:pt x="138391" y="1195971"/>
                </a:lnTo>
                <a:lnTo>
                  <a:pt x="140208" y="1186688"/>
                </a:lnTo>
                <a:lnTo>
                  <a:pt x="140208" y="671068"/>
                </a:lnTo>
                <a:close/>
              </a:path>
              <a:path w="1035050" h="1397000">
                <a:moveTo>
                  <a:pt x="940308" y="671068"/>
                </a:moveTo>
                <a:lnTo>
                  <a:pt x="938428" y="662012"/>
                </a:lnTo>
                <a:lnTo>
                  <a:pt x="933348" y="654583"/>
                </a:lnTo>
                <a:lnTo>
                  <a:pt x="925830" y="649554"/>
                </a:lnTo>
                <a:lnTo>
                  <a:pt x="916686" y="647700"/>
                </a:lnTo>
                <a:lnTo>
                  <a:pt x="907529" y="649554"/>
                </a:lnTo>
                <a:lnTo>
                  <a:pt x="900010" y="654583"/>
                </a:lnTo>
                <a:lnTo>
                  <a:pt x="894930" y="662012"/>
                </a:lnTo>
                <a:lnTo>
                  <a:pt x="893064" y="671068"/>
                </a:lnTo>
                <a:lnTo>
                  <a:pt x="893064" y="1186688"/>
                </a:lnTo>
                <a:lnTo>
                  <a:pt x="894930" y="1195971"/>
                </a:lnTo>
                <a:lnTo>
                  <a:pt x="900010" y="1203375"/>
                </a:lnTo>
                <a:lnTo>
                  <a:pt x="907529" y="1208290"/>
                </a:lnTo>
                <a:lnTo>
                  <a:pt x="916686" y="1210056"/>
                </a:lnTo>
                <a:lnTo>
                  <a:pt x="925830" y="1208290"/>
                </a:lnTo>
                <a:lnTo>
                  <a:pt x="933348" y="1203375"/>
                </a:lnTo>
                <a:lnTo>
                  <a:pt x="938428" y="1195971"/>
                </a:lnTo>
                <a:lnTo>
                  <a:pt x="940308" y="1186688"/>
                </a:lnTo>
                <a:lnTo>
                  <a:pt x="940308" y="671068"/>
                </a:lnTo>
                <a:close/>
              </a:path>
              <a:path w="1035050" h="1397000">
                <a:moveTo>
                  <a:pt x="1034796" y="419100"/>
                </a:moveTo>
                <a:lnTo>
                  <a:pt x="1032941" y="406400"/>
                </a:lnTo>
                <a:lnTo>
                  <a:pt x="1027912" y="406400"/>
                </a:lnTo>
                <a:lnTo>
                  <a:pt x="1020483" y="393700"/>
                </a:lnTo>
                <a:lnTo>
                  <a:pt x="998093" y="393700"/>
                </a:lnTo>
                <a:lnTo>
                  <a:pt x="993521" y="406400"/>
                </a:lnTo>
                <a:lnTo>
                  <a:pt x="988060" y="406400"/>
                </a:lnTo>
                <a:lnTo>
                  <a:pt x="988060" y="482600"/>
                </a:lnTo>
                <a:lnTo>
                  <a:pt x="988060" y="1206500"/>
                </a:lnTo>
                <a:lnTo>
                  <a:pt x="986917" y="1219200"/>
                </a:lnTo>
                <a:lnTo>
                  <a:pt x="983627" y="1231900"/>
                </a:lnTo>
                <a:lnTo>
                  <a:pt x="978357" y="1244600"/>
                </a:lnTo>
                <a:lnTo>
                  <a:pt x="971296" y="1244600"/>
                </a:lnTo>
                <a:lnTo>
                  <a:pt x="917829" y="1308100"/>
                </a:lnTo>
                <a:lnTo>
                  <a:pt x="899287" y="1333500"/>
                </a:lnTo>
                <a:lnTo>
                  <a:pt x="877544" y="1346200"/>
                </a:lnTo>
                <a:lnTo>
                  <a:pt x="853401" y="1358900"/>
                </a:lnTo>
                <a:lnTo>
                  <a:pt x="181394" y="1358900"/>
                </a:lnTo>
                <a:lnTo>
                  <a:pt x="157251" y="1346200"/>
                </a:lnTo>
                <a:lnTo>
                  <a:pt x="135509" y="1333500"/>
                </a:lnTo>
                <a:lnTo>
                  <a:pt x="116954" y="1308100"/>
                </a:lnTo>
                <a:lnTo>
                  <a:pt x="63487" y="1244600"/>
                </a:lnTo>
                <a:lnTo>
                  <a:pt x="56413" y="1244600"/>
                </a:lnTo>
                <a:lnTo>
                  <a:pt x="51168" y="1231900"/>
                </a:lnTo>
                <a:lnTo>
                  <a:pt x="47904" y="1219200"/>
                </a:lnTo>
                <a:lnTo>
                  <a:pt x="46786" y="1206500"/>
                </a:lnTo>
                <a:lnTo>
                  <a:pt x="46786" y="482600"/>
                </a:lnTo>
                <a:lnTo>
                  <a:pt x="104152" y="546100"/>
                </a:lnTo>
                <a:lnTo>
                  <a:pt x="105816" y="546100"/>
                </a:lnTo>
                <a:lnTo>
                  <a:pt x="108051" y="558800"/>
                </a:lnTo>
                <a:lnTo>
                  <a:pt x="137007" y="558800"/>
                </a:lnTo>
                <a:lnTo>
                  <a:pt x="138125" y="546100"/>
                </a:lnTo>
                <a:lnTo>
                  <a:pt x="142024" y="546100"/>
                </a:lnTo>
                <a:lnTo>
                  <a:pt x="149263" y="533400"/>
                </a:lnTo>
                <a:lnTo>
                  <a:pt x="154343" y="533400"/>
                </a:lnTo>
                <a:lnTo>
                  <a:pt x="160743" y="520700"/>
                </a:lnTo>
                <a:lnTo>
                  <a:pt x="167652" y="520700"/>
                </a:lnTo>
                <a:lnTo>
                  <a:pt x="174320" y="533400"/>
                </a:lnTo>
                <a:lnTo>
                  <a:pt x="179895" y="533400"/>
                </a:lnTo>
                <a:lnTo>
                  <a:pt x="196761" y="558800"/>
                </a:lnTo>
                <a:lnTo>
                  <a:pt x="218808" y="558800"/>
                </a:lnTo>
                <a:lnTo>
                  <a:pt x="243255" y="571500"/>
                </a:lnTo>
                <a:lnTo>
                  <a:pt x="267335" y="558800"/>
                </a:lnTo>
                <a:lnTo>
                  <a:pt x="274066" y="558800"/>
                </a:lnTo>
                <a:lnTo>
                  <a:pt x="275717" y="546100"/>
                </a:lnTo>
                <a:lnTo>
                  <a:pt x="286766" y="546100"/>
                </a:lnTo>
                <a:lnTo>
                  <a:pt x="290703" y="533400"/>
                </a:lnTo>
                <a:lnTo>
                  <a:pt x="295808" y="533400"/>
                </a:lnTo>
                <a:lnTo>
                  <a:pt x="302209" y="520700"/>
                </a:lnTo>
                <a:lnTo>
                  <a:pt x="309105" y="520700"/>
                </a:lnTo>
                <a:lnTo>
                  <a:pt x="315722" y="533400"/>
                </a:lnTo>
                <a:lnTo>
                  <a:pt x="320802" y="533400"/>
                </a:lnTo>
                <a:lnTo>
                  <a:pt x="338086" y="558800"/>
                </a:lnTo>
                <a:lnTo>
                  <a:pt x="360489" y="558800"/>
                </a:lnTo>
                <a:lnTo>
                  <a:pt x="385165" y="571500"/>
                </a:lnTo>
                <a:lnTo>
                  <a:pt x="409321" y="558800"/>
                </a:lnTo>
                <a:lnTo>
                  <a:pt x="416039" y="546100"/>
                </a:lnTo>
                <a:lnTo>
                  <a:pt x="427151" y="546100"/>
                </a:lnTo>
                <a:lnTo>
                  <a:pt x="431673" y="533400"/>
                </a:lnTo>
                <a:lnTo>
                  <a:pt x="436753" y="533400"/>
                </a:lnTo>
                <a:lnTo>
                  <a:pt x="443128" y="520700"/>
                </a:lnTo>
                <a:lnTo>
                  <a:pt x="450024" y="520700"/>
                </a:lnTo>
                <a:lnTo>
                  <a:pt x="456692" y="533400"/>
                </a:lnTo>
                <a:lnTo>
                  <a:pt x="462280" y="533400"/>
                </a:lnTo>
                <a:lnTo>
                  <a:pt x="479564" y="558800"/>
                </a:lnTo>
                <a:lnTo>
                  <a:pt x="501967" y="558800"/>
                </a:lnTo>
                <a:lnTo>
                  <a:pt x="526643" y="571500"/>
                </a:lnTo>
                <a:lnTo>
                  <a:pt x="550799" y="558800"/>
                </a:lnTo>
                <a:lnTo>
                  <a:pt x="557237" y="546100"/>
                </a:lnTo>
                <a:lnTo>
                  <a:pt x="568274" y="546100"/>
                </a:lnTo>
                <a:lnTo>
                  <a:pt x="572516" y="533400"/>
                </a:lnTo>
                <a:lnTo>
                  <a:pt x="577697" y="533400"/>
                </a:lnTo>
                <a:lnTo>
                  <a:pt x="584288" y="520700"/>
                </a:lnTo>
                <a:lnTo>
                  <a:pt x="591400" y="520700"/>
                </a:lnTo>
                <a:lnTo>
                  <a:pt x="598170" y="533400"/>
                </a:lnTo>
                <a:lnTo>
                  <a:pt x="603123" y="533400"/>
                </a:lnTo>
                <a:lnTo>
                  <a:pt x="620420" y="558800"/>
                </a:lnTo>
                <a:lnTo>
                  <a:pt x="642823" y="558800"/>
                </a:lnTo>
                <a:lnTo>
                  <a:pt x="667537" y="571500"/>
                </a:lnTo>
                <a:lnTo>
                  <a:pt x="691769" y="558800"/>
                </a:lnTo>
                <a:lnTo>
                  <a:pt x="698411" y="546100"/>
                </a:lnTo>
                <a:lnTo>
                  <a:pt x="709485" y="546100"/>
                </a:lnTo>
                <a:lnTo>
                  <a:pt x="713994" y="533400"/>
                </a:lnTo>
                <a:lnTo>
                  <a:pt x="719099" y="533400"/>
                </a:lnTo>
                <a:lnTo>
                  <a:pt x="725500" y="520700"/>
                </a:lnTo>
                <a:lnTo>
                  <a:pt x="732396" y="520700"/>
                </a:lnTo>
                <a:lnTo>
                  <a:pt x="739013" y="533400"/>
                </a:lnTo>
                <a:lnTo>
                  <a:pt x="744093" y="533400"/>
                </a:lnTo>
                <a:lnTo>
                  <a:pt x="761466" y="558800"/>
                </a:lnTo>
                <a:lnTo>
                  <a:pt x="784034" y="558800"/>
                </a:lnTo>
                <a:lnTo>
                  <a:pt x="808875" y="571500"/>
                </a:lnTo>
                <a:lnTo>
                  <a:pt x="833120" y="558800"/>
                </a:lnTo>
                <a:lnTo>
                  <a:pt x="839622" y="546100"/>
                </a:lnTo>
                <a:lnTo>
                  <a:pt x="850671" y="546100"/>
                </a:lnTo>
                <a:lnTo>
                  <a:pt x="854964" y="533400"/>
                </a:lnTo>
                <a:lnTo>
                  <a:pt x="859701" y="533400"/>
                </a:lnTo>
                <a:lnTo>
                  <a:pt x="865911" y="520700"/>
                </a:lnTo>
                <a:lnTo>
                  <a:pt x="872744" y="520700"/>
                </a:lnTo>
                <a:lnTo>
                  <a:pt x="879348" y="533400"/>
                </a:lnTo>
                <a:lnTo>
                  <a:pt x="885571" y="533400"/>
                </a:lnTo>
                <a:lnTo>
                  <a:pt x="892810" y="546100"/>
                </a:lnTo>
                <a:lnTo>
                  <a:pt x="896112" y="546100"/>
                </a:lnTo>
                <a:lnTo>
                  <a:pt x="897763" y="558800"/>
                </a:lnTo>
                <a:lnTo>
                  <a:pt x="926719" y="558800"/>
                </a:lnTo>
                <a:lnTo>
                  <a:pt x="929005" y="546100"/>
                </a:lnTo>
                <a:lnTo>
                  <a:pt x="930656" y="546100"/>
                </a:lnTo>
                <a:lnTo>
                  <a:pt x="976579" y="495300"/>
                </a:lnTo>
                <a:lnTo>
                  <a:pt x="988060" y="482600"/>
                </a:lnTo>
                <a:lnTo>
                  <a:pt x="988060" y="406400"/>
                </a:lnTo>
                <a:lnTo>
                  <a:pt x="988060" y="317500"/>
                </a:lnTo>
                <a:lnTo>
                  <a:pt x="979157" y="279400"/>
                </a:lnTo>
                <a:lnTo>
                  <a:pt x="954544" y="228600"/>
                </a:lnTo>
                <a:lnTo>
                  <a:pt x="940689" y="219163"/>
                </a:lnTo>
                <a:lnTo>
                  <a:pt x="940689" y="317500"/>
                </a:lnTo>
                <a:lnTo>
                  <a:pt x="940689" y="469900"/>
                </a:lnTo>
                <a:lnTo>
                  <a:pt x="914527" y="495300"/>
                </a:lnTo>
                <a:lnTo>
                  <a:pt x="892568" y="482600"/>
                </a:lnTo>
                <a:lnTo>
                  <a:pt x="843864" y="482600"/>
                </a:lnTo>
                <a:lnTo>
                  <a:pt x="823214" y="495300"/>
                </a:lnTo>
                <a:lnTo>
                  <a:pt x="819785" y="508000"/>
                </a:lnTo>
                <a:lnTo>
                  <a:pt x="814832" y="508000"/>
                </a:lnTo>
                <a:lnTo>
                  <a:pt x="809713" y="520700"/>
                </a:lnTo>
                <a:lnTo>
                  <a:pt x="789686" y="520700"/>
                </a:lnTo>
                <a:lnTo>
                  <a:pt x="787527" y="508000"/>
                </a:lnTo>
                <a:lnTo>
                  <a:pt x="778294" y="508000"/>
                </a:lnTo>
                <a:lnTo>
                  <a:pt x="770699" y="495300"/>
                </a:lnTo>
                <a:lnTo>
                  <a:pt x="762050" y="482600"/>
                </a:lnTo>
                <a:lnTo>
                  <a:pt x="752475" y="482600"/>
                </a:lnTo>
                <a:lnTo>
                  <a:pt x="745337" y="431800"/>
                </a:lnTo>
                <a:lnTo>
                  <a:pt x="726452" y="393700"/>
                </a:lnTo>
                <a:lnTo>
                  <a:pt x="705612" y="366737"/>
                </a:lnTo>
                <a:lnTo>
                  <a:pt x="705612" y="482600"/>
                </a:lnTo>
                <a:lnTo>
                  <a:pt x="696036" y="482600"/>
                </a:lnTo>
                <a:lnTo>
                  <a:pt x="687451" y="495300"/>
                </a:lnTo>
                <a:lnTo>
                  <a:pt x="679996" y="508000"/>
                </a:lnTo>
                <a:lnTo>
                  <a:pt x="673862" y="508000"/>
                </a:lnTo>
                <a:lnTo>
                  <a:pt x="668667" y="520700"/>
                </a:lnTo>
                <a:lnTo>
                  <a:pt x="648335" y="520700"/>
                </a:lnTo>
                <a:lnTo>
                  <a:pt x="646557" y="508000"/>
                </a:lnTo>
                <a:lnTo>
                  <a:pt x="643255" y="508000"/>
                </a:lnTo>
                <a:lnTo>
                  <a:pt x="625957" y="495300"/>
                </a:lnTo>
                <a:lnTo>
                  <a:pt x="603567" y="482600"/>
                </a:lnTo>
                <a:lnTo>
                  <a:pt x="554736" y="482600"/>
                </a:lnTo>
                <a:lnTo>
                  <a:pt x="548271" y="495300"/>
                </a:lnTo>
                <a:lnTo>
                  <a:pt x="542315" y="495300"/>
                </a:lnTo>
                <a:lnTo>
                  <a:pt x="536981" y="508000"/>
                </a:lnTo>
                <a:lnTo>
                  <a:pt x="532384" y="508000"/>
                </a:lnTo>
                <a:lnTo>
                  <a:pt x="527342" y="520700"/>
                </a:lnTo>
                <a:lnTo>
                  <a:pt x="507365" y="520700"/>
                </a:lnTo>
                <a:lnTo>
                  <a:pt x="505206" y="508000"/>
                </a:lnTo>
                <a:lnTo>
                  <a:pt x="502412" y="508000"/>
                </a:lnTo>
                <a:lnTo>
                  <a:pt x="487324" y="495300"/>
                </a:lnTo>
                <a:lnTo>
                  <a:pt x="467804" y="482600"/>
                </a:lnTo>
                <a:lnTo>
                  <a:pt x="423291" y="482600"/>
                </a:lnTo>
                <a:lnTo>
                  <a:pt x="426504" y="457200"/>
                </a:lnTo>
                <a:lnTo>
                  <a:pt x="446913" y="406400"/>
                </a:lnTo>
                <a:lnTo>
                  <a:pt x="499249" y="368300"/>
                </a:lnTo>
                <a:lnTo>
                  <a:pt x="539813" y="355600"/>
                </a:lnTo>
                <a:lnTo>
                  <a:pt x="582650" y="342900"/>
                </a:lnTo>
                <a:lnTo>
                  <a:pt x="624840" y="355600"/>
                </a:lnTo>
                <a:lnTo>
                  <a:pt x="657758" y="381000"/>
                </a:lnTo>
                <a:lnTo>
                  <a:pt x="682980" y="406400"/>
                </a:lnTo>
                <a:lnTo>
                  <a:pt x="699325" y="444500"/>
                </a:lnTo>
                <a:lnTo>
                  <a:pt x="705612" y="482600"/>
                </a:lnTo>
                <a:lnTo>
                  <a:pt x="705612" y="366737"/>
                </a:lnTo>
                <a:lnTo>
                  <a:pt x="697014" y="355600"/>
                </a:lnTo>
                <a:lnTo>
                  <a:pt x="677621" y="342900"/>
                </a:lnTo>
                <a:lnTo>
                  <a:pt x="658241" y="330200"/>
                </a:lnTo>
                <a:lnTo>
                  <a:pt x="658241" y="317500"/>
                </a:lnTo>
                <a:lnTo>
                  <a:pt x="665937" y="292100"/>
                </a:lnTo>
                <a:lnTo>
                  <a:pt x="686155" y="254000"/>
                </a:lnTo>
                <a:lnTo>
                  <a:pt x="715975" y="241300"/>
                </a:lnTo>
                <a:lnTo>
                  <a:pt x="752475" y="228600"/>
                </a:lnTo>
                <a:lnTo>
                  <a:pt x="846582" y="228600"/>
                </a:lnTo>
                <a:lnTo>
                  <a:pt x="883348" y="241300"/>
                </a:lnTo>
                <a:lnTo>
                  <a:pt x="913257" y="254000"/>
                </a:lnTo>
                <a:lnTo>
                  <a:pt x="933335" y="292100"/>
                </a:lnTo>
                <a:lnTo>
                  <a:pt x="940689" y="317500"/>
                </a:lnTo>
                <a:lnTo>
                  <a:pt x="940689" y="219163"/>
                </a:lnTo>
                <a:lnTo>
                  <a:pt x="917282" y="203200"/>
                </a:lnTo>
                <a:lnTo>
                  <a:pt x="870458" y="190500"/>
                </a:lnTo>
                <a:lnTo>
                  <a:pt x="870458" y="177800"/>
                </a:lnTo>
                <a:lnTo>
                  <a:pt x="870458" y="139700"/>
                </a:lnTo>
                <a:lnTo>
                  <a:pt x="888593" y="127000"/>
                </a:lnTo>
                <a:lnTo>
                  <a:pt x="903503" y="127000"/>
                </a:lnTo>
                <a:lnTo>
                  <a:pt x="913599" y="101600"/>
                </a:lnTo>
                <a:lnTo>
                  <a:pt x="917321" y="88900"/>
                </a:lnTo>
                <a:lnTo>
                  <a:pt x="917321" y="38100"/>
                </a:lnTo>
                <a:lnTo>
                  <a:pt x="913599" y="25400"/>
                </a:lnTo>
                <a:lnTo>
                  <a:pt x="903503" y="12700"/>
                </a:lnTo>
                <a:lnTo>
                  <a:pt x="888593" y="0"/>
                </a:lnTo>
                <a:lnTo>
                  <a:pt x="870458" y="0"/>
                </a:lnTo>
                <a:lnTo>
                  <a:pt x="870458" y="38100"/>
                </a:lnTo>
                <a:lnTo>
                  <a:pt x="870458" y="88900"/>
                </a:lnTo>
                <a:lnTo>
                  <a:pt x="823214" y="88900"/>
                </a:lnTo>
                <a:lnTo>
                  <a:pt x="823214" y="139700"/>
                </a:lnTo>
                <a:lnTo>
                  <a:pt x="823214" y="177800"/>
                </a:lnTo>
                <a:lnTo>
                  <a:pt x="776351" y="177800"/>
                </a:lnTo>
                <a:lnTo>
                  <a:pt x="776351" y="139700"/>
                </a:lnTo>
                <a:lnTo>
                  <a:pt x="823214" y="139700"/>
                </a:lnTo>
                <a:lnTo>
                  <a:pt x="823214" y="88900"/>
                </a:lnTo>
                <a:lnTo>
                  <a:pt x="728980" y="88900"/>
                </a:lnTo>
                <a:lnTo>
                  <a:pt x="728980" y="38100"/>
                </a:lnTo>
                <a:lnTo>
                  <a:pt x="870458" y="38100"/>
                </a:lnTo>
                <a:lnTo>
                  <a:pt x="870458" y="0"/>
                </a:lnTo>
                <a:lnTo>
                  <a:pt x="710907" y="0"/>
                </a:lnTo>
                <a:lnTo>
                  <a:pt x="696036" y="12700"/>
                </a:lnTo>
                <a:lnTo>
                  <a:pt x="685952" y="25400"/>
                </a:lnTo>
                <a:lnTo>
                  <a:pt x="682244" y="38100"/>
                </a:lnTo>
                <a:lnTo>
                  <a:pt x="682244" y="88900"/>
                </a:lnTo>
                <a:lnTo>
                  <a:pt x="685952" y="101600"/>
                </a:lnTo>
                <a:lnTo>
                  <a:pt x="696036" y="127000"/>
                </a:lnTo>
                <a:lnTo>
                  <a:pt x="710907" y="127000"/>
                </a:lnTo>
                <a:lnTo>
                  <a:pt x="728980" y="139700"/>
                </a:lnTo>
                <a:lnTo>
                  <a:pt x="728980" y="190500"/>
                </a:lnTo>
                <a:lnTo>
                  <a:pt x="686066" y="203200"/>
                </a:lnTo>
                <a:lnTo>
                  <a:pt x="650760" y="228600"/>
                </a:lnTo>
                <a:lnTo>
                  <a:pt x="625475" y="266700"/>
                </a:lnTo>
                <a:lnTo>
                  <a:pt x="612648" y="304800"/>
                </a:lnTo>
                <a:lnTo>
                  <a:pt x="515721" y="304800"/>
                </a:lnTo>
                <a:lnTo>
                  <a:pt x="492594" y="317500"/>
                </a:lnTo>
                <a:lnTo>
                  <a:pt x="470662" y="330200"/>
                </a:lnTo>
                <a:lnTo>
                  <a:pt x="470662" y="203200"/>
                </a:lnTo>
                <a:lnTo>
                  <a:pt x="461098" y="165100"/>
                </a:lnTo>
                <a:lnTo>
                  <a:pt x="444233" y="139700"/>
                </a:lnTo>
                <a:lnTo>
                  <a:pt x="435800" y="127000"/>
                </a:lnTo>
                <a:lnTo>
                  <a:pt x="423291" y="118516"/>
                </a:lnTo>
                <a:lnTo>
                  <a:pt x="423291" y="203200"/>
                </a:lnTo>
                <a:lnTo>
                  <a:pt x="423291" y="368300"/>
                </a:lnTo>
                <a:lnTo>
                  <a:pt x="399021" y="393700"/>
                </a:lnTo>
                <a:lnTo>
                  <a:pt x="383298" y="431800"/>
                </a:lnTo>
                <a:lnTo>
                  <a:pt x="376542" y="482600"/>
                </a:lnTo>
                <a:lnTo>
                  <a:pt x="379222" y="520700"/>
                </a:lnTo>
                <a:lnTo>
                  <a:pt x="364744" y="520700"/>
                </a:lnTo>
                <a:lnTo>
                  <a:pt x="360934" y="508000"/>
                </a:lnTo>
                <a:lnTo>
                  <a:pt x="346125" y="495300"/>
                </a:lnTo>
                <a:lnTo>
                  <a:pt x="326618" y="482600"/>
                </a:lnTo>
                <a:lnTo>
                  <a:pt x="282321" y="482600"/>
                </a:lnTo>
                <a:lnTo>
                  <a:pt x="282321" y="203200"/>
                </a:lnTo>
                <a:lnTo>
                  <a:pt x="287807" y="177800"/>
                </a:lnTo>
                <a:lnTo>
                  <a:pt x="302806" y="152400"/>
                </a:lnTo>
                <a:lnTo>
                  <a:pt x="325120" y="139700"/>
                </a:lnTo>
                <a:lnTo>
                  <a:pt x="380047" y="139700"/>
                </a:lnTo>
                <a:lnTo>
                  <a:pt x="402539" y="152400"/>
                </a:lnTo>
                <a:lnTo>
                  <a:pt x="417715" y="177800"/>
                </a:lnTo>
                <a:lnTo>
                  <a:pt x="423291" y="203200"/>
                </a:lnTo>
                <a:lnTo>
                  <a:pt x="423291" y="118516"/>
                </a:lnTo>
                <a:lnTo>
                  <a:pt x="417093" y="114300"/>
                </a:lnTo>
                <a:lnTo>
                  <a:pt x="398399" y="101600"/>
                </a:lnTo>
                <a:lnTo>
                  <a:pt x="352552" y="88900"/>
                </a:lnTo>
                <a:lnTo>
                  <a:pt x="315341" y="88900"/>
                </a:lnTo>
                <a:lnTo>
                  <a:pt x="298145" y="101600"/>
                </a:lnTo>
                <a:lnTo>
                  <a:pt x="282321" y="114300"/>
                </a:lnTo>
                <a:lnTo>
                  <a:pt x="273037" y="63500"/>
                </a:lnTo>
                <a:lnTo>
                  <a:pt x="256184" y="38100"/>
                </a:lnTo>
                <a:lnTo>
                  <a:pt x="247751" y="25400"/>
                </a:lnTo>
                <a:lnTo>
                  <a:pt x="235077" y="16827"/>
                </a:lnTo>
                <a:lnTo>
                  <a:pt x="235077" y="114300"/>
                </a:lnTo>
                <a:lnTo>
                  <a:pt x="235077" y="520700"/>
                </a:lnTo>
                <a:lnTo>
                  <a:pt x="223393" y="520700"/>
                </a:lnTo>
                <a:lnTo>
                  <a:pt x="219964" y="508000"/>
                </a:lnTo>
                <a:lnTo>
                  <a:pt x="202692" y="495300"/>
                </a:lnTo>
                <a:lnTo>
                  <a:pt x="180301" y="482600"/>
                </a:lnTo>
                <a:lnTo>
                  <a:pt x="131432" y="482600"/>
                </a:lnTo>
                <a:lnTo>
                  <a:pt x="127533" y="495300"/>
                </a:lnTo>
                <a:lnTo>
                  <a:pt x="120853" y="495300"/>
                </a:lnTo>
                <a:lnTo>
                  <a:pt x="107480" y="482600"/>
                </a:lnTo>
                <a:lnTo>
                  <a:pt x="94119" y="469900"/>
                </a:lnTo>
                <a:lnTo>
                  <a:pt x="94119" y="114300"/>
                </a:lnTo>
                <a:lnTo>
                  <a:pt x="99593" y="88900"/>
                </a:lnTo>
                <a:lnTo>
                  <a:pt x="114579" y="63500"/>
                </a:lnTo>
                <a:lnTo>
                  <a:pt x="136880" y="50800"/>
                </a:lnTo>
                <a:lnTo>
                  <a:pt x="164299" y="38100"/>
                </a:lnTo>
                <a:lnTo>
                  <a:pt x="191795" y="50800"/>
                </a:lnTo>
                <a:lnTo>
                  <a:pt x="214299" y="63500"/>
                </a:lnTo>
                <a:lnTo>
                  <a:pt x="229489" y="88900"/>
                </a:lnTo>
                <a:lnTo>
                  <a:pt x="235077" y="114300"/>
                </a:lnTo>
                <a:lnTo>
                  <a:pt x="235077" y="16827"/>
                </a:lnTo>
                <a:lnTo>
                  <a:pt x="210235" y="0"/>
                </a:lnTo>
                <a:lnTo>
                  <a:pt x="118681" y="0"/>
                </a:lnTo>
                <a:lnTo>
                  <a:pt x="81305" y="25400"/>
                </a:lnTo>
                <a:lnTo>
                  <a:pt x="56057" y="63500"/>
                </a:lnTo>
                <a:lnTo>
                  <a:pt x="46786" y="114300"/>
                </a:lnTo>
                <a:lnTo>
                  <a:pt x="46786" y="406400"/>
                </a:lnTo>
                <a:lnTo>
                  <a:pt x="41211" y="406400"/>
                </a:lnTo>
                <a:lnTo>
                  <a:pt x="33959" y="393700"/>
                </a:lnTo>
                <a:lnTo>
                  <a:pt x="8356" y="393700"/>
                </a:lnTo>
                <a:lnTo>
                  <a:pt x="2781" y="406400"/>
                </a:lnTo>
                <a:lnTo>
                  <a:pt x="0" y="406400"/>
                </a:lnTo>
                <a:lnTo>
                  <a:pt x="0" y="1206500"/>
                </a:lnTo>
                <a:lnTo>
                  <a:pt x="1752" y="1231900"/>
                </a:lnTo>
                <a:lnTo>
                  <a:pt x="6959" y="1244600"/>
                </a:lnTo>
                <a:lnTo>
                  <a:pt x="15506" y="1257300"/>
                </a:lnTo>
                <a:lnTo>
                  <a:pt x="27292" y="1282700"/>
                </a:lnTo>
                <a:lnTo>
                  <a:pt x="80759" y="1346200"/>
                </a:lnTo>
                <a:lnTo>
                  <a:pt x="106768" y="1371600"/>
                </a:lnTo>
                <a:lnTo>
                  <a:pt x="137274" y="1384300"/>
                </a:lnTo>
                <a:lnTo>
                  <a:pt x="171107" y="1397000"/>
                </a:lnTo>
                <a:lnTo>
                  <a:pt x="863701" y="1397000"/>
                </a:lnTo>
                <a:lnTo>
                  <a:pt x="897547" y="1384300"/>
                </a:lnTo>
                <a:lnTo>
                  <a:pt x="928039" y="1371600"/>
                </a:lnTo>
                <a:lnTo>
                  <a:pt x="941031" y="1358900"/>
                </a:lnTo>
                <a:lnTo>
                  <a:pt x="954024" y="1346200"/>
                </a:lnTo>
                <a:lnTo>
                  <a:pt x="1007491" y="1282700"/>
                </a:lnTo>
                <a:lnTo>
                  <a:pt x="1019251" y="1257300"/>
                </a:lnTo>
                <a:lnTo>
                  <a:pt x="1027811" y="1244600"/>
                </a:lnTo>
                <a:lnTo>
                  <a:pt x="1033018" y="1231900"/>
                </a:lnTo>
                <a:lnTo>
                  <a:pt x="1034796" y="1206500"/>
                </a:lnTo>
                <a:lnTo>
                  <a:pt x="1034796" y="482600"/>
                </a:lnTo>
                <a:lnTo>
                  <a:pt x="1034796" y="419100"/>
                </a:lnTo>
                <a:close/>
              </a:path>
            </a:pathLst>
          </a:custGeom>
          <a:solidFill>
            <a:srgbClr val="672F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 txBox="1"/>
          <p:nvPr/>
        </p:nvSpPr>
        <p:spPr>
          <a:xfrm>
            <a:off x="2852991" y="2348864"/>
            <a:ext cx="1007744" cy="1285875"/>
          </a:xfrm>
          <a:prstGeom prst="rect">
            <a:avLst/>
          </a:prstGeom>
          <a:ln w="59562">
            <a:solidFill>
              <a:srgbClr val="672FE2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40"/>
              </a:spcBef>
            </a:pPr>
            <a:endParaRPr sz="2400">
              <a:latin typeface="Times New Roman"/>
              <a:cs typeface="Times New Roman"/>
            </a:endParaRPr>
          </a:p>
          <a:p>
            <a:pPr marL="156210">
              <a:lnSpc>
                <a:spcPct val="100000"/>
              </a:lnSpc>
            </a:pPr>
            <a:r>
              <a:rPr dirty="0" sz="2400" spc="-20" b="1">
                <a:solidFill>
                  <a:srgbClr val="3769FF"/>
                </a:solidFill>
                <a:latin typeface="Arial"/>
                <a:cs typeface="Arial"/>
              </a:rPr>
              <a:t>$214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4" name="object 24" descr=""/>
          <p:cNvGrpSpPr/>
          <p:nvPr/>
        </p:nvGrpSpPr>
        <p:grpSpPr>
          <a:xfrm>
            <a:off x="2873248" y="2368676"/>
            <a:ext cx="967105" cy="1245870"/>
            <a:chOff x="2873248" y="2368676"/>
            <a:chExt cx="967105" cy="1245870"/>
          </a:xfrm>
        </p:grpSpPr>
        <p:sp>
          <p:nvSpPr>
            <p:cNvPr id="25" name="object 25" descr=""/>
            <p:cNvSpPr/>
            <p:nvPr/>
          </p:nvSpPr>
          <p:spPr>
            <a:xfrm>
              <a:off x="2980182" y="2964941"/>
              <a:ext cx="539750" cy="64135"/>
            </a:xfrm>
            <a:custGeom>
              <a:avLst/>
              <a:gdLst/>
              <a:ahLst/>
              <a:cxnLst/>
              <a:rect l="l" t="t" r="r" b="b"/>
              <a:pathLst>
                <a:path w="539750" h="64135">
                  <a:moveTo>
                    <a:pt x="507492" y="0"/>
                  </a:moveTo>
                  <a:lnTo>
                    <a:pt x="32004" y="0"/>
                  </a:lnTo>
                  <a:lnTo>
                    <a:pt x="19609" y="2514"/>
                  </a:lnTo>
                  <a:lnTo>
                    <a:pt x="9429" y="9350"/>
                  </a:lnTo>
                  <a:lnTo>
                    <a:pt x="2536" y="19448"/>
                  </a:lnTo>
                  <a:lnTo>
                    <a:pt x="0" y="31750"/>
                  </a:lnTo>
                  <a:lnTo>
                    <a:pt x="2536" y="44344"/>
                  </a:lnTo>
                  <a:lnTo>
                    <a:pt x="9429" y="54594"/>
                  </a:lnTo>
                  <a:lnTo>
                    <a:pt x="19609" y="61485"/>
                  </a:lnTo>
                  <a:lnTo>
                    <a:pt x="32004" y="64008"/>
                  </a:lnTo>
                  <a:lnTo>
                    <a:pt x="507492" y="64008"/>
                  </a:lnTo>
                  <a:lnTo>
                    <a:pt x="519886" y="61485"/>
                  </a:lnTo>
                  <a:lnTo>
                    <a:pt x="530066" y="54594"/>
                  </a:lnTo>
                  <a:lnTo>
                    <a:pt x="536959" y="44344"/>
                  </a:lnTo>
                  <a:lnTo>
                    <a:pt x="539495" y="31750"/>
                  </a:lnTo>
                  <a:lnTo>
                    <a:pt x="536959" y="19448"/>
                  </a:lnTo>
                  <a:lnTo>
                    <a:pt x="530066" y="9350"/>
                  </a:lnTo>
                  <a:lnTo>
                    <a:pt x="519886" y="2514"/>
                  </a:lnTo>
                  <a:lnTo>
                    <a:pt x="507492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03498" y="2964941"/>
              <a:ext cx="138684" cy="64008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2980182" y="3124961"/>
              <a:ext cx="539750" cy="64135"/>
            </a:xfrm>
            <a:custGeom>
              <a:avLst/>
              <a:gdLst/>
              <a:ahLst/>
              <a:cxnLst/>
              <a:rect l="l" t="t" r="r" b="b"/>
              <a:pathLst>
                <a:path w="539750" h="64135">
                  <a:moveTo>
                    <a:pt x="507492" y="0"/>
                  </a:moveTo>
                  <a:lnTo>
                    <a:pt x="32004" y="0"/>
                  </a:lnTo>
                  <a:lnTo>
                    <a:pt x="19609" y="2514"/>
                  </a:lnTo>
                  <a:lnTo>
                    <a:pt x="9429" y="9350"/>
                  </a:lnTo>
                  <a:lnTo>
                    <a:pt x="2536" y="19448"/>
                  </a:lnTo>
                  <a:lnTo>
                    <a:pt x="0" y="31750"/>
                  </a:lnTo>
                  <a:lnTo>
                    <a:pt x="2536" y="44344"/>
                  </a:lnTo>
                  <a:lnTo>
                    <a:pt x="9429" y="54594"/>
                  </a:lnTo>
                  <a:lnTo>
                    <a:pt x="19609" y="61485"/>
                  </a:lnTo>
                  <a:lnTo>
                    <a:pt x="32004" y="64008"/>
                  </a:lnTo>
                  <a:lnTo>
                    <a:pt x="507492" y="64008"/>
                  </a:lnTo>
                  <a:lnTo>
                    <a:pt x="519886" y="61485"/>
                  </a:lnTo>
                  <a:lnTo>
                    <a:pt x="530066" y="54594"/>
                  </a:lnTo>
                  <a:lnTo>
                    <a:pt x="536959" y="44344"/>
                  </a:lnTo>
                  <a:lnTo>
                    <a:pt x="539495" y="31750"/>
                  </a:lnTo>
                  <a:lnTo>
                    <a:pt x="536959" y="19448"/>
                  </a:lnTo>
                  <a:lnTo>
                    <a:pt x="530066" y="9350"/>
                  </a:lnTo>
                  <a:lnTo>
                    <a:pt x="519886" y="2514"/>
                  </a:lnTo>
                  <a:lnTo>
                    <a:pt x="507492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03498" y="3124961"/>
              <a:ext cx="138684" cy="64008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3275076" y="2488691"/>
              <a:ext cx="228600" cy="347980"/>
            </a:xfrm>
            <a:custGeom>
              <a:avLst/>
              <a:gdLst/>
              <a:ahLst/>
              <a:cxnLst/>
              <a:rect l="l" t="t" r="r" b="b"/>
              <a:pathLst>
                <a:path w="228600" h="347980">
                  <a:moveTo>
                    <a:pt x="114300" y="0"/>
                  </a:moveTo>
                  <a:lnTo>
                    <a:pt x="96440" y="27539"/>
                  </a:lnTo>
                  <a:lnTo>
                    <a:pt x="57150" y="92868"/>
                  </a:lnTo>
                  <a:lnTo>
                    <a:pt x="17859" y="170056"/>
                  </a:lnTo>
                  <a:lnTo>
                    <a:pt x="0" y="233172"/>
                  </a:lnTo>
                  <a:lnTo>
                    <a:pt x="8965" y="277713"/>
                  </a:lnTo>
                  <a:lnTo>
                    <a:pt x="33432" y="314039"/>
                  </a:lnTo>
                  <a:lnTo>
                    <a:pt x="69758" y="338506"/>
                  </a:lnTo>
                  <a:lnTo>
                    <a:pt x="114300" y="347472"/>
                  </a:lnTo>
                  <a:lnTo>
                    <a:pt x="158626" y="338506"/>
                  </a:lnTo>
                  <a:lnTo>
                    <a:pt x="194976" y="314039"/>
                  </a:lnTo>
                  <a:lnTo>
                    <a:pt x="219563" y="277713"/>
                  </a:lnTo>
                  <a:lnTo>
                    <a:pt x="221462" y="268350"/>
                  </a:lnTo>
                  <a:lnTo>
                    <a:pt x="143637" y="268350"/>
                  </a:lnTo>
                  <a:lnTo>
                    <a:pt x="129942" y="265654"/>
                  </a:lnTo>
                  <a:lnTo>
                    <a:pt x="118760" y="258302"/>
                  </a:lnTo>
                  <a:lnTo>
                    <a:pt x="111222" y="247401"/>
                  </a:lnTo>
                  <a:lnTo>
                    <a:pt x="108458" y="234061"/>
                  </a:lnTo>
                  <a:lnTo>
                    <a:pt x="113954" y="214707"/>
                  </a:lnTo>
                  <a:lnTo>
                    <a:pt x="126047" y="190579"/>
                  </a:lnTo>
                  <a:lnTo>
                    <a:pt x="138106" y="170056"/>
                  </a:lnTo>
                  <a:lnTo>
                    <a:pt x="143637" y="161290"/>
                  </a:lnTo>
                  <a:lnTo>
                    <a:pt x="206278" y="161290"/>
                  </a:lnTo>
                  <a:lnTo>
                    <a:pt x="171450" y="92868"/>
                  </a:lnTo>
                  <a:lnTo>
                    <a:pt x="132159" y="27539"/>
                  </a:lnTo>
                  <a:lnTo>
                    <a:pt x="114300" y="0"/>
                  </a:lnTo>
                  <a:close/>
                </a:path>
                <a:path w="228600" h="347980">
                  <a:moveTo>
                    <a:pt x="206278" y="161290"/>
                  </a:moveTo>
                  <a:lnTo>
                    <a:pt x="143637" y="161290"/>
                  </a:lnTo>
                  <a:lnTo>
                    <a:pt x="149107" y="170056"/>
                  </a:lnTo>
                  <a:lnTo>
                    <a:pt x="161036" y="190579"/>
                  </a:lnTo>
                  <a:lnTo>
                    <a:pt x="172997" y="214707"/>
                  </a:lnTo>
                  <a:lnTo>
                    <a:pt x="178435" y="234061"/>
                  </a:lnTo>
                  <a:lnTo>
                    <a:pt x="175676" y="247401"/>
                  </a:lnTo>
                  <a:lnTo>
                    <a:pt x="168179" y="258302"/>
                  </a:lnTo>
                  <a:lnTo>
                    <a:pt x="157110" y="265654"/>
                  </a:lnTo>
                  <a:lnTo>
                    <a:pt x="143637" y="268350"/>
                  </a:lnTo>
                  <a:lnTo>
                    <a:pt x="221462" y="268350"/>
                  </a:lnTo>
                  <a:lnTo>
                    <a:pt x="228600" y="233172"/>
                  </a:lnTo>
                  <a:lnTo>
                    <a:pt x="210740" y="170056"/>
                  </a:lnTo>
                  <a:lnTo>
                    <a:pt x="206278" y="16129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2882773" y="2378201"/>
              <a:ext cx="948055" cy="1226820"/>
            </a:xfrm>
            <a:custGeom>
              <a:avLst/>
              <a:gdLst/>
              <a:ahLst/>
              <a:cxnLst/>
              <a:rect l="l" t="t" r="r" b="b"/>
              <a:pathLst>
                <a:path w="948054" h="1226820">
                  <a:moveTo>
                    <a:pt x="0" y="1226820"/>
                  </a:moveTo>
                  <a:lnTo>
                    <a:pt x="947674" y="1226820"/>
                  </a:lnTo>
                  <a:lnTo>
                    <a:pt x="947674" y="0"/>
                  </a:lnTo>
                  <a:lnTo>
                    <a:pt x="0" y="0"/>
                  </a:lnTo>
                  <a:lnTo>
                    <a:pt x="0" y="122682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3553416" y="2497073"/>
              <a:ext cx="240029" cy="344805"/>
            </a:xfrm>
            <a:custGeom>
              <a:avLst/>
              <a:gdLst/>
              <a:ahLst/>
              <a:cxnLst/>
              <a:rect l="l" t="t" r="r" b="b"/>
              <a:pathLst>
                <a:path w="240029" h="344805">
                  <a:moveTo>
                    <a:pt x="21633" y="0"/>
                  </a:moveTo>
                  <a:lnTo>
                    <a:pt x="13124" y="4445"/>
                  </a:lnTo>
                  <a:lnTo>
                    <a:pt x="1902" y="63443"/>
                  </a:lnTo>
                  <a:lnTo>
                    <a:pt x="0" y="112757"/>
                  </a:lnTo>
                  <a:lnTo>
                    <a:pt x="6040" y="158481"/>
                  </a:lnTo>
                  <a:lnTo>
                    <a:pt x="19917" y="200358"/>
                  </a:lnTo>
                  <a:lnTo>
                    <a:pt x="41524" y="238130"/>
                  </a:lnTo>
                  <a:lnTo>
                    <a:pt x="70754" y="271540"/>
                  </a:lnTo>
                  <a:lnTo>
                    <a:pt x="107500" y="300330"/>
                  </a:lnTo>
                  <a:lnTo>
                    <a:pt x="151656" y="324245"/>
                  </a:lnTo>
                  <a:lnTo>
                    <a:pt x="203116" y="343026"/>
                  </a:lnTo>
                  <a:lnTo>
                    <a:pt x="209974" y="344550"/>
                  </a:lnTo>
                  <a:lnTo>
                    <a:pt x="218610" y="340105"/>
                  </a:lnTo>
                  <a:lnTo>
                    <a:pt x="238041" y="275463"/>
                  </a:lnTo>
                  <a:lnTo>
                    <a:pt x="239692" y="269366"/>
                  </a:lnTo>
                  <a:lnTo>
                    <a:pt x="234993" y="260985"/>
                  </a:lnTo>
                  <a:lnTo>
                    <a:pt x="228389" y="259079"/>
                  </a:lnTo>
                  <a:lnTo>
                    <a:pt x="213099" y="253408"/>
                  </a:lnTo>
                  <a:lnTo>
                    <a:pt x="197417" y="245713"/>
                  </a:lnTo>
                  <a:lnTo>
                    <a:pt x="182044" y="237112"/>
                  </a:lnTo>
                  <a:lnTo>
                    <a:pt x="167683" y="228726"/>
                  </a:lnTo>
                  <a:lnTo>
                    <a:pt x="118280" y="254762"/>
                  </a:lnTo>
                  <a:lnTo>
                    <a:pt x="92995" y="225734"/>
                  </a:lnTo>
                  <a:lnTo>
                    <a:pt x="74878" y="198850"/>
                  </a:lnTo>
                  <a:lnTo>
                    <a:pt x="61380" y="169537"/>
                  </a:lnTo>
                  <a:lnTo>
                    <a:pt x="49954" y="133223"/>
                  </a:lnTo>
                  <a:lnTo>
                    <a:pt x="99230" y="107187"/>
                  </a:lnTo>
                  <a:lnTo>
                    <a:pt x="99410" y="90283"/>
                  </a:lnTo>
                  <a:lnTo>
                    <a:pt x="99913" y="71675"/>
                  </a:lnTo>
                  <a:lnTo>
                    <a:pt x="101819" y="52949"/>
                  </a:lnTo>
                  <a:lnTo>
                    <a:pt x="106215" y="35687"/>
                  </a:lnTo>
                  <a:lnTo>
                    <a:pt x="105834" y="31368"/>
                  </a:lnTo>
                  <a:lnTo>
                    <a:pt x="101008" y="23113"/>
                  </a:lnTo>
                  <a:lnTo>
                    <a:pt x="93769" y="21209"/>
                  </a:lnTo>
                  <a:lnTo>
                    <a:pt x="21633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 descr=""/>
          <p:cNvSpPr txBox="1"/>
          <p:nvPr/>
        </p:nvSpPr>
        <p:spPr>
          <a:xfrm>
            <a:off x="4749800" y="2747264"/>
            <a:ext cx="9575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3769FF"/>
                </a:solidFill>
                <a:latin typeface="Arial"/>
                <a:cs typeface="Arial"/>
              </a:rPr>
              <a:t>$1,162</a:t>
            </a:r>
            <a:endParaRPr sz="2400">
              <a:latin typeface="Arial"/>
              <a:cs typeface="Arial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6577965" y="2457145"/>
            <a:ext cx="95758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3769FF"/>
                </a:solidFill>
                <a:latin typeface="Arial"/>
                <a:cs typeface="Arial"/>
              </a:rPr>
              <a:t>$1,474</a:t>
            </a:r>
            <a:endParaRPr sz="2400">
              <a:latin typeface="Arial"/>
              <a:cs typeface="Arial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8412606" y="2285491"/>
            <a:ext cx="9575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3769FF"/>
                </a:solidFill>
                <a:latin typeface="Arial"/>
                <a:cs typeface="Arial"/>
              </a:rPr>
              <a:t>$1,641</a:t>
            </a:r>
            <a:endParaRPr sz="2400">
              <a:latin typeface="Arial"/>
              <a:cs typeface="Arial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10139298" y="1182115"/>
            <a:ext cx="9575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3769FF"/>
                </a:solidFill>
                <a:latin typeface="Arial"/>
                <a:cs typeface="Arial"/>
              </a:rPr>
              <a:t>$2,739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461260" y="4360164"/>
            <a:ext cx="8880475" cy="417830"/>
          </a:xfrm>
          <a:custGeom>
            <a:avLst/>
            <a:gdLst/>
            <a:ahLst/>
            <a:cxnLst/>
            <a:rect l="l" t="t" r="r" b="b"/>
            <a:pathLst>
              <a:path w="8880475" h="417829">
                <a:moveTo>
                  <a:pt x="8880348" y="0"/>
                </a:moveTo>
                <a:lnTo>
                  <a:pt x="0" y="0"/>
                </a:lnTo>
                <a:lnTo>
                  <a:pt x="0" y="417575"/>
                </a:lnTo>
                <a:lnTo>
                  <a:pt x="8880348" y="417575"/>
                </a:lnTo>
                <a:lnTo>
                  <a:pt x="8880348" y="0"/>
                </a:lnTo>
                <a:close/>
              </a:path>
            </a:pathLst>
          </a:custGeom>
          <a:solidFill>
            <a:srgbClr val="E0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2467355" y="3072383"/>
            <a:ext cx="8880475" cy="416559"/>
          </a:xfrm>
          <a:custGeom>
            <a:avLst/>
            <a:gdLst/>
            <a:ahLst/>
            <a:cxnLst/>
            <a:rect l="l" t="t" r="r" b="b"/>
            <a:pathLst>
              <a:path w="8880475" h="416560">
                <a:moveTo>
                  <a:pt x="8880348" y="0"/>
                </a:moveTo>
                <a:lnTo>
                  <a:pt x="0" y="0"/>
                </a:lnTo>
                <a:lnTo>
                  <a:pt x="0" y="416051"/>
                </a:lnTo>
                <a:lnTo>
                  <a:pt x="8880348" y="416051"/>
                </a:lnTo>
                <a:lnTo>
                  <a:pt x="8880348" y="0"/>
                </a:lnTo>
                <a:close/>
              </a:path>
            </a:pathLst>
          </a:custGeom>
          <a:solidFill>
            <a:srgbClr val="E0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2461260" y="4796028"/>
            <a:ext cx="8880475" cy="416559"/>
          </a:xfrm>
          <a:custGeom>
            <a:avLst/>
            <a:gdLst/>
            <a:ahLst/>
            <a:cxnLst/>
            <a:rect l="l" t="t" r="r" b="b"/>
            <a:pathLst>
              <a:path w="8880475" h="416560">
                <a:moveTo>
                  <a:pt x="8880348" y="0"/>
                </a:moveTo>
                <a:lnTo>
                  <a:pt x="0" y="0"/>
                </a:lnTo>
                <a:lnTo>
                  <a:pt x="0" y="416052"/>
                </a:lnTo>
                <a:lnTo>
                  <a:pt x="8880348" y="416052"/>
                </a:lnTo>
                <a:lnTo>
                  <a:pt x="8880348" y="0"/>
                </a:lnTo>
                <a:close/>
              </a:path>
            </a:pathLst>
          </a:custGeom>
          <a:solidFill>
            <a:srgbClr val="E0F7F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2467355" y="2506787"/>
            <a:ext cx="8880475" cy="635635"/>
            <a:chOff x="2467355" y="2506787"/>
            <a:chExt cx="8880475" cy="635635"/>
          </a:xfrm>
        </p:grpSpPr>
        <p:sp>
          <p:nvSpPr>
            <p:cNvPr id="6" name="object 6" descr=""/>
            <p:cNvSpPr/>
            <p:nvPr/>
          </p:nvSpPr>
          <p:spPr>
            <a:xfrm>
              <a:off x="2467355" y="2628899"/>
              <a:ext cx="8880475" cy="416559"/>
            </a:xfrm>
            <a:custGeom>
              <a:avLst/>
              <a:gdLst/>
              <a:ahLst/>
              <a:cxnLst/>
              <a:rect l="l" t="t" r="r" b="b"/>
              <a:pathLst>
                <a:path w="8880475" h="416560">
                  <a:moveTo>
                    <a:pt x="8880348" y="0"/>
                  </a:moveTo>
                  <a:lnTo>
                    <a:pt x="0" y="0"/>
                  </a:lnTo>
                  <a:lnTo>
                    <a:pt x="0" y="416051"/>
                  </a:lnTo>
                  <a:lnTo>
                    <a:pt x="8880348" y="416051"/>
                  </a:lnTo>
                  <a:lnTo>
                    <a:pt x="8880348" y="0"/>
                  </a:lnTo>
                  <a:close/>
                </a:path>
              </a:pathLst>
            </a:custGeom>
            <a:solidFill>
              <a:srgbClr val="E0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8137182" y="2506789"/>
              <a:ext cx="1539240" cy="635635"/>
            </a:xfrm>
            <a:custGeom>
              <a:avLst/>
              <a:gdLst/>
              <a:ahLst/>
              <a:cxnLst/>
              <a:rect l="l" t="t" r="r" b="b"/>
              <a:pathLst>
                <a:path w="1539240" h="635635">
                  <a:moveTo>
                    <a:pt x="1538897" y="325488"/>
                  </a:moveTo>
                  <a:lnTo>
                    <a:pt x="1524114" y="286550"/>
                  </a:lnTo>
                  <a:lnTo>
                    <a:pt x="1490687" y="249237"/>
                  </a:lnTo>
                  <a:lnTo>
                    <a:pt x="1456804" y="227825"/>
                  </a:lnTo>
                  <a:lnTo>
                    <a:pt x="1422615" y="207505"/>
                  </a:lnTo>
                  <a:lnTo>
                    <a:pt x="1387843" y="189357"/>
                  </a:lnTo>
                  <a:lnTo>
                    <a:pt x="1352257" y="174434"/>
                  </a:lnTo>
                  <a:lnTo>
                    <a:pt x="1303375" y="159054"/>
                  </a:lnTo>
                  <a:lnTo>
                    <a:pt x="1254772" y="144818"/>
                  </a:lnTo>
                  <a:lnTo>
                    <a:pt x="1206334" y="131508"/>
                  </a:lnTo>
                  <a:lnTo>
                    <a:pt x="1157960" y="118859"/>
                  </a:lnTo>
                  <a:lnTo>
                    <a:pt x="1012151" y="82359"/>
                  </a:lnTo>
                  <a:lnTo>
                    <a:pt x="994765" y="81889"/>
                  </a:lnTo>
                  <a:lnTo>
                    <a:pt x="979360" y="85191"/>
                  </a:lnTo>
                  <a:lnTo>
                    <a:pt x="966800" y="92837"/>
                  </a:lnTo>
                  <a:lnTo>
                    <a:pt x="957922" y="105346"/>
                  </a:lnTo>
                  <a:lnTo>
                    <a:pt x="956729" y="117716"/>
                  </a:lnTo>
                  <a:lnTo>
                    <a:pt x="961720" y="128727"/>
                  </a:lnTo>
                  <a:lnTo>
                    <a:pt x="1010221" y="151155"/>
                  </a:lnTo>
                  <a:lnTo>
                    <a:pt x="1081366" y="162877"/>
                  </a:lnTo>
                  <a:lnTo>
                    <a:pt x="1133386" y="172897"/>
                  </a:lnTo>
                  <a:lnTo>
                    <a:pt x="1186484" y="183388"/>
                  </a:lnTo>
                  <a:lnTo>
                    <a:pt x="1239748" y="195300"/>
                  </a:lnTo>
                  <a:lnTo>
                    <a:pt x="1292250" y="209613"/>
                  </a:lnTo>
                  <a:lnTo>
                    <a:pt x="1343101" y="227266"/>
                  </a:lnTo>
                  <a:lnTo>
                    <a:pt x="1391373" y="249237"/>
                  </a:lnTo>
                  <a:lnTo>
                    <a:pt x="1434503" y="277609"/>
                  </a:lnTo>
                  <a:lnTo>
                    <a:pt x="1461490" y="305511"/>
                  </a:lnTo>
                  <a:lnTo>
                    <a:pt x="1472272" y="333413"/>
                  </a:lnTo>
                  <a:lnTo>
                    <a:pt x="1466735" y="361797"/>
                  </a:lnTo>
                  <a:lnTo>
                    <a:pt x="1406486" y="421957"/>
                  </a:lnTo>
                  <a:lnTo>
                    <a:pt x="1363827" y="446138"/>
                  </a:lnTo>
                  <a:lnTo>
                    <a:pt x="1318856" y="467156"/>
                  </a:lnTo>
                  <a:lnTo>
                    <a:pt x="1271409" y="485305"/>
                  </a:lnTo>
                  <a:lnTo>
                    <a:pt x="1221371" y="500837"/>
                  </a:lnTo>
                  <a:lnTo>
                    <a:pt x="1168615" y="514032"/>
                  </a:lnTo>
                  <a:lnTo>
                    <a:pt x="1118222" y="525754"/>
                  </a:lnTo>
                  <a:lnTo>
                    <a:pt x="1067663" y="536232"/>
                  </a:lnTo>
                  <a:lnTo>
                    <a:pt x="1016939" y="545477"/>
                  </a:lnTo>
                  <a:lnTo>
                    <a:pt x="966063" y="553491"/>
                  </a:lnTo>
                  <a:lnTo>
                    <a:pt x="915060" y="560273"/>
                  </a:lnTo>
                  <a:lnTo>
                    <a:pt x="863930" y="565823"/>
                  </a:lnTo>
                  <a:lnTo>
                    <a:pt x="812698" y="570141"/>
                  </a:lnTo>
                  <a:lnTo>
                    <a:pt x="761365" y="573227"/>
                  </a:lnTo>
                  <a:lnTo>
                    <a:pt x="709955" y="575081"/>
                  </a:lnTo>
                  <a:lnTo>
                    <a:pt x="658482" y="575703"/>
                  </a:lnTo>
                  <a:lnTo>
                    <a:pt x="606958" y="575081"/>
                  </a:lnTo>
                  <a:lnTo>
                    <a:pt x="555383" y="573239"/>
                  </a:lnTo>
                  <a:lnTo>
                    <a:pt x="503796" y="570166"/>
                  </a:lnTo>
                  <a:lnTo>
                    <a:pt x="452208" y="565848"/>
                  </a:lnTo>
                  <a:lnTo>
                    <a:pt x="405155" y="561035"/>
                  </a:lnTo>
                  <a:lnTo>
                    <a:pt x="357505" y="555167"/>
                  </a:lnTo>
                  <a:lnTo>
                    <a:pt x="309676" y="548182"/>
                  </a:lnTo>
                  <a:lnTo>
                    <a:pt x="262077" y="540004"/>
                  </a:lnTo>
                  <a:lnTo>
                    <a:pt x="215125" y="530555"/>
                  </a:lnTo>
                  <a:lnTo>
                    <a:pt x="169252" y="519747"/>
                  </a:lnTo>
                  <a:lnTo>
                    <a:pt x="120497" y="499960"/>
                  </a:lnTo>
                  <a:lnTo>
                    <a:pt x="86042" y="472567"/>
                  </a:lnTo>
                  <a:lnTo>
                    <a:pt x="65722" y="438962"/>
                  </a:lnTo>
                  <a:lnTo>
                    <a:pt x="59423" y="400519"/>
                  </a:lnTo>
                  <a:lnTo>
                    <a:pt x="67017" y="358584"/>
                  </a:lnTo>
                  <a:lnTo>
                    <a:pt x="61277" y="358051"/>
                  </a:lnTo>
                  <a:lnTo>
                    <a:pt x="67271" y="358330"/>
                  </a:lnTo>
                  <a:lnTo>
                    <a:pt x="87528" y="313385"/>
                  </a:lnTo>
                  <a:lnTo>
                    <a:pt x="114884" y="273138"/>
                  </a:lnTo>
                  <a:lnTo>
                    <a:pt x="148932" y="237045"/>
                  </a:lnTo>
                  <a:lnTo>
                    <a:pt x="189230" y="204558"/>
                  </a:lnTo>
                  <a:lnTo>
                    <a:pt x="235381" y="175120"/>
                  </a:lnTo>
                  <a:lnTo>
                    <a:pt x="286981" y="148145"/>
                  </a:lnTo>
                  <a:lnTo>
                    <a:pt x="333768" y="127698"/>
                  </a:lnTo>
                  <a:lnTo>
                    <a:pt x="381254" y="109461"/>
                  </a:lnTo>
                  <a:lnTo>
                    <a:pt x="429387" y="93345"/>
                  </a:lnTo>
                  <a:lnTo>
                    <a:pt x="478142" y="79273"/>
                  </a:lnTo>
                  <a:lnTo>
                    <a:pt x="527481" y="67170"/>
                  </a:lnTo>
                  <a:lnTo>
                    <a:pt x="577354" y="56946"/>
                  </a:lnTo>
                  <a:lnTo>
                    <a:pt x="627735" y="48514"/>
                  </a:lnTo>
                  <a:lnTo>
                    <a:pt x="678573" y="41808"/>
                  </a:lnTo>
                  <a:lnTo>
                    <a:pt x="729830" y="36741"/>
                  </a:lnTo>
                  <a:lnTo>
                    <a:pt x="781469" y="33235"/>
                  </a:lnTo>
                  <a:lnTo>
                    <a:pt x="831634" y="31254"/>
                  </a:lnTo>
                  <a:lnTo>
                    <a:pt x="827709" y="31254"/>
                  </a:lnTo>
                  <a:lnTo>
                    <a:pt x="885736" y="30543"/>
                  </a:lnTo>
                  <a:lnTo>
                    <a:pt x="943025" y="31254"/>
                  </a:lnTo>
                  <a:lnTo>
                    <a:pt x="939952" y="31254"/>
                  </a:lnTo>
                  <a:lnTo>
                    <a:pt x="1039812" y="34505"/>
                  </a:lnTo>
                  <a:lnTo>
                    <a:pt x="1087894" y="37185"/>
                  </a:lnTo>
                  <a:lnTo>
                    <a:pt x="1135024" y="42405"/>
                  </a:lnTo>
                  <a:lnTo>
                    <a:pt x="1180757" y="51396"/>
                  </a:lnTo>
                  <a:lnTo>
                    <a:pt x="1224902" y="65417"/>
                  </a:lnTo>
                  <a:lnTo>
                    <a:pt x="1267104" y="85737"/>
                  </a:lnTo>
                  <a:lnTo>
                    <a:pt x="1307045" y="113601"/>
                  </a:lnTo>
                  <a:lnTo>
                    <a:pt x="1284732" y="83553"/>
                  </a:lnTo>
                  <a:lnTo>
                    <a:pt x="1252855" y="60756"/>
                  </a:lnTo>
                  <a:lnTo>
                    <a:pt x="1209725" y="42799"/>
                  </a:lnTo>
                  <a:lnTo>
                    <a:pt x="1165504" y="30543"/>
                  </a:lnTo>
                  <a:lnTo>
                    <a:pt x="1153629" y="27241"/>
                  </a:lnTo>
                  <a:lnTo>
                    <a:pt x="1104265" y="18618"/>
                  </a:lnTo>
                  <a:lnTo>
                    <a:pt x="1054519" y="11772"/>
                  </a:lnTo>
                  <a:lnTo>
                    <a:pt x="1004481" y="6616"/>
                  </a:lnTo>
                  <a:lnTo>
                    <a:pt x="954214" y="3009"/>
                  </a:lnTo>
                  <a:lnTo>
                    <a:pt x="903808" y="838"/>
                  </a:lnTo>
                  <a:lnTo>
                    <a:pt x="853313" y="0"/>
                  </a:lnTo>
                  <a:lnTo>
                    <a:pt x="802817" y="368"/>
                  </a:lnTo>
                  <a:lnTo>
                    <a:pt x="752398" y="1828"/>
                  </a:lnTo>
                  <a:lnTo>
                    <a:pt x="702144" y="4254"/>
                  </a:lnTo>
                  <a:lnTo>
                    <a:pt x="650151" y="8509"/>
                  </a:lnTo>
                  <a:lnTo>
                    <a:pt x="598906" y="14389"/>
                  </a:lnTo>
                  <a:lnTo>
                    <a:pt x="548424" y="21945"/>
                  </a:lnTo>
                  <a:lnTo>
                    <a:pt x="498716" y="31254"/>
                  </a:lnTo>
                  <a:lnTo>
                    <a:pt x="449808" y="42405"/>
                  </a:lnTo>
                  <a:lnTo>
                    <a:pt x="401701" y="55460"/>
                  </a:lnTo>
                  <a:lnTo>
                    <a:pt x="354431" y="70485"/>
                  </a:lnTo>
                  <a:lnTo>
                    <a:pt x="308000" y="87541"/>
                  </a:lnTo>
                  <a:lnTo>
                    <a:pt x="262445" y="106718"/>
                  </a:lnTo>
                  <a:lnTo>
                    <a:pt x="217766" y="128079"/>
                  </a:lnTo>
                  <a:lnTo>
                    <a:pt x="166624" y="157099"/>
                  </a:lnTo>
                  <a:lnTo>
                    <a:pt x="121678" y="189560"/>
                  </a:lnTo>
                  <a:lnTo>
                    <a:pt x="83083" y="225564"/>
                  </a:lnTo>
                  <a:lnTo>
                    <a:pt x="50990" y="265150"/>
                  </a:lnTo>
                  <a:lnTo>
                    <a:pt x="25603" y="308419"/>
                  </a:lnTo>
                  <a:lnTo>
                    <a:pt x="8026" y="352996"/>
                  </a:lnTo>
                  <a:lnTo>
                    <a:pt x="6819" y="352869"/>
                  </a:lnTo>
                  <a:lnTo>
                    <a:pt x="0" y="393763"/>
                  </a:lnTo>
                  <a:lnTo>
                    <a:pt x="3657" y="432587"/>
                  </a:lnTo>
                  <a:lnTo>
                    <a:pt x="17678" y="468680"/>
                  </a:lnTo>
                  <a:lnTo>
                    <a:pt x="41973" y="501434"/>
                  </a:lnTo>
                  <a:lnTo>
                    <a:pt x="76492" y="530174"/>
                  </a:lnTo>
                  <a:lnTo>
                    <a:pt x="121119" y="554291"/>
                  </a:lnTo>
                  <a:lnTo>
                    <a:pt x="180555" y="574065"/>
                  </a:lnTo>
                  <a:lnTo>
                    <a:pt x="244563" y="591629"/>
                  </a:lnTo>
                  <a:lnTo>
                    <a:pt x="296011" y="600494"/>
                  </a:lnTo>
                  <a:lnTo>
                    <a:pt x="347586" y="608393"/>
                  </a:lnTo>
                  <a:lnTo>
                    <a:pt x="399275" y="615327"/>
                  </a:lnTo>
                  <a:lnTo>
                    <a:pt x="451104" y="621271"/>
                  </a:lnTo>
                  <a:lnTo>
                    <a:pt x="503059" y="626198"/>
                  </a:lnTo>
                  <a:lnTo>
                    <a:pt x="555167" y="630085"/>
                  </a:lnTo>
                  <a:lnTo>
                    <a:pt x="607428" y="632904"/>
                  </a:lnTo>
                  <a:lnTo>
                    <a:pt x="659866" y="634631"/>
                  </a:lnTo>
                  <a:lnTo>
                    <a:pt x="712457" y="635254"/>
                  </a:lnTo>
                  <a:lnTo>
                    <a:pt x="765238" y="634746"/>
                  </a:lnTo>
                  <a:lnTo>
                    <a:pt x="818222" y="633082"/>
                  </a:lnTo>
                  <a:lnTo>
                    <a:pt x="871385" y="630224"/>
                  </a:lnTo>
                  <a:lnTo>
                    <a:pt x="924775" y="626173"/>
                  </a:lnTo>
                  <a:lnTo>
                    <a:pt x="975550" y="621322"/>
                  </a:lnTo>
                  <a:lnTo>
                    <a:pt x="1026160" y="615200"/>
                  </a:lnTo>
                  <a:lnTo>
                    <a:pt x="1076413" y="607644"/>
                  </a:lnTo>
                  <a:lnTo>
                    <a:pt x="1126147" y="598512"/>
                  </a:lnTo>
                  <a:lnTo>
                    <a:pt x="1175156" y="587616"/>
                  </a:lnTo>
                  <a:lnTo>
                    <a:pt x="1223289" y="574802"/>
                  </a:lnTo>
                  <a:lnTo>
                    <a:pt x="1270355" y="559892"/>
                  </a:lnTo>
                  <a:lnTo>
                    <a:pt x="1316189" y="542734"/>
                  </a:lnTo>
                  <a:lnTo>
                    <a:pt x="1364830" y="524027"/>
                  </a:lnTo>
                  <a:lnTo>
                    <a:pt x="1409458" y="501980"/>
                  </a:lnTo>
                  <a:lnTo>
                    <a:pt x="1449616" y="476046"/>
                  </a:lnTo>
                  <a:lnTo>
                    <a:pt x="1484871" y="445706"/>
                  </a:lnTo>
                  <a:lnTo>
                    <a:pt x="1514817" y="410400"/>
                  </a:lnTo>
                  <a:lnTo>
                    <a:pt x="1535595" y="366598"/>
                  </a:lnTo>
                  <a:lnTo>
                    <a:pt x="1538897" y="325488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444500" y="5409387"/>
            <a:ext cx="11301730" cy="1322705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1200" i="1">
                <a:latin typeface="Arial"/>
                <a:cs typeface="Arial"/>
              </a:rPr>
              <a:t>This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table</a:t>
            </a:r>
            <a:r>
              <a:rPr dirty="0" sz="1200" spc="-4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is</a:t>
            </a:r>
            <a:r>
              <a:rPr dirty="0" sz="1200" spc="-1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for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illustrative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purposes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only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and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does</a:t>
            </a:r>
            <a:r>
              <a:rPr dirty="0" sz="1200" spc="-4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not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reflect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the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performance</a:t>
            </a:r>
            <a:r>
              <a:rPr dirty="0" sz="1200" spc="-4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of</a:t>
            </a:r>
            <a:r>
              <a:rPr dirty="0" sz="1200" spc="-1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any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Franklin</a:t>
            </a:r>
            <a:r>
              <a:rPr dirty="0" sz="1200" spc="-20" i="1">
                <a:latin typeface="Arial"/>
                <a:cs typeface="Arial"/>
              </a:rPr>
              <a:t> Templeton</a:t>
            </a:r>
            <a:r>
              <a:rPr dirty="0" sz="1200" spc="-40" i="1">
                <a:latin typeface="Arial"/>
                <a:cs typeface="Arial"/>
              </a:rPr>
              <a:t> </a:t>
            </a:r>
            <a:r>
              <a:rPr dirty="0" sz="1200" spc="-10" i="1">
                <a:latin typeface="Arial"/>
                <a:cs typeface="Arial"/>
              </a:rPr>
              <a:t>fund.</a:t>
            </a:r>
            <a:endParaRPr sz="1200">
              <a:latin typeface="Arial"/>
              <a:cs typeface="Arial"/>
            </a:endParaRPr>
          </a:p>
          <a:p>
            <a:pPr marL="12700" marR="113030">
              <a:lnSpc>
                <a:spcPct val="100000"/>
              </a:lnSpc>
              <a:spcBef>
                <a:spcPts val="600"/>
              </a:spcBef>
            </a:pPr>
            <a:r>
              <a:rPr dirty="0" sz="1200" i="1">
                <a:latin typeface="Arial"/>
                <a:cs typeface="Arial"/>
              </a:rPr>
              <a:t>An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investor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spc="-10" i="1">
                <a:latin typeface="Arial"/>
                <a:cs typeface="Arial"/>
              </a:rPr>
              <a:t>participating</a:t>
            </a:r>
            <a:r>
              <a:rPr dirty="0" sz="1200" spc="-4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in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systematic</a:t>
            </a:r>
            <a:r>
              <a:rPr dirty="0" sz="1200" spc="-1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withdrawal</a:t>
            </a:r>
            <a:r>
              <a:rPr dirty="0" sz="1200" spc="-4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plan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should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spc="-10" i="1">
                <a:latin typeface="Arial"/>
                <a:cs typeface="Arial"/>
              </a:rPr>
              <a:t>review,</a:t>
            </a:r>
            <a:r>
              <a:rPr dirty="0" sz="1200" spc="-4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every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spc="-10" i="1">
                <a:latin typeface="Arial"/>
                <a:cs typeface="Arial"/>
              </a:rPr>
              <a:t>year,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the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results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being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obtained</a:t>
            </a:r>
            <a:r>
              <a:rPr dirty="0" sz="1200" spc="-5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and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the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value</a:t>
            </a:r>
            <a:r>
              <a:rPr dirty="0" sz="1200" spc="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of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remaining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shares.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Based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on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this</a:t>
            </a:r>
            <a:r>
              <a:rPr dirty="0" sz="1200" spc="-10" i="1">
                <a:latin typeface="Arial"/>
                <a:cs typeface="Arial"/>
              </a:rPr>
              <a:t> annual</a:t>
            </a:r>
            <a:r>
              <a:rPr dirty="0" sz="1200" spc="-10" i="1">
                <a:latin typeface="Arial"/>
                <a:cs typeface="Arial"/>
              </a:rPr>
              <a:t> review,</a:t>
            </a:r>
            <a:r>
              <a:rPr dirty="0" sz="1200" spc="-5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the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individual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can</a:t>
            </a:r>
            <a:r>
              <a:rPr dirty="0" sz="1200" spc="-5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increase</a:t>
            </a:r>
            <a:r>
              <a:rPr dirty="0" sz="1200" spc="-4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or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decrease</a:t>
            </a:r>
            <a:r>
              <a:rPr dirty="0" sz="1200" spc="-6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the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amount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of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the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monthly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withdrawals</a:t>
            </a:r>
            <a:r>
              <a:rPr dirty="0" sz="1200" spc="-4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if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that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seems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appropriate.</a:t>
            </a:r>
            <a:r>
              <a:rPr dirty="0" sz="1200" spc="-5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The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results</a:t>
            </a:r>
            <a:r>
              <a:rPr dirty="0" sz="1200" spc="3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of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such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program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vary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spc="-10" i="1">
                <a:latin typeface="Arial"/>
                <a:cs typeface="Arial"/>
              </a:rPr>
              <a:t>substantially </a:t>
            </a:r>
            <a:r>
              <a:rPr dirty="0" sz="1200" i="1">
                <a:latin typeface="Arial"/>
                <a:cs typeface="Arial"/>
              </a:rPr>
              <a:t>depending</a:t>
            </a:r>
            <a:r>
              <a:rPr dirty="0" sz="1200" spc="-5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on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the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investment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performance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during</a:t>
            </a:r>
            <a:r>
              <a:rPr dirty="0" sz="1200" spc="-4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the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period</a:t>
            </a:r>
            <a:r>
              <a:rPr dirty="0" sz="1200" spc="-4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the</a:t>
            </a:r>
            <a:r>
              <a:rPr dirty="0" sz="1200" spc="-4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program</a:t>
            </a:r>
            <a:r>
              <a:rPr dirty="0" sz="1200" spc="-4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is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in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effect.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The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rate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or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amount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chosen</a:t>
            </a:r>
            <a:r>
              <a:rPr dirty="0" sz="1200" spc="-5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for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withdrawal</a:t>
            </a:r>
            <a:r>
              <a:rPr dirty="0" sz="1200" spc="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determines</a:t>
            </a:r>
            <a:r>
              <a:rPr dirty="0" sz="1200" spc="-4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the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value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remaining</a:t>
            </a:r>
            <a:r>
              <a:rPr dirty="0" sz="1200" spc="-4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at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spc="-25" i="1">
                <a:latin typeface="Arial"/>
                <a:cs typeface="Arial"/>
              </a:rPr>
              <a:t>the </a:t>
            </a:r>
            <a:r>
              <a:rPr dirty="0" sz="1200" i="1">
                <a:latin typeface="Arial"/>
                <a:cs typeface="Arial"/>
              </a:rPr>
              <a:t>end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of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the</a:t>
            </a:r>
            <a:r>
              <a:rPr dirty="0" sz="1200" spc="-2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period.</a:t>
            </a:r>
            <a:r>
              <a:rPr dirty="0" sz="1200" spc="-4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In</a:t>
            </a:r>
            <a:r>
              <a:rPr dirty="0" sz="1200" spc="-1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a</a:t>
            </a:r>
            <a:r>
              <a:rPr dirty="0" sz="1200" spc="-2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period</a:t>
            </a:r>
            <a:r>
              <a:rPr dirty="0" sz="1200" spc="-4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of</a:t>
            </a:r>
            <a:r>
              <a:rPr dirty="0" sz="1200" spc="-1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declining</a:t>
            </a:r>
            <a:r>
              <a:rPr dirty="0" sz="1200" spc="-5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market values,</a:t>
            </a:r>
            <a:r>
              <a:rPr dirty="0" sz="1200" spc="-5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continued</a:t>
            </a:r>
            <a:r>
              <a:rPr dirty="0" sz="1200" spc="-5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withdrawals</a:t>
            </a:r>
            <a:r>
              <a:rPr dirty="0" sz="1200" spc="-5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could</a:t>
            </a:r>
            <a:r>
              <a:rPr dirty="0" sz="1200" spc="-4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eventually</a:t>
            </a:r>
            <a:r>
              <a:rPr dirty="0" sz="1200" spc="-55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exhaust</a:t>
            </a:r>
            <a:r>
              <a:rPr dirty="0" sz="1200" spc="-30" i="1">
                <a:latin typeface="Arial"/>
                <a:cs typeface="Arial"/>
              </a:rPr>
              <a:t> </a:t>
            </a:r>
            <a:r>
              <a:rPr dirty="0" sz="1200" i="1">
                <a:latin typeface="Arial"/>
                <a:cs typeface="Arial"/>
              </a:rPr>
              <a:t>the</a:t>
            </a:r>
            <a:r>
              <a:rPr dirty="0" sz="1200" spc="-35" i="1">
                <a:latin typeface="Arial"/>
                <a:cs typeface="Arial"/>
              </a:rPr>
              <a:t> </a:t>
            </a:r>
            <a:r>
              <a:rPr dirty="0" sz="1200" spc="-10" i="1">
                <a:latin typeface="Arial"/>
                <a:cs typeface="Arial"/>
              </a:rPr>
              <a:t>principal.</a:t>
            </a:r>
            <a:endParaRPr sz="1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610"/>
              </a:spcBef>
            </a:pPr>
            <a:r>
              <a:rPr dirty="0" sz="1000" spc="-25">
                <a:latin typeface="Arial"/>
                <a:cs typeface="Arial"/>
              </a:rPr>
              <a:t>32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What</a:t>
            </a:r>
            <a:r>
              <a:rPr dirty="0" spc="-110"/>
              <a:t> </a:t>
            </a:r>
            <a:r>
              <a:rPr dirty="0"/>
              <a:t>are</a:t>
            </a:r>
            <a:r>
              <a:rPr dirty="0" spc="-110"/>
              <a:t> </a:t>
            </a:r>
            <a:r>
              <a:rPr dirty="0"/>
              <a:t>Systematic</a:t>
            </a:r>
            <a:r>
              <a:rPr dirty="0" spc="-55"/>
              <a:t> </a:t>
            </a:r>
            <a:r>
              <a:rPr dirty="0" spc="-10"/>
              <a:t>Withdrawals?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2535682" y="1855977"/>
            <a:ext cx="78930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solidFill>
                  <a:srgbClr val="00BEB3"/>
                </a:solidFill>
                <a:latin typeface="Arial"/>
                <a:cs typeface="Arial"/>
              </a:rPr>
              <a:t>Month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3878707" y="1855977"/>
            <a:ext cx="138049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solidFill>
                  <a:srgbClr val="00BEB3"/>
                </a:solidFill>
                <a:latin typeface="Arial"/>
                <a:cs typeface="Arial"/>
              </a:rPr>
              <a:t>Withdrawal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5876925" y="1855977"/>
            <a:ext cx="140970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00BEB3"/>
                </a:solidFill>
                <a:latin typeface="Arial"/>
                <a:cs typeface="Arial"/>
              </a:rPr>
              <a:t>Share</a:t>
            </a:r>
            <a:r>
              <a:rPr dirty="0" sz="2000" spc="-40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00BEB3"/>
                </a:solidFill>
                <a:latin typeface="Arial"/>
                <a:cs typeface="Arial"/>
              </a:rPr>
              <a:t>price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647178" y="1855977"/>
            <a:ext cx="146621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00BEB3"/>
                </a:solidFill>
                <a:latin typeface="Arial"/>
                <a:cs typeface="Arial"/>
              </a:rPr>
              <a:t>Shares</a:t>
            </a:r>
            <a:r>
              <a:rPr dirty="0" sz="2000" spc="-40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2000" spc="-20" b="1">
                <a:solidFill>
                  <a:srgbClr val="00BEB3"/>
                </a:solidFill>
                <a:latin typeface="Arial"/>
                <a:cs typeface="Arial"/>
              </a:rPr>
              <a:t>sold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9520808" y="1855977"/>
            <a:ext cx="1748789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00BEB3"/>
                </a:solidFill>
                <a:latin typeface="Arial"/>
                <a:cs typeface="Arial"/>
              </a:rPr>
              <a:t>Share</a:t>
            </a:r>
            <a:r>
              <a:rPr dirty="0" sz="2000" spc="-40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00BEB3"/>
                </a:solidFill>
                <a:latin typeface="Arial"/>
                <a:cs typeface="Arial"/>
              </a:rPr>
              <a:t>balance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457200" y="2208276"/>
            <a:ext cx="1831975" cy="3002280"/>
          </a:xfrm>
          <a:custGeom>
            <a:avLst/>
            <a:gdLst/>
            <a:ahLst/>
            <a:cxnLst/>
            <a:rect l="l" t="t" r="r" b="b"/>
            <a:pathLst>
              <a:path w="1831975" h="3002279">
                <a:moveTo>
                  <a:pt x="1075182" y="0"/>
                </a:moveTo>
                <a:lnTo>
                  <a:pt x="0" y="0"/>
                </a:lnTo>
                <a:lnTo>
                  <a:pt x="0" y="3002280"/>
                </a:lnTo>
                <a:lnTo>
                  <a:pt x="1075182" y="3002280"/>
                </a:lnTo>
                <a:lnTo>
                  <a:pt x="1831848" y="1501140"/>
                </a:lnTo>
                <a:lnTo>
                  <a:pt x="1075182" y="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16" name="object 16" descr=""/>
          <p:cNvGraphicFramePr>
            <a:graphicFrameLocks noGrp="1"/>
          </p:cNvGraphicFramePr>
          <p:nvPr/>
        </p:nvGraphicFramePr>
        <p:xfrm>
          <a:off x="455612" y="2217039"/>
          <a:ext cx="10968355" cy="29838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08505"/>
                <a:gridCol w="1452245"/>
                <a:gridCol w="1422400"/>
                <a:gridCol w="2025650"/>
                <a:gridCol w="1826895"/>
                <a:gridCol w="2151379"/>
              </a:tblGrid>
              <a:tr h="3994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9050">
                      <a:solidFill>
                        <a:srgbClr val="3769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A7A7A7"/>
                      </a:solidFill>
                      <a:prstDash val="solid"/>
                    </a:lnR>
                    <a:lnT w="19050">
                      <a:solidFill>
                        <a:srgbClr val="3769FF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A7A7A7"/>
                      </a:solidFill>
                      <a:prstDash val="solid"/>
                    </a:lnL>
                    <a:lnR w="6350">
                      <a:solidFill>
                        <a:srgbClr val="A7A7A7"/>
                      </a:solidFill>
                      <a:prstDash val="solid"/>
                    </a:lnR>
                    <a:lnT w="19050">
                      <a:solidFill>
                        <a:srgbClr val="3769FF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8382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dirty="0" sz="2000" spc="-25" b="1">
                          <a:solidFill>
                            <a:srgbClr val="00BEB3"/>
                          </a:solidFill>
                          <a:latin typeface="Arial"/>
                          <a:cs typeface="Arial"/>
                        </a:rPr>
                        <a:t>$5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39369">
                    <a:lnL w="6350">
                      <a:solidFill>
                        <a:srgbClr val="A7A7A7"/>
                      </a:solidFill>
                      <a:prstDash val="solid"/>
                    </a:lnL>
                    <a:lnR w="6350">
                      <a:solidFill>
                        <a:srgbClr val="A7A7A7"/>
                      </a:solidFill>
                      <a:prstDash val="solid"/>
                    </a:lnR>
                    <a:lnT w="19050">
                      <a:solidFill>
                        <a:srgbClr val="3769FF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A7A7A7"/>
                      </a:solidFill>
                      <a:prstDash val="solid"/>
                    </a:lnL>
                    <a:lnR w="6350">
                      <a:solidFill>
                        <a:srgbClr val="A7A7A7"/>
                      </a:solidFill>
                      <a:prstDash val="solid"/>
                    </a:lnR>
                    <a:lnT w="19050">
                      <a:solidFill>
                        <a:srgbClr val="3769FF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8001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dirty="0" sz="2000" spc="-10" b="1">
                          <a:solidFill>
                            <a:srgbClr val="00BEB3"/>
                          </a:solidFill>
                          <a:latin typeface="Arial"/>
                          <a:cs typeface="Arial"/>
                        </a:rPr>
                        <a:t>100,000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39369">
                    <a:lnL w="6350">
                      <a:solidFill>
                        <a:srgbClr val="A7A7A7"/>
                      </a:solidFill>
                      <a:prstDash val="solid"/>
                    </a:lnL>
                    <a:lnT w="19050">
                      <a:solidFill>
                        <a:srgbClr val="3769FF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</a:tr>
              <a:tr h="43180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7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105410">
                        <a:lnSpc>
                          <a:spcPts val="2130"/>
                        </a:lnSpc>
                      </a:pPr>
                      <a:r>
                        <a:rPr dirty="0" sz="20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Retirement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288925"/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dirty="0" sz="2000" spc="-10" b="1">
                          <a:solidFill>
                            <a:srgbClr val="00BEB3"/>
                          </a:solidFill>
                          <a:latin typeface="Arial"/>
                          <a:cs typeface="Arial"/>
                        </a:rPr>
                        <a:t>January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3660"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  <a:solidFill>
                      <a:srgbClr val="E0F7F7"/>
                    </a:solidFill>
                  </a:tcPr>
                </a:tc>
                <a:tc>
                  <a:txBody>
                    <a:bodyPr/>
                    <a:lstStyle/>
                    <a:p>
                      <a:pPr algn="r" marR="8318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dirty="0" sz="2000" spc="-1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$1,500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3660">
                    <a:lnL w="6350">
                      <a:solidFill>
                        <a:srgbClr val="A7A7A7"/>
                      </a:solidFill>
                      <a:prstDash val="solid"/>
                    </a:lnL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  <a:solidFill>
                      <a:srgbClr val="E0F7F7"/>
                    </a:solidFill>
                  </a:tcPr>
                </a:tc>
                <a:tc>
                  <a:txBody>
                    <a:bodyPr/>
                    <a:lstStyle/>
                    <a:p>
                      <a:pPr algn="r" marR="8445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dirty="0" sz="2000" spc="-25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$6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4930">
                    <a:lnL w="6350">
                      <a:solidFill>
                        <a:srgbClr val="A7A7A7"/>
                      </a:solidFill>
                      <a:prstDash val="solid"/>
                    </a:lnL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  <a:solidFill>
                      <a:srgbClr val="E0F7F7"/>
                    </a:solidFill>
                  </a:tcPr>
                </a:tc>
                <a:tc>
                  <a:txBody>
                    <a:bodyPr/>
                    <a:lstStyle/>
                    <a:p>
                      <a:pPr algn="r" marR="8382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-</a:t>
                      </a:r>
                      <a:r>
                        <a:rPr dirty="0" sz="2000" spc="-25">
                          <a:latin typeface="Arial"/>
                          <a:cs typeface="Arial"/>
                        </a:rPr>
                        <a:t>250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4930">
                    <a:lnL w="6350">
                      <a:solidFill>
                        <a:srgbClr val="A7A7A7"/>
                      </a:solidFill>
                      <a:prstDash val="solid"/>
                    </a:lnL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8001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dirty="0" sz="2000" spc="-10">
                          <a:latin typeface="Arial"/>
                          <a:cs typeface="Arial"/>
                        </a:rPr>
                        <a:t>99,750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4930">
                    <a:lnL w="6350">
                      <a:solidFill>
                        <a:srgbClr val="A7A7A7"/>
                      </a:solidFill>
                      <a:prstDash val="solid"/>
                    </a:lnL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</a:tr>
              <a:tr h="4318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88925"/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dirty="0" sz="2000" spc="-10" b="1">
                          <a:solidFill>
                            <a:srgbClr val="00BEB3"/>
                          </a:solidFill>
                          <a:latin typeface="Arial"/>
                          <a:cs typeface="Arial"/>
                        </a:rPr>
                        <a:t>February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3660"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  <a:solidFill>
                      <a:srgbClr val="E0F7F7"/>
                    </a:solidFill>
                  </a:tcPr>
                </a:tc>
                <a:tc>
                  <a:txBody>
                    <a:bodyPr/>
                    <a:lstStyle/>
                    <a:p>
                      <a:pPr algn="r" marR="8318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dirty="0" sz="2000" spc="-1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$1,500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3660">
                    <a:lnL w="6350">
                      <a:solidFill>
                        <a:srgbClr val="A7A7A7"/>
                      </a:solidFill>
                      <a:prstDash val="solid"/>
                    </a:lnL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  <a:solidFill>
                      <a:srgbClr val="E0F7F7"/>
                    </a:solidFill>
                  </a:tcPr>
                </a:tc>
                <a:tc>
                  <a:txBody>
                    <a:bodyPr/>
                    <a:lstStyle/>
                    <a:p>
                      <a:pPr algn="r" marR="8445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dirty="0" sz="2000" spc="-25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$4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4930">
                    <a:lnL w="6350">
                      <a:solidFill>
                        <a:srgbClr val="A7A7A7"/>
                      </a:solidFill>
                      <a:prstDash val="solid"/>
                    </a:lnL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  <a:solidFill>
                      <a:srgbClr val="E0F7F7"/>
                    </a:solidFill>
                  </a:tcPr>
                </a:tc>
                <a:tc>
                  <a:txBody>
                    <a:bodyPr/>
                    <a:lstStyle/>
                    <a:p>
                      <a:pPr algn="r" marR="8382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-</a:t>
                      </a:r>
                      <a:r>
                        <a:rPr dirty="0" sz="2000" spc="-25">
                          <a:latin typeface="Arial"/>
                          <a:cs typeface="Arial"/>
                        </a:rPr>
                        <a:t>375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4930">
                    <a:lnL w="6350">
                      <a:solidFill>
                        <a:srgbClr val="A7A7A7"/>
                      </a:solidFill>
                      <a:prstDash val="solid"/>
                    </a:lnL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8128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dirty="0" sz="2000" spc="-10">
                          <a:latin typeface="Arial"/>
                          <a:cs typeface="Arial"/>
                        </a:rPr>
                        <a:t>99,375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4930">
                    <a:lnL w="6350">
                      <a:solidFill>
                        <a:srgbClr val="A7A7A7"/>
                      </a:solidFill>
                      <a:prstDash val="solid"/>
                    </a:lnL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</a:tr>
              <a:tr h="431800">
                <a:tc rowSpan="4"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20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savings</a:t>
                      </a:r>
                      <a:endParaRPr sz="2000">
                        <a:latin typeface="Arial"/>
                        <a:cs typeface="Arial"/>
                      </a:endParaRPr>
                    </a:p>
                    <a:p>
                      <a:pPr marL="19685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2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$500,000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21590"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dirty="0" sz="2000" spc="-10" b="1">
                          <a:solidFill>
                            <a:srgbClr val="00BEB3"/>
                          </a:solidFill>
                          <a:latin typeface="Arial"/>
                          <a:cs typeface="Arial"/>
                        </a:rPr>
                        <a:t>March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3660"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8191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dirty="0" sz="2000" spc="-1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$1,500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3660">
                    <a:lnL w="6350">
                      <a:solidFill>
                        <a:srgbClr val="A7A7A7"/>
                      </a:solidFill>
                      <a:prstDash val="solid"/>
                    </a:lnL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8445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dirty="0" sz="2000" spc="-25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$5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4930">
                    <a:lnL w="6350">
                      <a:solidFill>
                        <a:srgbClr val="A7A7A7"/>
                      </a:solidFill>
                      <a:prstDash val="solid"/>
                    </a:lnL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8382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-</a:t>
                      </a:r>
                      <a:r>
                        <a:rPr dirty="0" sz="2000" spc="-25">
                          <a:latin typeface="Arial"/>
                          <a:cs typeface="Arial"/>
                        </a:rPr>
                        <a:t>300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4930">
                    <a:lnL w="6350">
                      <a:solidFill>
                        <a:srgbClr val="A7A7A7"/>
                      </a:solidFill>
                      <a:prstDash val="solid"/>
                    </a:lnL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8128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dirty="0" sz="2000" spc="-10">
                          <a:latin typeface="Arial"/>
                          <a:cs typeface="Arial"/>
                        </a:rPr>
                        <a:t>99,075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4930">
                    <a:lnL w="6350">
                      <a:solidFill>
                        <a:srgbClr val="A7A7A7"/>
                      </a:solidFill>
                      <a:prstDash val="solid"/>
                    </a:lnL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</a:tr>
              <a:tr h="4318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1590"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dirty="0" sz="2000" spc="-10" b="1">
                          <a:solidFill>
                            <a:srgbClr val="00BEB3"/>
                          </a:solidFill>
                          <a:latin typeface="Arial"/>
                          <a:cs typeface="Arial"/>
                        </a:rPr>
                        <a:t>April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3660"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8318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dirty="0" sz="2000" spc="-1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$1,500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3660">
                    <a:lnL w="6350">
                      <a:solidFill>
                        <a:srgbClr val="A7A7A7"/>
                      </a:solidFill>
                      <a:prstDash val="solid"/>
                    </a:lnL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8445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dirty="0" sz="2000" spc="-25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$5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4930">
                    <a:lnL w="6350">
                      <a:solidFill>
                        <a:srgbClr val="A7A7A7"/>
                      </a:solidFill>
                      <a:prstDash val="solid"/>
                    </a:lnL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8382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-</a:t>
                      </a:r>
                      <a:r>
                        <a:rPr dirty="0" sz="2000" spc="-25">
                          <a:latin typeface="Arial"/>
                          <a:cs typeface="Arial"/>
                        </a:rPr>
                        <a:t>300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4930">
                    <a:lnL w="6350">
                      <a:solidFill>
                        <a:srgbClr val="A7A7A7"/>
                      </a:solidFill>
                      <a:prstDash val="solid"/>
                    </a:lnL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8128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dirty="0" sz="2000" spc="-10">
                          <a:latin typeface="Arial"/>
                          <a:cs typeface="Arial"/>
                        </a:rPr>
                        <a:t>98,775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4930">
                    <a:lnL w="6350">
                      <a:solidFill>
                        <a:srgbClr val="A7A7A7"/>
                      </a:solidFill>
                      <a:prstDash val="solid"/>
                    </a:lnL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</a:tr>
              <a:tr h="4318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1590"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dirty="0" sz="2000" spc="-25" b="1">
                          <a:solidFill>
                            <a:srgbClr val="00BEB3"/>
                          </a:solidFill>
                          <a:latin typeface="Arial"/>
                          <a:cs typeface="Arial"/>
                        </a:rPr>
                        <a:t>May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4295"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  <a:solidFill>
                      <a:srgbClr val="E0F7F7"/>
                    </a:solidFill>
                  </a:tcPr>
                </a:tc>
                <a:tc>
                  <a:txBody>
                    <a:bodyPr/>
                    <a:lstStyle/>
                    <a:p>
                      <a:pPr algn="r" marR="83185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dirty="0" sz="2000" spc="-1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$1,500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4295">
                    <a:lnL w="6350">
                      <a:solidFill>
                        <a:srgbClr val="A7A7A7"/>
                      </a:solidFill>
                      <a:prstDash val="solid"/>
                    </a:lnL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  <a:solidFill>
                      <a:srgbClr val="E0F7F7"/>
                    </a:solidFill>
                  </a:tcPr>
                </a:tc>
                <a:tc>
                  <a:txBody>
                    <a:bodyPr/>
                    <a:lstStyle/>
                    <a:p>
                      <a:pPr algn="r" marR="8445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dirty="0" sz="2000" spc="-25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$4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4930">
                    <a:lnL w="6350">
                      <a:solidFill>
                        <a:srgbClr val="A7A7A7"/>
                      </a:solidFill>
                      <a:prstDash val="solid"/>
                    </a:lnL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  <a:solidFill>
                      <a:srgbClr val="E0F7F7"/>
                    </a:solidFill>
                  </a:tcPr>
                </a:tc>
                <a:tc>
                  <a:txBody>
                    <a:bodyPr/>
                    <a:lstStyle/>
                    <a:p>
                      <a:pPr algn="r" marR="8382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-</a:t>
                      </a:r>
                      <a:r>
                        <a:rPr dirty="0" sz="2000" spc="-25">
                          <a:latin typeface="Arial"/>
                          <a:cs typeface="Arial"/>
                        </a:rPr>
                        <a:t>375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4930">
                    <a:lnL w="6350">
                      <a:solidFill>
                        <a:srgbClr val="A7A7A7"/>
                      </a:solidFill>
                      <a:prstDash val="solid"/>
                    </a:lnL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8001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dirty="0" sz="2000" spc="-10">
                          <a:latin typeface="Arial"/>
                          <a:cs typeface="Arial"/>
                        </a:rPr>
                        <a:t>98,400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74930">
                    <a:lnL w="6350">
                      <a:solidFill>
                        <a:srgbClr val="A7A7A7"/>
                      </a:solidFill>
                      <a:prstDash val="solid"/>
                    </a:lnL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</a:tr>
              <a:tr h="42545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1590"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dirty="0" sz="2000" spc="-20" b="1">
                          <a:solidFill>
                            <a:srgbClr val="00BEB3"/>
                          </a:solidFill>
                          <a:latin typeface="Arial"/>
                          <a:cs typeface="Arial"/>
                        </a:rPr>
                        <a:t>June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67945"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  <a:solidFill>
                      <a:srgbClr val="E0F7F7"/>
                    </a:solidFill>
                  </a:tcPr>
                </a:tc>
                <a:tc>
                  <a:txBody>
                    <a:bodyPr/>
                    <a:lstStyle/>
                    <a:p>
                      <a:pPr algn="r" marR="8318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dirty="0" sz="2000" spc="-10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$1,500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67945">
                    <a:lnL w="6350">
                      <a:solidFill>
                        <a:srgbClr val="A7A7A7"/>
                      </a:solidFill>
                      <a:prstDash val="solid"/>
                    </a:lnL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  <a:solidFill>
                      <a:srgbClr val="E0F7F7"/>
                    </a:solidFill>
                  </a:tcPr>
                </a:tc>
                <a:tc>
                  <a:txBody>
                    <a:bodyPr/>
                    <a:lstStyle/>
                    <a:p>
                      <a:pPr algn="r" marR="8445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dirty="0" sz="2000" spc="-25">
                          <a:solidFill>
                            <a:srgbClr val="672FE2"/>
                          </a:solidFill>
                          <a:latin typeface="Arial"/>
                          <a:cs typeface="Arial"/>
                        </a:rPr>
                        <a:t>$6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69215">
                    <a:lnL w="6350">
                      <a:solidFill>
                        <a:srgbClr val="A7A7A7"/>
                      </a:solidFill>
                      <a:prstDash val="solid"/>
                    </a:lnL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  <a:solidFill>
                      <a:srgbClr val="E0F7F7"/>
                    </a:solidFill>
                  </a:tcPr>
                </a:tc>
                <a:tc>
                  <a:txBody>
                    <a:bodyPr/>
                    <a:lstStyle/>
                    <a:p>
                      <a:pPr algn="r" marR="8382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dirty="0" sz="2000">
                          <a:latin typeface="Arial"/>
                          <a:cs typeface="Arial"/>
                        </a:rPr>
                        <a:t>-</a:t>
                      </a:r>
                      <a:r>
                        <a:rPr dirty="0" sz="2000" spc="-25">
                          <a:latin typeface="Arial"/>
                          <a:cs typeface="Arial"/>
                        </a:rPr>
                        <a:t>250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69215">
                    <a:lnL w="6350">
                      <a:solidFill>
                        <a:srgbClr val="A7A7A7"/>
                      </a:solidFill>
                      <a:prstDash val="solid"/>
                    </a:lnL>
                    <a:lnR w="6350">
                      <a:solidFill>
                        <a:srgbClr val="A7A7A7"/>
                      </a:solidFill>
                      <a:prstDash val="solid"/>
                    </a:lnR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8128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dirty="0" sz="2000" spc="-10">
                          <a:latin typeface="Arial"/>
                          <a:cs typeface="Arial"/>
                        </a:rPr>
                        <a:t>98,150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69215">
                    <a:lnL w="6350">
                      <a:solidFill>
                        <a:srgbClr val="A7A7A7"/>
                      </a:solidFill>
                      <a:prstDash val="solid"/>
                    </a:lnL>
                    <a:lnT w="6350">
                      <a:solidFill>
                        <a:srgbClr val="A7A7A7"/>
                      </a:solidFill>
                      <a:prstDash val="solid"/>
                    </a:lnT>
                    <a:lnB w="6350">
                      <a:solidFill>
                        <a:srgbClr val="A7A7A7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7" name="object 17" descr=""/>
          <p:cNvSpPr/>
          <p:nvPr/>
        </p:nvSpPr>
        <p:spPr>
          <a:xfrm>
            <a:off x="8137080" y="2965525"/>
            <a:ext cx="1539240" cy="635635"/>
          </a:xfrm>
          <a:custGeom>
            <a:avLst/>
            <a:gdLst/>
            <a:ahLst/>
            <a:cxnLst/>
            <a:rect l="l" t="t" r="r" b="b"/>
            <a:pathLst>
              <a:path w="1539240" h="635635">
                <a:moveTo>
                  <a:pt x="1538998" y="326351"/>
                </a:moveTo>
                <a:lnTo>
                  <a:pt x="1524215" y="287515"/>
                </a:lnTo>
                <a:lnTo>
                  <a:pt x="1490789" y="250240"/>
                </a:lnTo>
                <a:lnTo>
                  <a:pt x="1456905" y="228904"/>
                </a:lnTo>
                <a:lnTo>
                  <a:pt x="1422717" y="208635"/>
                </a:lnTo>
                <a:lnTo>
                  <a:pt x="1387944" y="190538"/>
                </a:lnTo>
                <a:lnTo>
                  <a:pt x="1352359" y="175691"/>
                </a:lnTo>
                <a:lnTo>
                  <a:pt x="1303477" y="160362"/>
                </a:lnTo>
                <a:lnTo>
                  <a:pt x="1254874" y="146189"/>
                </a:lnTo>
                <a:lnTo>
                  <a:pt x="1206436" y="132918"/>
                </a:lnTo>
                <a:lnTo>
                  <a:pt x="1158062" y="120307"/>
                </a:lnTo>
                <a:lnTo>
                  <a:pt x="1012253" y="83870"/>
                </a:lnTo>
                <a:lnTo>
                  <a:pt x="994867" y="83400"/>
                </a:lnTo>
                <a:lnTo>
                  <a:pt x="979462" y="86690"/>
                </a:lnTo>
                <a:lnTo>
                  <a:pt x="966901" y="94284"/>
                </a:lnTo>
                <a:lnTo>
                  <a:pt x="958024" y="106730"/>
                </a:lnTo>
                <a:lnTo>
                  <a:pt x="956830" y="119100"/>
                </a:lnTo>
                <a:lnTo>
                  <a:pt x="961821" y="130098"/>
                </a:lnTo>
                <a:lnTo>
                  <a:pt x="1010323" y="152514"/>
                </a:lnTo>
                <a:lnTo>
                  <a:pt x="1081468" y="164134"/>
                </a:lnTo>
                <a:lnTo>
                  <a:pt x="1186586" y="184607"/>
                </a:lnTo>
                <a:lnTo>
                  <a:pt x="1239850" y="196481"/>
                </a:lnTo>
                <a:lnTo>
                  <a:pt x="1292352" y="210731"/>
                </a:lnTo>
                <a:lnTo>
                  <a:pt x="1343202" y="228333"/>
                </a:lnTo>
                <a:lnTo>
                  <a:pt x="1391475" y="250240"/>
                </a:lnTo>
                <a:lnTo>
                  <a:pt x="1434604" y="278549"/>
                </a:lnTo>
                <a:lnTo>
                  <a:pt x="1461592" y="306374"/>
                </a:lnTo>
                <a:lnTo>
                  <a:pt x="1472374" y="334213"/>
                </a:lnTo>
                <a:lnTo>
                  <a:pt x="1466837" y="362508"/>
                </a:lnTo>
                <a:lnTo>
                  <a:pt x="1406588" y="422452"/>
                </a:lnTo>
                <a:lnTo>
                  <a:pt x="1363929" y="446608"/>
                </a:lnTo>
                <a:lnTo>
                  <a:pt x="1318958" y="467601"/>
                </a:lnTo>
                <a:lnTo>
                  <a:pt x="1271511" y="485686"/>
                </a:lnTo>
                <a:lnTo>
                  <a:pt x="1221473" y="501154"/>
                </a:lnTo>
                <a:lnTo>
                  <a:pt x="1168717" y="514273"/>
                </a:lnTo>
                <a:lnTo>
                  <a:pt x="1118323" y="525970"/>
                </a:lnTo>
                <a:lnTo>
                  <a:pt x="1067765" y="536422"/>
                </a:lnTo>
                <a:lnTo>
                  <a:pt x="1017041" y="545655"/>
                </a:lnTo>
                <a:lnTo>
                  <a:pt x="966165" y="553656"/>
                </a:lnTo>
                <a:lnTo>
                  <a:pt x="915162" y="560425"/>
                </a:lnTo>
                <a:lnTo>
                  <a:pt x="864031" y="565962"/>
                </a:lnTo>
                <a:lnTo>
                  <a:pt x="812800" y="570268"/>
                </a:lnTo>
                <a:lnTo>
                  <a:pt x="761466" y="573354"/>
                </a:lnTo>
                <a:lnTo>
                  <a:pt x="710057" y="575195"/>
                </a:lnTo>
                <a:lnTo>
                  <a:pt x="658583" y="575818"/>
                </a:lnTo>
                <a:lnTo>
                  <a:pt x="607060" y="575195"/>
                </a:lnTo>
                <a:lnTo>
                  <a:pt x="555485" y="573354"/>
                </a:lnTo>
                <a:lnTo>
                  <a:pt x="503897" y="570280"/>
                </a:lnTo>
                <a:lnTo>
                  <a:pt x="452310" y="565962"/>
                </a:lnTo>
                <a:lnTo>
                  <a:pt x="405257" y="561162"/>
                </a:lnTo>
                <a:lnTo>
                  <a:pt x="357606" y="555320"/>
                </a:lnTo>
                <a:lnTo>
                  <a:pt x="309778" y="548373"/>
                </a:lnTo>
                <a:lnTo>
                  <a:pt x="262178" y="540245"/>
                </a:lnTo>
                <a:lnTo>
                  <a:pt x="215226" y="530860"/>
                </a:lnTo>
                <a:lnTo>
                  <a:pt x="169354" y="520115"/>
                </a:lnTo>
                <a:lnTo>
                  <a:pt x="120599" y="500341"/>
                </a:lnTo>
                <a:lnTo>
                  <a:pt x="86144" y="472998"/>
                </a:lnTo>
                <a:lnTo>
                  <a:pt x="65824" y="439470"/>
                </a:lnTo>
                <a:lnTo>
                  <a:pt x="59524" y="401129"/>
                </a:lnTo>
                <a:lnTo>
                  <a:pt x="67017" y="359829"/>
                </a:lnTo>
                <a:lnTo>
                  <a:pt x="67373" y="359841"/>
                </a:lnTo>
                <a:lnTo>
                  <a:pt x="87630" y="314706"/>
                </a:lnTo>
                <a:lnTo>
                  <a:pt x="114985" y="274307"/>
                </a:lnTo>
                <a:lnTo>
                  <a:pt x="149034" y="238074"/>
                </a:lnTo>
                <a:lnTo>
                  <a:pt x="189331" y="205447"/>
                </a:lnTo>
                <a:lnTo>
                  <a:pt x="235483" y="175869"/>
                </a:lnTo>
                <a:lnTo>
                  <a:pt x="287083" y="148767"/>
                </a:lnTo>
                <a:lnTo>
                  <a:pt x="333870" y="128244"/>
                </a:lnTo>
                <a:lnTo>
                  <a:pt x="381355" y="109931"/>
                </a:lnTo>
                <a:lnTo>
                  <a:pt x="429488" y="93751"/>
                </a:lnTo>
                <a:lnTo>
                  <a:pt x="478243" y="79629"/>
                </a:lnTo>
                <a:lnTo>
                  <a:pt x="527583" y="67475"/>
                </a:lnTo>
                <a:lnTo>
                  <a:pt x="577456" y="57213"/>
                </a:lnTo>
                <a:lnTo>
                  <a:pt x="627837" y="48742"/>
                </a:lnTo>
                <a:lnTo>
                  <a:pt x="678675" y="42011"/>
                </a:lnTo>
                <a:lnTo>
                  <a:pt x="729932" y="36918"/>
                </a:lnTo>
                <a:lnTo>
                  <a:pt x="781570" y="33375"/>
                </a:lnTo>
                <a:lnTo>
                  <a:pt x="832764" y="31356"/>
                </a:lnTo>
                <a:lnTo>
                  <a:pt x="831075" y="31356"/>
                </a:lnTo>
                <a:lnTo>
                  <a:pt x="885837" y="30657"/>
                </a:lnTo>
                <a:lnTo>
                  <a:pt x="941298" y="31356"/>
                </a:lnTo>
                <a:lnTo>
                  <a:pt x="939406" y="31356"/>
                </a:lnTo>
                <a:lnTo>
                  <a:pt x="1039914" y="34658"/>
                </a:lnTo>
                <a:lnTo>
                  <a:pt x="1087996" y="37363"/>
                </a:lnTo>
                <a:lnTo>
                  <a:pt x="1135087" y="42595"/>
                </a:lnTo>
                <a:lnTo>
                  <a:pt x="1180858" y="51612"/>
                </a:lnTo>
                <a:lnTo>
                  <a:pt x="1225003" y="65697"/>
                </a:lnTo>
                <a:lnTo>
                  <a:pt x="1267206" y="86106"/>
                </a:lnTo>
                <a:lnTo>
                  <a:pt x="1307147" y="114096"/>
                </a:lnTo>
                <a:lnTo>
                  <a:pt x="1284833" y="83908"/>
                </a:lnTo>
                <a:lnTo>
                  <a:pt x="1252956" y="61010"/>
                </a:lnTo>
                <a:lnTo>
                  <a:pt x="1209827" y="42989"/>
                </a:lnTo>
                <a:lnTo>
                  <a:pt x="1165567" y="30657"/>
                </a:lnTo>
                <a:lnTo>
                  <a:pt x="1153731" y="27355"/>
                </a:lnTo>
                <a:lnTo>
                  <a:pt x="1104366" y="18694"/>
                </a:lnTo>
                <a:lnTo>
                  <a:pt x="1054620" y="11823"/>
                </a:lnTo>
                <a:lnTo>
                  <a:pt x="1004582" y="6642"/>
                </a:lnTo>
                <a:lnTo>
                  <a:pt x="954316" y="3022"/>
                </a:lnTo>
                <a:lnTo>
                  <a:pt x="903909" y="838"/>
                </a:lnTo>
                <a:lnTo>
                  <a:pt x="853414" y="0"/>
                </a:lnTo>
                <a:lnTo>
                  <a:pt x="802919" y="355"/>
                </a:lnTo>
                <a:lnTo>
                  <a:pt x="752500" y="1816"/>
                </a:lnTo>
                <a:lnTo>
                  <a:pt x="702246" y="4241"/>
                </a:lnTo>
                <a:lnTo>
                  <a:pt x="650252" y="8509"/>
                </a:lnTo>
                <a:lnTo>
                  <a:pt x="599008" y="14401"/>
                </a:lnTo>
                <a:lnTo>
                  <a:pt x="548525" y="21996"/>
                </a:lnTo>
                <a:lnTo>
                  <a:pt x="498817" y="31356"/>
                </a:lnTo>
                <a:lnTo>
                  <a:pt x="449745" y="42595"/>
                </a:lnTo>
                <a:lnTo>
                  <a:pt x="401802" y="55664"/>
                </a:lnTo>
                <a:lnTo>
                  <a:pt x="354533" y="70751"/>
                </a:lnTo>
                <a:lnTo>
                  <a:pt x="308102" y="87884"/>
                </a:lnTo>
                <a:lnTo>
                  <a:pt x="262547" y="107137"/>
                </a:lnTo>
                <a:lnTo>
                  <a:pt x="217868" y="128574"/>
                </a:lnTo>
                <a:lnTo>
                  <a:pt x="166725" y="157759"/>
                </a:lnTo>
                <a:lnTo>
                  <a:pt x="121780" y="190373"/>
                </a:lnTo>
                <a:lnTo>
                  <a:pt x="83185" y="226517"/>
                </a:lnTo>
                <a:lnTo>
                  <a:pt x="51092" y="266255"/>
                </a:lnTo>
                <a:lnTo>
                  <a:pt x="25704" y="309702"/>
                </a:lnTo>
                <a:lnTo>
                  <a:pt x="8407" y="353771"/>
                </a:lnTo>
                <a:lnTo>
                  <a:pt x="6921" y="353618"/>
                </a:lnTo>
                <a:lnTo>
                  <a:pt x="0" y="402336"/>
                </a:lnTo>
                <a:lnTo>
                  <a:pt x="8128" y="447878"/>
                </a:lnTo>
                <a:lnTo>
                  <a:pt x="31127" y="489178"/>
                </a:lnTo>
                <a:lnTo>
                  <a:pt x="68872" y="525094"/>
                </a:lnTo>
                <a:lnTo>
                  <a:pt x="121221" y="554532"/>
                </a:lnTo>
                <a:lnTo>
                  <a:pt x="180657" y="574255"/>
                </a:lnTo>
                <a:lnTo>
                  <a:pt x="244665" y="591870"/>
                </a:lnTo>
                <a:lnTo>
                  <a:pt x="296113" y="600671"/>
                </a:lnTo>
                <a:lnTo>
                  <a:pt x="347687" y="608533"/>
                </a:lnTo>
                <a:lnTo>
                  <a:pt x="399376" y="615442"/>
                </a:lnTo>
                <a:lnTo>
                  <a:pt x="451205" y="621347"/>
                </a:lnTo>
                <a:lnTo>
                  <a:pt x="503161" y="626249"/>
                </a:lnTo>
                <a:lnTo>
                  <a:pt x="555269" y="630123"/>
                </a:lnTo>
                <a:lnTo>
                  <a:pt x="607529" y="632929"/>
                </a:lnTo>
                <a:lnTo>
                  <a:pt x="659968" y="634669"/>
                </a:lnTo>
                <a:lnTo>
                  <a:pt x="712558" y="635292"/>
                </a:lnTo>
                <a:lnTo>
                  <a:pt x="765340" y="634796"/>
                </a:lnTo>
                <a:lnTo>
                  <a:pt x="818324" y="633145"/>
                </a:lnTo>
                <a:lnTo>
                  <a:pt x="871486" y="630313"/>
                </a:lnTo>
                <a:lnTo>
                  <a:pt x="924877" y="626287"/>
                </a:lnTo>
                <a:lnTo>
                  <a:pt x="975652" y="621398"/>
                </a:lnTo>
                <a:lnTo>
                  <a:pt x="1026261" y="615276"/>
                </a:lnTo>
                <a:lnTo>
                  <a:pt x="1076515" y="607745"/>
                </a:lnTo>
                <a:lnTo>
                  <a:pt x="1126248" y="598639"/>
                </a:lnTo>
                <a:lnTo>
                  <a:pt x="1175258" y="587781"/>
                </a:lnTo>
                <a:lnTo>
                  <a:pt x="1223391" y="575005"/>
                </a:lnTo>
                <a:lnTo>
                  <a:pt x="1270457" y="560120"/>
                </a:lnTo>
                <a:lnTo>
                  <a:pt x="1316291" y="542975"/>
                </a:lnTo>
                <a:lnTo>
                  <a:pt x="1364932" y="524294"/>
                </a:lnTo>
                <a:lnTo>
                  <a:pt x="1409560" y="502310"/>
                </a:lnTo>
                <a:lnTo>
                  <a:pt x="1449717" y="476478"/>
                </a:lnTo>
                <a:lnTo>
                  <a:pt x="1484972" y="446239"/>
                </a:lnTo>
                <a:lnTo>
                  <a:pt x="1514919" y="411022"/>
                </a:lnTo>
                <a:lnTo>
                  <a:pt x="1535696" y="367334"/>
                </a:lnTo>
                <a:lnTo>
                  <a:pt x="1538998" y="326351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8137080" y="4312322"/>
            <a:ext cx="1568450" cy="992505"/>
          </a:xfrm>
          <a:custGeom>
            <a:avLst/>
            <a:gdLst/>
            <a:ahLst/>
            <a:cxnLst/>
            <a:rect l="l" t="t" r="r" b="b"/>
            <a:pathLst>
              <a:path w="1568450" h="992504">
                <a:moveTo>
                  <a:pt x="1567954" y="682510"/>
                </a:moveTo>
                <a:lnTo>
                  <a:pt x="1553171" y="643572"/>
                </a:lnTo>
                <a:lnTo>
                  <a:pt x="1519745" y="606259"/>
                </a:lnTo>
                <a:lnTo>
                  <a:pt x="1501292" y="594626"/>
                </a:lnTo>
                <a:lnTo>
                  <a:pt x="1501292" y="690435"/>
                </a:lnTo>
                <a:lnTo>
                  <a:pt x="1495755" y="718820"/>
                </a:lnTo>
                <a:lnTo>
                  <a:pt x="1435417" y="778979"/>
                </a:lnTo>
                <a:lnTo>
                  <a:pt x="1392694" y="803160"/>
                </a:lnTo>
                <a:lnTo>
                  <a:pt x="1347673" y="824179"/>
                </a:lnTo>
                <a:lnTo>
                  <a:pt x="1300200" y="842327"/>
                </a:lnTo>
                <a:lnTo>
                  <a:pt x="1250111" y="857859"/>
                </a:lnTo>
                <a:lnTo>
                  <a:pt x="1197292" y="871054"/>
                </a:lnTo>
                <a:lnTo>
                  <a:pt x="1146848" y="882777"/>
                </a:lnTo>
                <a:lnTo>
                  <a:pt x="1096238" y="893254"/>
                </a:lnTo>
                <a:lnTo>
                  <a:pt x="1045464" y="902500"/>
                </a:lnTo>
                <a:lnTo>
                  <a:pt x="994549" y="910513"/>
                </a:lnTo>
                <a:lnTo>
                  <a:pt x="943495" y="917295"/>
                </a:lnTo>
                <a:lnTo>
                  <a:pt x="892327" y="922845"/>
                </a:lnTo>
                <a:lnTo>
                  <a:pt x="841057" y="927163"/>
                </a:lnTo>
                <a:lnTo>
                  <a:pt x="789686" y="930249"/>
                </a:lnTo>
                <a:lnTo>
                  <a:pt x="738225" y="932103"/>
                </a:lnTo>
                <a:lnTo>
                  <a:pt x="686714" y="932726"/>
                </a:lnTo>
                <a:lnTo>
                  <a:pt x="635139" y="932103"/>
                </a:lnTo>
                <a:lnTo>
                  <a:pt x="583526" y="930262"/>
                </a:lnTo>
                <a:lnTo>
                  <a:pt x="531888" y="927188"/>
                </a:lnTo>
                <a:lnTo>
                  <a:pt x="480250" y="922870"/>
                </a:lnTo>
                <a:lnTo>
                  <a:pt x="433133" y="918057"/>
                </a:lnTo>
                <a:lnTo>
                  <a:pt x="385432" y="912190"/>
                </a:lnTo>
                <a:lnTo>
                  <a:pt x="337540" y="905205"/>
                </a:lnTo>
                <a:lnTo>
                  <a:pt x="289902" y="897026"/>
                </a:lnTo>
                <a:lnTo>
                  <a:pt x="242925" y="887577"/>
                </a:lnTo>
                <a:lnTo>
                  <a:pt x="197040" y="876769"/>
                </a:lnTo>
                <a:lnTo>
                  <a:pt x="148170" y="856983"/>
                </a:lnTo>
                <a:lnTo>
                  <a:pt x="113626" y="829589"/>
                </a:lnTo>
                <a:lnTo>
                  <a:pt x="93281" y="795985"/>
                </a:lnTo>
                <a:lnTo>
                  <a:pt x="86969" y="757542"/>
                </a:lnTo>
                <a:lnTo>
                  <a:pt x="94322" y="716864"/>
                </a:lnTo>
                <a:lnTo>
                  <a:pt x="94805" y="716876"/>
                </a:lnTo>
                <a:lnTo>
                  <a:pt x="115062" y="671741"/>
                </a:lnTo>
                <a:lnTo>
                  <a:pt x="142417" y="631342"/>
                </a:lnTo>
                <a:lnTo>
                  <a:pt x="176466" y="595109"/>
                </a:lnTo>
                <a:lnTo>
                  <a:pt x="216763" y="562483"/>
                </a:lnTo>
                <a:lnTo>
                  <a:pt x="262915" y="532904"/>
                </a:lnTo>
                <a:lnTo>
                  <a:pt x="293522" y="516839"/>
                </a:lnTo>
                <a:lnTo>
                  <a:pt x="296113" y="517271"/>
                </a:lnTo>
                <a:lnTo>
                  <a:pt x="347687" y="525132"/>
                </a:lnTo>
                <a:lnTo>
                  <a:pt x="399376" y="532041"/>
                </a:lnTo>
                <a:lnTo>
                  <a:pt x="451205" y="537946"/>
                </a:lnTo>
                <a:lnTo>
                  <a:pt x="503161" y="542848"/>
                </a:lnTo>
                <a:lnTo>
                  <a:pt x="555269" y="546722"/>
                </a:lnTo>
                <a:lnTo>
                  <a:pt x="607529" y="549529"/>
                </a:lnTo>
                <a:lnTo>
                  <a:pt x="659968" y="551268"/>
                </a:lnTo>
                <a:lnTo>
                  <a:pt x="712558" y="551891"/>
                </a:lnTo>
                <a:lnTo>
                  <a:pt x="765340" y="551395"/>
                </a:lnTo>
                <a:lnTo>
                  <a:pt x="818324" y="549744"/>
                </a:lnTo>
                <a:lnTo>
                  <a:pt x="871486" y="546912"/>
                </a:lnTo>
                <a:lnTo>
                  <a:pt x="924877" y="542886"/>
                </a:lnTo>
                <a:lnTo>
                  <a:pt x="975652" y="537997"/>
                </a:lnTo>
                <a:lnTo>
                  <a:pt x="1026261" y="531876"/>
                </a:lnTo>
                <a:lnTo>
                  <a:pt x="1076515" y="524344"/>
                </a:lnTo>
                <a:lnTo>
                  <a:pt x="1104950" y="519137"/>
                </a:lnTo>
                <a:lnTo>
                  <a:pt x="1109916" y="519899"/>
                </a:lnTo>
                <a:lnTo>
                  <a:pt x="1161999" y="529920"/>
                </a:lnTo>
                <a:lnTo>
                  <a:pt x="1215161" y="540410"/>
                </a:lnTo>
                <a:lnTo>
                  <a:pt x="1268488" y="552323"/>
                </a:lnTo>
                <a:lnTo>
                  <a:pt x="1321054" y="566635"/>
                </a:lnTo>
                <a:lnTo>
                  <a:pt x="1371968" y="584288"/>
                </a:lnTo>
                <a:lnTo>
                  <a:pt x="1420304" y="606259"/>
                </a:lnTo>
                <a:lnTo>
                  <a:pt x="1463484" y="634631"/>
                </a:lnTo>
                <a:lnTo>
                  <a:pt x="1490510" y="662533"/>
                </a:lnTo>
                <a:lnTo>
                  <a:pt x="1501292" y="690435"/>
                </a:lnTo>
                <a:lnTo>
                  <a:pt x="1501292" y="594626"/>
                </a:lnTo>
                <a:lnTo>
                  <a:pt x="1451546" y="564527"/>
                </a:lnTo>
                <a:lnTo>
                  <a:pt x="1416723" y="546379"/>
                </a:lnTo>
                <a:lnTo>
                  <a:pt x="1381061" y="531456"/>
                </a:lnTo>
                <a:lnTo>
                  <a:pt x="1332179" y="516077"/>
                </a:lnTo>
                <a:lnTo>
                  <a:pt x="1283550" y="501840"/>
                </a:lnTo>
                <a:lnTo>
                  <a:pt x="1235087" y="488530"/>
                </a:lnTo>
                <a:lnTo>
                  <a:pt x="1233995" y="488251"/>
                </a:lnTo>
                <a:lnTo>
                  <a:pt x="1270457" y="476719"/>
                </a:lnTo>
                <a:lnTo>
                  <a:pt x="1316291" y="459574"/>
                </a:lnTo>
                <a:lnTo>
                  <a:pt x="1317447" y="459130"/>
                </a:lnTo>
                <a:lnTo>
                  <a:pt x="1334579" y="471131"/>
                </a:lnTo>
                <a:lnTo>
                  <a:pt x="1323873" y="456666"/>
                </a:lnTo>
                <a:lnTo>
                  <a:pt x="1364932" y="440893"/>
                </a:lnTo>
                <a:lnTo>
                  <a:pt x="1409560" y="418909"/>
                </a:lnTo>
                <a:lnTo>
                  <a:pt x="1449717" y="393077"/>
                </a:lnTo>
                <a:lnTo>
                  <a:pt x="1484972" y="362839"/>
                </a:lnTo>
                <a:lnTo>
                  <a:pt x="1514919" y="327621"/>
                </a:lnTo>
                <a:lnTo>
                  <a:pt x="1535696" y="283933"/>
                </a:lnTo>
                <a:lnTo>
                  <a:pt x="1538998" y="242951"/>
                </a:lnTo>
                <a:lnTo>
                  <a:pt x="1524215" y="204114"/>
                </a:lnTo>
                <a:lnTo>
                  <a:pt x="1490789" y="166839"/>
                </a:lnTo>
                <a:lnTo>
                  <a:pt x="1456905" y="145503"/>
                </a:lnTo>
                <a:lnTo>
                  <a:pt x="1422717" y="125234"/>
                </a:lnTo>
                <a:lnTo>
                  <a:pt x="1387944" y="107137"/>
                </a:lnTo>
                <a:lnTo>
                  <a:pt x="1352359" y="92290"/>
                </a:lnTo>
                <a:lnTo>
                  <a:pt x="1303477" y="76962"/>
                </a:lnTo>
                <a:lnTo>
                  <a:pt x="1254874" y="62788"/>
                </a:lnTo>
                <a:lnTo>
                  <a:pt x="1206436" y="49517"/>
                </a:lnTo>
                <a:lnTo>
                  <a:pt x="1158062" y="36906"/>
                </a:lnTo>
                <a:lnTo>
                  <a:pt x="1012253" y="469"/>
                </a:lnTo>
                <a:lnTo>
                  <a:pt x="994867" y="0"/>
                </a:lnTo>
                <a:lnTo>
                  <a:pt x="979462" y="3289"/>
                </a:lnTo>
                <a:lnTo>
                  <a:pt x="966901" y="10883"/>
                </a:lnTo>
                <a:lnTo>
                  <a:pt x="958024" y="23329"/>
                </a:lnTo>
                <a:lnTo>
                  <a:pt x="956830" y="35699"/>
                </a:lnTo>
                <a:lnTo>
                  <a:pt x="961821" y="46710"/>
                </a:lnTo>
                <a:lnTo>
                  <a:pt x="1010323" y="69113"/>
                </a:lnTo>
                <a:lnTo>
                  <a:pt x="1081468" y="80733"/>
                </a:lnTo>
                <a:lnTo>
                  <a:pt x="1186586" y="101206"/>
                </a:lnTo>
                <a:lnTo>
                  <a:pt x="1239850" y="113080"/>
                </a:lnTo>
                <a:lnTo>
                  <a:pt x="1292352" y="127330"/>
                </a:lnTo>
                <a:lnTo>
                  <a:pt x="1343202" y="144932"/>
                </a:lnTo>
                <a:lnTo>
                  <a:pt x="1391475" y="166839"/>
                </a:lnTo>
                <a:lnTo>
                  <a:pt x="1434604" y="195148"/>
                </a:lnTo>
                <a:lnTo>
                  <a:pt x="1461592" y="222973"/>
                </a:lnTo>
                <a:lnTo>
                  <a:pt x="1472374" y="250812"/>
                </a:lnTo>
                <a:lnTo>
                  <a:pt x="1466837" y="279107"/>
                </a:lnTo>
                <a:lnTo>
                  <a:pt x="1406588" y="339051"/>
                </a:lnTo>
                <a:lnTo>
                  <a:pt x="1363929" y="363220"/>
                </a:lnTo>
                <a:lnTo>
                  <a:pt x="1318958" y="384200"/>
                </a:lnTo>
                <a:lnTo>
                  <a:pt x="1271511" y="402285"/>
                </a:lnTo>
                <a:lnTo>
                  <a:pt x="1254925" y="407416"/>
                </a:lnTo>
                <a:lnTo>
                  <a:pt x="1237259" y="400024"/>
                </a:lnTo>
                <a:lnTo>
                  <a:pt x="1229271" y="397802"/>
                </a:lnTo>
                <a:lnTo>
                  <a:pt x="1229271" y="415353"/>
                </a:lnTo>
                <a:lnTo>
                  <a:pt x="1221473" y="417753"/>
                </a:lnTo>
                <a:lnTo>
                  <a:pt x="1168717" y="430872"/>
                </a:lnTo>
                <a:lnTo>
                  <a:pt x="1118323" y="442569"/>
                </a:lnTo>
                <a:lnTo>
                  <a:pt x="1082802" y="449922"/>
                </a:lnTo>
                <a:lnTo>
                  <a:pt x="1040701" y="439381"/>
                </a:lnTo>
                <a:lnTo>
                  <a:pt x="1023315" y="438912"/>
                </a:lnTo>
                <a:lnTo>
                  <a:pt x="1007910" y="442214"/>
                </a:lnTo>
                <a:lnTo>
                  <a:pt x="995349" y="449859"/>
                </a:lnTo>
                <a:lnTo>
                  <a:pt x="986472" y="462368"/>
                </a:lnTo>
                <a:lnTo>
                  <a:pt x="985977" y="467144"/>
                </a:lnTo>
                <a:lnTo>
                  <a:pt x="966165" y="470255"/>
                </a:lnTo>
                <a:lnTo>
                  <a:pt x="915162" y="477024"/>
                </a:lnTo>
                <a:lnTo>
                  <a:pt x="864031" y="482561"/>
                </a:lnTo>
                <a:lnTo>
                  <a:pt x="812800" y="486867"/>
                </a:lnTo>
                <a:lnTo>
                  <a:pt x="761466" y="489953"/>
                </a:lnTo>
                <a:lnTo>
                  <a:pt x="710057" y="491794"/>
                </a:lnTo>
                <a:lnTo>
                  <a:pt x="658583" y="492417"/>
                </a:lnTo>
                <a:lnTo>
                  <a:pt x="607060" y="491794"/>
                </a:lnTo>
                <a:lnTo>
                  <a:pt x="555485" y="489953"/>
                </a:lnTo>
                <a:lnTo>
                  <a:pt x="503897" y="486879"/>
                </a:lnTo>
                <a:lnTo>
                  <a:pt x="452310" y="482561"/>
                </a:lnTo>
                <a:lnTo>
                  <a:pt x="405257" y="477761"/>
                </a:lnTo>
                <a:lnTo>
                  <a:pt x="386689" y="475488"/>
                </a:lnTo>
                <a:lnTo>
                  <a:pt x="408787" y="466966"/>
                </a:lnTo>
                <a:lnTo>
                  <a:pt x="456920" y="450786"/>
                </a:lnTo>
                <a:lnTo>
                  <a:pt x="505675" y="436664"/>
                </a:lnTo>
                <a:lnTo>
                  <a:pt x="555015" y="424510"/>
                </a:lnTo>
                <a:lnTo>
                  <a:pt x="604888" y="414248"/>
                </a:lnTo>
                <a:lnTo>
                  <a:pt x="655269" y="405777"/>
                </a:lnTo>
                <a:lnTo>
                  <a:pt x="706107" y="399046"/>
                </a:lnTo>
                <a:lnTo>
                  <a:pt x="757364" y="393954"/>
                </a:lnTo>
                <a:lnTo>
                  <a:pt x="809002" y="390410"/>
                </a:lnTo>
                <a:lnTo>
                  <a:pt x="860196" y="388391"/>
                </a:lnTo>
                <a:lnTo>
                  <a:pt x="858507" y="388391"/>
                </a:lnTo>
                <a:lnTo>
                  <a:pt x="913269" y="387692"/>
                </a:lnTo>
                <a:lnTo>
                  <a:pt x="968730" y="388391"/>
                </a:lnTo>
                <a:lnTo>
                  <a:pt x="966838" y="388391"/>
                </a:lnTo>
                <a:lnTo>
                  <a:pt x="1067346" y="391693"/>
                </a:lnTo>
                <a:lnTo>
                  <a:pt x="1115428" y="394398"/>
                </a:lnTo>
                <a:lnTo>
                  <a:pt x="1162519" y="399630"/>
                </a:lnTo>
                <a:lnTo>
                  <a:pt x="1208290" y="408647"/>
                </a:lnTo>
                <a:lnTo>
                  <a:pt x="1229271" y="415353"/>
                </a:lnTo>
                <a:lnTo>
                  <a:pt x="1229271" y="397802"/>
                </a:lnTo>
                <a:lnTo>
                  <a:pt x="1192999" y="387692"/>
                </a:lnTo>
                <a:lnTo>
                  <a:pt x="1181163" y="384390"/>
                </a:lnTo>
                <a:lnTo>
                  <a:pt x="1131798" y="375729"/>
                </a:lnTo>
                <a:lnTo>
                  <a:pt x="1082052" y="368858"/>
                </a:lnTo>
                <a:lnTo>
                  <a:pt x="1032014" y="363677"/>
                </a:lnTo>
                <a:lnTo>
                  <a:pt x="981748" y="360057"/>
                </a:lnTo>
                <a:lnTo>
                  <a:pt x="931341" y="357873"/>
                </a:lnTo>
                <a:lnTo>
                  <a:pt x="880846" y="357035"/>
                </a:lnTo>
                <a:lnTo>
                  <a:pt x="830351" y="357390"/>
                </a:lnTo>
                <a:lnTo>
                  <a:pt x="779932" y="358851"/>
                </a:lnTo>
                <a:lnTo>
                  <a:pt x="729678" y="361276"/>
                </a:lnTo>
                <a:lnTo>
                  <a:pt x="677684" y="365544"/>
                </a:lnTo>
                <a:lnTo>
                  <a:pt x="626440" y="371436"/>
                </a:lnTo>
                <a:lnTo>
                  <a:pt x="575957" y="379031"/>
                </a:lnTo>
                <a:lnTo>
                  <a:pt x="526249" y="388391"/>
                </a:lnTo>
                <a:lnTo>
                  <a:pt x="477177" y="399630"/>
                </a:lnTo>
                <a:lnTo>
                  <a:pt x="429234" y="412699"/>
                </a:lnTo>
                <a:lnTo>
                  <a:pt x="381965" y="427786"/>
                </a:lnTo>
                <a:lnTo>
                  <a:pt x="335534" y="444919"/>
                </a:lnTo>
                <a:lnTo>
                  <a:pt x="294322" y="462343"/>
                </a:lnTo>
                <a:lnTo>
                  <a:pt x="262178" y="456844"/>
                </a:lnTo>
                <a:lnTo>
                  <a:pt x="215226" y="447459"/>
                </a:lnTo>
                <a:lnTo>
                  <a:pt x="169354" y="436714"/>
                </a:lnTo>
                <a:lnTo>
                  <a:pt x="120599" y="416941"/>
                </a:lnTo>
                <a:lnTo>
                  <a:pt x="86144" y="389597"/>
                </a:lnTo>
                <a:lnTo>
                  <a:pt x="65824" y="356069"/>
                </a:lnTo>
                <a:lnTo>
                  <a:pt x="59524" y="317728"/>
                </a:lnTo>
                <a:lnTo>
                  <a:pt x="67119" y="275932"/>
                </a:lnTo>
                <a:lnTo>
                  <a:pt x="6921" y="270217"/>
                </a:lnTo>
                <a:lnTo>
                  <a:pt x="0" y="318935"/>
                </a:lnTo>
                <a:lnTo>
                  <a:pt x="8128" y="364477"/>
                </a:lnTo>
                <a:lnTo>
                  <a:pt x="31127" y="405777"/>
                </a:lnTo>
                <a:lnTo>
                  <a:pt x="68872" y="441693"/>
                </a:lnTo>
                <a:lnTo>
                  <a:pt x="121221" y="471131"/>
                </a:lnTo>
                <a:lnTo>
                  <a:pt x="180657" y="490855"/>
                </a:lnTo>
                <a:lnTo>
                  <a:pt x="217716" y="501357"/>
                </a:lnTo>
                <a:lnTo>
                  <a:pt x="194157" y="514794"/>
                </a:lnTo>
                <a:lnTo>
                  <a:pt x="149212" y="547408"/>
                </a:lnTo>
                <a:lnTo>
                  <a:pt x="110617" y="583552"/>
                </a:lnTo>
                <a:lnTo>
                  <a:pt x="78524" y="623290"/>
                </a:lnTo>
                <a:lnTo>
                  <a:pt x="53136" y="666737"/>
                </a:lnTo>
                <a:lnTo>
                  <a:pt x="36131" y="710069"/>
                </a:lnTo>
                <a:lnTo>
                  <a:pt x="34353" y="709891"/>
                </a:lnTo>
                <a:lnTo>
                  <a:pt x="27533" y="750785"/>
                </a:lnTo>
                <a:lnTo>
                  <a:pt x="31191" y="789609"/>
                </a:lnTo>
                <a:lnTo>
                  <a:pt x="45224" y="825703"/>
                </a:lnTo>
                <a:lnTo>
                  <a:pt x="69545" y="858456"/>
                </a:lnTo>
                <a:lnTo>
                  <a:pt x="104089" y="887196"/>
                </a:lnTo>
                <a:lnTo>
                  <a:pt x="148780" y="911313"/>
                </a:lnTo>
                <a:lnTo>
                  <a:pt x="208318" y="931087"/>
                </a:lnTo>
                <a:lnTo>
                  <a:pt x="272351" y="948651"/>
                </a:lnTo>
                <a:lnTo>
                  <a:pt x="320179" y="956906"/>
                </a:lnTo>
                <a:lnTo>
                  <a:pt x="368109" y="964349"/>
                </a:lnTo>
                <a:lnTo>
                  <a:pt x="416140" y="970953"/>
                </a:lnTo>
                <a:lnTo>
                  <a:pt x="464286" y="976706"/>
                </a:lnTo>
                <a:lnTo>
                  <a:pt x="512546" y="981583"/>
                </a:lnTo>
                <a:lnTo>
                  <a:pt x="560933" y="985570"/>
                </a:lnTo>
                <a:lnTo>
                  <a:pt x="609447" y="988644"/>
                </a:lnTo>
                <a:lnTo>
                  <a:pt x="658101" y="990803"/>
                </a:lnTo>
                <a:lnTo>
                  <a:pt x="706907" y="992009"/>
                </a:lnTo>
                <a:lnTo>
                  <a:pt x="755853" y="992251"/>
                </a:lnTo>
                <a:lnTo>
                  <a:pt x="804964" y="991514"/>
                </a:lnTo>
                <a:lnTo>
                  <a:pt x="854240" y="989761"/>
                </a:lnTo>
                <a:lnTo>
                  <a:pt x="903693" y="987005"/>
                </a:lnTo>
                <a:lnTo>
                  <a:pt x="953325" y="983195"/>
                </a:lnTo>
                <a:lnTo>
                  <a:pt x="1004112" y="978344"/>
                </a:lnTo>
                <a:lnTo>
                  <a:pt x="1054735" y="972223"/>
                </a:lnTo>
                <a:lnTo>
                  <a:pt x="1105014" y="964666"/>
                </a:lnTo>
                <a:lnTo>
                  <a:pt x="1154772" y="955535"/>
                </a:lnTo>
                <a:lnTo>
                  <a:pt x="1203833" y="944638"/>
                </a:lnTo>
                <a:lnTo>
                  <a:pt x="1252004" y="931824"/>
                </a:lnTo>
                <a:lnTo>
                  <a:pt x="1299108" y="916914"/>
                </a:lnTo>
                <a:lnTo>
                  <a:pt x="1344993" y="899756"/>
                </a:lnTo>
                <a:lnTo>
                  <a:pt x="1393710" y="881049"/>
                </a:lnTo>
                <a:lnTo>
                  <a:pt x="1438402" y="859002"/>
                </a:lnTo>
                <a:lnTo>
                  <a:pt x="1478622" y="833069"/>
                </a:lnTo>
                <a:lnTo>
                  <a:pt x="1513916" y="802728"/>
                </a:lnTo>
                <a:lnTo>
                  <a:pt x="1543875" y="767422"/>
                </a:lnTo>
                <a:lnTo>
                  <a:pt x="1564652" y="723620"/>
                </a:lnTo>
                <a:lnTo>
                  <a:pt x="1567954" y="68251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8144256" y="4228912"/>
            <a:ext cx="1300480" cy="360045"/>
          </a:xfrm>
          <a:custGeom>
            <a:avLst/>
            <a:gdLst/>
            <a:ahLst/>
            <a:cxnLst/>
            <a:rect l="l" t="t" r="r" b="b"/>
            <a:pathLst>
              <a:path w="1300479" h="360045">
                <a:moveTo>
                  <a:pt x="846243" y="0"/>
                </a:moveTo>
                <a:lnTo>
                  <a:pt x="795752" y="364"/>
                </a:lnTo>
                <a:lnTo>
                  <a:pt x="745336" y="1821"/>
                </a:lnTo>
                <a:lnTo>
                  <a:pt x="695071" y="4252"/>
                </a:lnTo>
                <a:lnTo>
                  <a:pt x="643086" y="8511"/>
                </a:lnTo>
                <a:lnTo>
                  <a:pt x="591843" y="14403"/>
                </a:lnTo>
                <a:lnTo>
                  <a:pt x="541359" y="21994"/>
                </a:lnTo>
                <a:lnTo>
                  <a:pt x="491651" y="31356"/>
                </a:lnTo>
                <a:lnTo>
                  <a:pt x="442578" y="42602"/>
                </a:lnTo>
                <a:lnTo>
                  <a:pt x="394635" y="55668"/>
                </a:lnTo>
                <a:lnTo>
                  <a:pt x="347362" y="70757"/>
                </a:lnTo>
                <a:lnTo>
                  <a:pt x="300936" y="87893"/>
                </a:lnTo>
                <a:lnTo>
                  <a:pt x="255373" y="107146"/>
                </a:lnTo>
                <a:lnTo>
                  <a:pt x="210693" y="128585"/>
                </a:lnTo>
                <a:lnTo>
                  <a:pt x="159561" y="157767"/>
                </a:lnTo>
                <a:lnTo>
                  <a:pt x="114610" y="190382"/>
                </a:lnTo>
                <a:lnTo>
                  <a:pt x="76009" y="226518"/>
                </a:lnTo>
                <a:lnTo>
                  <a:pt x="43927" y="266262"/>
                </a:lnTo>
                <a:lnTo>
                  <a:pt x="18534" y="309704"/>
                </a:lnTo>
                <a:lnTo>
                  <a:pt x="0" y="356931"/>
                </a:lnTo>
                <a:lnTo>
                  <a:pt x="60198" y="359852"/>
                </a:lnTo>
                <a:lnTo>
                  <a:pt x="80459" y="314715"/>
                </a:lnTo>
                <a:lnTo>
                  <a:pt x="107818" y="274310"/>
                </a:lnTo>
                <a:lnTo>
                  <a:pt x="141859" y="238075"/>
                </a:lnTo>
                <a:lnTo>
                  <a:pt x="182165" y="205448"/>
                </a:lnTo>
                <a:lnTo>
                  <a:pt x="228320" y="175869"/>
                </a:lnTo>
                <a:lnTo>
                  <a:pt x="279908" y="148778"/>
                </a:lnTo>
                <a:lnTo>
                  <a:pt x="326696" y="128250"/>
                </a:lnTo>
                <a:lnTo>
                  <a:pt x="374180" y="109939"/>
                </a:lnTo>
                <a:lnTo>
                  <a:pt x="422321" y="93761"/>
                </a:lnTo>
                <a:lnTo>
                  <a:pt x="471078" y="79635"/>
                </a:lnTo>
                <a:lnTo>
                  <a:pt x="520414" y="67479"/>
                </a:lnTo>
                <a:lnTo>
                  <a:pt x="570289" y="57211"/>
                </a:lnTo>
                <a:lnTo>
                  <a:pt x="620664" y="48749"/>
                </a:lnTo>
                <a:lnTo>
                  <a:pt x="671500" y="42012"/>
                </a:lnTo>
                <a:lnTo>
                  <a:pt x="722757" y="36917"/>
                </a:lnTo>
                <a:lnTo>
                  <a:pt x="774397" y="33382"/>
                </a:lnTo>
                <a:lnTo>
                  <a:pt x="825590" y="31356"/>
                </a:lnTo>
                <a:lnTo>
                  <a:pt x="823906" y="31356"/>
                </a:lnTo>
                <a:lnTo>
                  <a:pt x="878666" y="30665"/>
                </a:lnTo>
                <a:lnTo>
                  <a:pt x="1158403" y="30665"/>
                </a:lnTo>
                <a:lnTo>
                  <a:pt x="1146555" y="27366"/>
                </a:lnTo>
                <a:lnTo>
                  <a:pt x="1097193" y="18696"/>
                </a:lnTo>
                <a:lnTo>
                  <a:pt x="1047455" y="11827"/>
                </a:lnTo>
                <a:lnTo>
                  <a:pt x="997415" y="6641"/>
                </a:lnTo>
                <a:lnTo>
                  <a:pt x="947150" y="3020"/>
                </a:lnTo>
                <a:lnTo>
                  <a:pt x="896734" y="845"/>
                </a:lnTo>
                <a:lnTo>
                  <a:pt x="846243" y="0"/>
                </a:lnTo>
                <a:close/>
              </a:path>
              <a:path w="1300479" h="360045">
                <a:moveTo>
                  <a:pt x="1158403" y="30665"/>
                </a:moveTo>
                <a:lnTo>
                  <a:pt x="878666" y="30665"/>
                </a:lnTo>
                <a:lnTo>
                  <a:pt x="934132" y="31356"/>
                </a:lnTo>
                <a:lnTo>
                  <a:pt x="932233" y="31356"/>
                </a:lnTo>
                <a:lnTo>
                  <a:pt x="1032749" y="34663"/>
                </a:lnTo>
                <a:lnTo>
                  <a:pt x="1080828" y="37372"/>
                </a:lnTo>
                <a:lnTo>
                  <a:pt x="1127914" y="42602"/>
                </a:lnTo>
                <a:lnTo>
                  <a:pt x="1173688" y="51622"/>
                </a:lnTo>
                <a:lnTo>
                  <a:pt x="1217835" y="65700"/>
                </a:lnTo>
                <a:lnTo>
                  <a:pt x="1260035" y="86106"/>
                </a:lnTo>
                <a:lnTo>
                  <a:pt x="1299972" y="114107"/>
                </a:lnTo>
                <a:lnTo>
                  <a:pt x="1277661" y="83908"/>
                </a:lnTo>
                <a:lnTo>
                  <a:pt x="1245790" y="61021"/>
                </a:lnTo>
                <a:lnTo>
                  <a:pt x="1202656" y="42991"/>
                </a:lnTo>
                <a:lnTo>
                  <a:pt x="1158403" y="30665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992869" y="3014217"/>
            <a:ext cx="1786255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00BEB3"/>
                </a:solidFill>
                <a:latin typeface="Arial"/>
                <a:cs typeface="Arial"/>
              </a:rPr>
              <a:t>Income</a:t>
            </a:r>
            <a:r>
              <a:rPr dirty="0" sz="2400" spc="-35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2400" spc="-25" b="1">
                <a:solidFill>
                  <a:srgbClr val="00BEB3"/>
                </a:solidFill>
                <a:latin typeface="Arial"/>
                <a:cs typeface="Arial"/>
              </a:rPr>
              <a:t>may </a:t>
            </a:r>
            <a:r>
              <a:rPr dirty="0" sz="2400" spc="-10" b="1">
                <a:solidFill>
                  <a:srgbClr val="00BEB3"/>
                </a:solidFill>
                <a:latin typeface="Arial"/>
                <a:cs typeface="Arial"/>
              </a:rPr>
              <a:t>fluctuate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8992869" y="4132910"/>
            <a:ext cx="2341880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00BEB3"/>
                </a:solidFill>
                <a:latin typeface="Arial"/>
                <a:cs typeface="Arial"/>
              </a:rPr>
              <a:t>May</a:t>
            </a:r>
            <a:r>
              <a:rPr dirty="0" sz="2400" spc="-65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00BEB3"/>
                </a:solidFill>
                <a:latin typeface="Arial"/>
                <a:cs typeface="Arial"/>
              </a:rPr>
              <a:t>distribute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400" b="1">
                <a:solidFill>
                  <a:srgbClr val="00BEB3"/>
                </a:solidFill>
                <a:latin typeface="Arial"/>
                <a:cs typeface="Arial"/>
              </a:rPr>
              <a:t>original</a:t>
            </a:r>
            <a:r>
              <a:rPr dirty="0" sz="2400" spc="-30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00BEB3"/>
                </a:solidFill>
                <a:latin typeface="Arial"/>
                <a:cs typeface="Arial"/>
              </a:rPr>
              <a:t>savings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290955" y="3013328"/>
            <a:ext cx="293560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3769FF"/>
                </a:solidFill>
                <a:latin typeface="Arial"/>
                <a:cs typeface="Arial"/>
              </a:rPr>
              <a:t>Income-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3769FF"/>
                </a:solidFill>
                <a:latin typeface="Arial"/>
                <a:cs typeface="Arial"/>
              </a:rPr>
              <a:t>Producing</a:t>
            </a:r>
            <a:r>
              <a:rPr dirty="0" sz="2400" spc="-2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3769FF"/>
                </a:solidFill>
                <a:latin typeface="Arial"/>
                <a:cs typeface="Arial"/>
              </a:rPr>
              <a:t>Products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498972" y="3023691"/>
            <a:ext cx="2561590" cy="758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672FE2"/>
                </a:solidFill>
                <a:latin typeface="Arial"/>
                <a:cs typeface="Arial"/>
              </a:rPr>
              <a:t>No</a:t>
            </a:r>
            <a:r>
              <a:rPr dirty="0" sz="2400" spc="-10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672FE2"/>
                </a:solidFill>
                <a:latin typeface="Arial"/>
                <a:cs typeface="Arial"/>
              </a:rPr>
              <a:t>distribution</a:t>
            </a:r>
            <a:r>
              <a:rPr dirty="0" sz="2400" spc="-50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2400" spc="-25" b="1">
                <a:solidFill>
                  <a:srgbClr val="672FE2"/>
                </a:solidFill>
                <a:latin typeface="Arial"/>
                <a:cs typeface="Arial"/>
              </a:rPr>
              <a:t>of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400" b="1">
                <a:solidFill>
                  <a:srgbClr val="672FE2"/>
                </a:solidFill>
                <a:latin typeface="Arial"/>
                <a:cs typeface="Arial"/>
              </a:rPr>
              <a:t>original</a:t>
            </a:r>
            <a:r>
              <a:rPr dirty="0" sz="2400" spc="-30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672FE2"/>
                </a:solidFill>
                <a:latin typeface="Arial"/>
                <a:cs typeface="Arial"/>
              </a:rPr>
              <a:t>savings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461772" y="3038855"/>
            <a:ext cx="574675" cy="676910"/>
            <a:chOff x="461772" y="3038855"/>
            <a:chExt cx="574675" cy="676910"/>
          </a:xfrm>
        </p:grpSpPr>
        <p:sp>
          <p:nvSpPr>
            <p:cNvPr id="7" name="object 7" descr=""/>
            <p:cNvSpPr/>
            <p:nvPr/>
          </p:nvSpPr>
          <p:spPr>
            <a:xfrm>
              <a:off x="461772" y="3038855"/>
              <a:ext cx="574675" cy="676910"/>
            </a:xfrm>
            <a:custGeom>
              <a:avLst/>
              <a:gdLst/>
              <a:ahLst/>
              <a:cxnLst/>
              <a:rect l="l" t="t" r="r" b="b"/>
              <a:pathLst>
                <a:path w="574675" h="676910">
                  <a:moveTo>
                    <a:pt x="158496" y="565150"/>
                  </a:moveTo>
                  <a:lnTo>
                    <a:pt x="152692" y="559308"/>
                  </a:lnTo>
                  <a:lnTo>
                    <a:pt x="138391" y="559308"/>
                  </a:lnTo>
                  <a:lnTo>
                    <a:pt x="132588" y="565150"/>
                  </a:lnTo>
                  <a:lnTo>
                    <a:pt x="132588" y="572262"/>
                  </a:lnTo>
                  <a:lnTo>
                    <a:pt x="132588" y="579374"/>
                  </a:lnTo>
                  <a:lnTo>
                    <a:pt x="138391" y="585216"/>
                  </a:lnTo>
                  <a:lnTo>
                    <a:pt x="152692" y="585216"/>
                  </a:lnTo>
                  <a:lnTo>
                    <a:pt x="158496" y="579374"/>
                  </a:lnTo>
                  <a:lnTo>
                    <a:pt x="158496" y="565150"/>
                  </a:lnTo>
                  <a:close/>
                </a:path>
                <a:path w="574675" h="676910">
                  <a:moveTo>
                    <a:pt x="158496" y="499618"/>
                  </a:moveTo>
                  <a:lnTo>
                    <a:pt x="152692" y="493788"/>
                  </a:lnTo>
                  <a:lnTo>
                    <a:pt x="138391" y="493788"/>
                  </a:lnTo>
                  <a:lnTo>
                    <a:pt x="132588" y="499618"/>
                  </a:lnTo>
                  <a:lnTo>
                    <a:pt x="132588" y="506730"/>
                  </a:lnTo>
                  <a:lnTo>
                    <a:pt x="132588" y="513842"/>
                  </a:lnTo>
                  <a:lnTo>
                    <a:pt x="138391" y="519684"/>
                  </a:lnTo>
                  <a:lnTo>
                    <a:pt x="152692" y="519684"/>
                  </a:lnTo>
                  <a:lnTo>
                    <a:pt x="158496" y="513842"/>
                  </a:lnTo>
                  <a:lnTo>
                    <a:pt x="158496" y="499618"/>
                  </a:lnTo>
                  <a:close/>
                </a:path>
                <a:path w="574675" h="676910">
                  <a:moveTo>
                    <a:pt x="158496" y="434340"/>
                  </a:moveTo>
                  <a:lnTo>
                    <a:pt x="152692" y="428244"/>
                  </a:lnTo>
                  <a:lnTo>
                    <a:pt x="138391" y="428244"/>
                  </a:lnTo>
                  <a:lnTo>
                    <a:pt x="132588" y="434340"/>
                  </a:lnTo>
                  <a:lnTo>
                    <a:pt x="132588" y="441960"/>
                  </a:lnTo>
                  <a:lnTo>
                    <a:pt x="132588" y="449580"/>
                  </a:lnTo>
                  <a:lnTo>
                    <a:pt x="138391" y="455676"/>
                  </a:lnTo>
                  <a:lnTo>
                    <a:pt x="152692" y="455676"/>
                  </a:lnTo>
                  <a:lnTo>
                    <a:pt x="158496" y="449580"/>
                  </a:lnTo>
                  <a:lnTo>
                    <a:pt x="158496" y="434340"/>
                  </a:lnTo>
                  <a:close/>
                </a:path>
                <a:path w="574675" h="676910">
                  <a:moveTo>
                    <a:pt x="356616" y="352425"/>
                  </a:moveTo>
                  <a:lnTo>
                    <a:pt x="350761" y="346583"/>
                  </a:lnTo>
                  <a:lnTo>
                    <a:pt x="335127" y="346583"/>
                  </a:lnTo>
                  <a:lnTo>
                    <a:pt x="335127" y="226822"/>
                  </a:lnTo>
                  <a:lnTo>
                    <a:pt x="335127" y="207264"/>
                  </a:lnTo>
                  <a:lnTo>
                    <a:pt x="328295" y="200406"/>
                  </a:lnTo>
                  <a:lnTo>
                    <a:pt x="308432" y="200406"/>
                  </a:lnTo>
                  <a:lnTo>
                    <a:pt x="308432" y="226822"/>
                  </a:lnTo>
                  <a:lnTo>
                    <a:pt x="308432" y="346583"/>
                  </a:lnTo>
                  <a:lnTo>
                    <a:pt x="265785" y="346583"/>
                  </a:lnTo>
                  <a:lnTo>
                    <a:pt x="265785" y="226822"/>
                  </a:lnTo>
                  <a:lnTo>
                    <a:pt x="308432" y="226822"/>
                  </a:lnTo>
                  <a:lnTo>
                    <a:pt x="308432" y="200406"/>
                  </a:lnTo>
                  <a:lnTo>
                    <a:pt x="265785" y="200406"/>
                  </a:lnTo>
                  <a:lnTo>
                    <a:pt x="265785" y="175514"/>
                  </a:lnTo>
                  <a:lnTo>
                    <a:pt x="265785" y="155575"/>
                  </a:lnTo>
                  <a:lnTo>
                    <a:pt x="258953" y="148717"/>
                  </a:lnTo>
                  <a:lnTo>
                    <a:pt x="239090" y="148717"/>
                  </a:lnTo>
                  <a:lnTo>
                    <a:pt x="239090" y="175514"/>
                  </a:lnTo>
                  <a:lnTo>
                    <a:pt x="239090" y="346583"/>
                  </a:lnTo>
                  <a:lnTo>
                    <a:pt x="196773" y="346583"/>
                  </a:lnTo>
                  <a:lnTo>
                    <a:pt x="196773" y="175514"/>
                  </a:lnTo>
                  <a:lnTo>
                    <a:pt x="239090" y="175514"/>
                  </a:lnTo>
                  <a:lnTo>
                    <a:pt x="239090" y="148717"/>
                  </a:lnTo>
                  <a:lnTo>
                    <a:pt x="196773" y="148717"/>
                  </a:lnTo>
                  <a:lnTo>
                    <a:pt x="196773" y="118237"/>
                  </a:lnTo>
                  <a:lnTo>
                    <a:pt x="196773" y="98298"/>
                  </a:lnTo>
                  <a:lnTo>
                    <a:pt x="189611" y="91440"/>
                  </a:lnTo>
                  <a:lnTo>
                    <a:pt x="170078" y="91440"/>
                  </a:lnTo>
                  <a:lnTo>
                    <a:pt x="170078" y="118237"/>
                  </a:lnTo>
                  <a:lnTo>
                    <a:pt x="170078" y="346583"/>
                  </a:lnTo>
                  <a:lnTo>
                    <a:pt x="127431" y="346583"/>
                  </a:lnTo>
                  <a:lnTo>
                    <a:pt x="127431" y="118237"/>
                  </a:lnTo>
                  <a:lnTo>
                    <a:pt x="170078" y="118237"/>
                  </a:lnTo>
                  <a:lnTo>
                    <a:pt x="170078" y="91440"/>
                  </a:lnTo>
                  <a:lnTo>
                    <a:pt x="107569" y="91440"/>
                  </a:lnTo>
                  <a:lnTo>
                    <a:pt x="100736" y="98298"/>
                  </a:lnTo>
                  <a:lnTo>
                    <a:pt x="100736" y="346583"/>
                  </a:lnTo>
                  <a:lnTo>
                    <a:pt x="85102" y="346583"/>
                  </a:lnTo>
                  <a:lnTo>
                    <a:pt x="79248" y="352425"/>
                  </a:lnTo>
                  <a:lnTo>
                    <a:pt x="79248" y="367157"/>
                  </a:lnTo>
                  <a:lnTo>
                    <a:pt x="85102" y="373380"/>
                  </a:lnTo>
                  <a:lnTo>
                    <a:pt x="350761" y="373380"/>
                  </a:lnTo>
                  <a:lnTo>
                    <a:pt x="356616" y="367157"/>
                  </a:lnTo>
                  <a:lnTo>
                    <a:pt x="356616" y="352425"/>
                  </a:lnTo>
                  <a:close/>
                </a:path>
                <a:path w="574675" h="676910">
                  <a:moveTo>
                    <a:pt x="443484" y="565023"/>
                  </a:moveTo>
                  <a:lnTo>
                    <a:pt x="437591" y="559308"/>
                  </a:lnTo>
                  <a:lnTo>
                    <a:pt x="181152" y="559308"/>
                  </a:lnTo>
                  <a:lnTo>
                    <a:pt x="175260" y="565023"/>
                  </a:lnTo>
                  <a:lnTo>
                    <a:pt x="175260" y="579247"/>
                  </a:lnTo>
                  <a:lnTo>
                    <a:pt x="181152" y="585216"/>
                  </a:lnTo>
                  <a:lnTo>
                    <a:pt x="437591" y="585216"/>
                  </a:lnTo>
                  <a:lnTo>
                    <a:pt x="443484" y="579247"/>
                  </a:lnTo>
                  <a:lnTo>
                    <a:pt x="443484" y="572262"/>
                  </a:lnTo>
                  <a:lnTo>
                    <a:pt x="443484" y="565023"/>
                  </a:lnTo>
                  <a:close/>
                </a:path>
                <a:path w="574675" h="676910">
                  <a:moveTo>
                    <a:pt x="443484" y="499491"/>
                  </a:moveTo>
                  <a:lnTo>
                    <a:pt x="437591" y="493788"/>
                  </a:lnTo>
                  <a:lnTo>
                    <a:pt x="181152" y="493788"/>
                  </a:lnTo>
                  <a:lnTo>
                    <a:pt x="175260" y="499491"/>
                  </a:lnTo>
                  <a:lnTo>
                    <a:pt x="175260" y="513969"/>
                  </a:lnTo>
                  <a:lnTo>
                    <a:pt x="181152" y="519684"/>
                  </a:lnTo>
                  <a:lnTo>
                    <a:pt x="437591" y="519684"/>
                  </a:lnTo>
                  <a:lnTo>
                    <a:pt x="443484" y="513969"/>
                  </a:lnTo>
                  <a:lnTo>
                    <a:pt x="443484" y="506615"/>
                  </a:lnTo>
                  <a:lnTo>
                    <a:pt x="443484" y="499491"/>
                  </a:lnTo>
                  <a:close/>
                </a:path>
                <a:path w="574675" h="676910">
                  <a:moveTo>
                    <a:pt x="443484" y="434213"/>
                  </a:moveTo>
                  <a:lnTo>
                    <a:pt x="437591" y="428244"/>
                  </a:lnTo>
                  <a:lnTo>
                    <a:pt x="181152" y="428244"/>
                  </a:lnTo>
                  <a:lnTo>
                    <a:pt x="175260" y="434213"/>
                  </a:lnTo>
                  <a:lnTo>
                    <a:pt x="175260" y="449326"/>
                  </a:lnTo>
                  <a:lnTo>
                    <a:pt x="181152" y="455676"/>
                  </a:lnTo>
                  <a:lnTo>
                    <a:pt x="437591" y="455676"/>
                  </a:lnTo>
                  <a:lnTo>
                    <a:pt x="443484" y="449326"/>
                  </a:lnTo>
                  <a:lnTo>
                    <a:pt x="443484" y="441960"/>
                  </a:lnTo>
                  <a:lnTo>
                    <a:pt x="443484" y="434213"/>
                  </a:lnTo>
                  <a:close/>
                </a:path>
                <a:path w="574675" h="676910">
                  <a:moveTo>
                    <a:pt x="574548" y="152654"/>
                  </a:moveTo>
                  <a:lnTo>
                    <a:pt x="566801" y="144907"/>
                  </a:lnTo>
                  <a:lnTo>
                    <a:pt x="547839" y="125933"/>
                  </a:lnTo>
                  <a:lnTo>
                    <a:pt x="547839" y="171577"/>
                  </a:lnTo>
                  <a:lnTo>
                    <a:pt x="547839" y="649859"/>
                  </a:lnTo>
                  <a:lnTo>
                    <a:pt x="26708" y="649859"/>
                  </a:lnTo>
                  <a:lnTo>
                    <a:pt x="26708" y="26797"/>
                  </a:lnTo>
                  <a:lnTo>
                    <a:pt x="403225" y="26797"/>
                  </a:lnTo>
                  <a:lnTo>
                    <a:pt x="403275" y="152654"/>
                  </a:lnTo>
                  <a:lnTo>
                    <a:pt x="404761" y="159791"/>
                  </a:lnTo>
                  <a:lnTo>
                    <a:pt x="408927" y="165900"/>
                  </a:lnTo>
                  <a:lnTo>
                    <a:pt x="415036" y="170053"/>
                  </a:lnTo>
                  <a:lnTo>
                    <a:pt x="422440" y="171577"/>
                  </a:lnTo>
                  <a:lnTo>
                    <a:pt x="547839" y="171577"/>
                  </a:lnTo>
                  <a:lnTo>
                    <a:pt x="547839" y="125933"/>
                  </a:lnTo>
                  <a:lnTo>
                    <a:pt x="528955" y="107022"/>
                  </a:lnTo>
                  <a:lnTo>
                    <a:pt x="528955" y="144907"/>
                  </a:lnTo>
                  <a:lnTo>
                    <a:pt x="429933" y="144907"/>
                  </a:lnTo>
                  <a:lnTo>
                    <a:pt x="429933" y="45339"/>
                  </a:lnTo>
                  <a:lnTo>
                    <a:pt x="528955" y="144907"/>
                  </a:lnTo>
                  <a:lnTo>
                    <a:pt x="528955" y="107022"/>
                  </a:lnTo>
                  <a:lnTo>
                    <a:pt x="467360" y="45339"/>
                  </a:lnTo>
                  <a:lnTo>
                    <a:pt x="448856" y="26797"/>
                  </a:lnTo>
                  <a:lnTo>
                    <a:pt x="422122" y="0"/>
                  </a:lnTo>
                  <a:lnTo>
                    <a:pt x="19215" y="0"/>
                  </a:lnTo>
                  <a:lnTo>
                    <a:pt x="11811" y="1498"/>
                  </a:lnTo>
                  <a:lnTo>
                    <a:pt x="5689" y="5613"/>
                  </a:lnTo>
                  <a:lnTo>
                    <a:pt x="1524" y="11734"/>
                  </a:lnTo>
                  <a:lnTo>
                    <a:pt x="0" y="19304"/>
                  </a:lnTo>
                  <a:lnTo>
                    <a:pt x="0" y="657352"/>
                  </a:lnTo>
                  <a:lnTo>
                    <a:pt x="1524" y="664819"/>
                  </a:lnTo>
                  <a:lnTo>
                    <a:pt x="5689" y="670966"/>
                  </a:lnTo>
                  <a:lnTo>
                    <a:pt x="11811" y="675132"/>
                  </a:lnTo>
                  <a:lnTo>
                    <a:pt x="19215" y="676656"/>
                  </a:lnTo>
                  <a:lnTo>
                    <a:pt x="555332" y="676656"/>
                  </a:lnTo>
                  <a:lnTo>
                    <a:pt x="562724" y="675132"/>
                  </a:lnTo>
                  <a:lnTo>
                    <a:pt x="568845" y="670966"/>
                  </a:lnTo>
                  <a:lnTo>
                    <a:pt x="573011" y="664819"/>
                  </a:lnTo>
                  <a:lnTo>
                    <a:pt x="574548" y="657352"/>
                  </a:lnTo>
                  <a:lnTo>
                    <a:pt x="574548" y="649859"/>
                  </a:lnTo>
                  <a:lnTo>
                    <a:pt x="574548" y="152654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1727" y="3259835"/>
              <a:ext cx="86537" cy="152400"/>
            </a:xfrm>
            <a:prstGeom prst="rect">
              <a:avLst/>
            </a:prstGeom>
          </p:spPr>
        </p:pic>
      </p:grpSp>
      <p:grpSp>
        <p:nvGrpSpPr>
          <p:cNvPr id="9" name="object 9" descr=""/>
          <p:cNvGrpSpPr/>
          <p:nvPr/>
        </p:nvGrpSpPr>
        <p:grpSpPr>
          <a:xfrm>
            <a:off x="6394450" y="1634998"/>
            <a:ext cx="1059815" cy="1000760"/>
            <a:chOff x="6394450" y="1634998"/>
            <a:chExt cx="1059815" cy="1000760"/>
          </a:xfrm>
        </p:grpSpPr>
        <p:sp>
          <p:nvSpPr>
            <p:cNvPr id="10" name="object 10" descr=""/>
            <p:cNvSpPr/>
            <p:nvPr/>
          </p:nvSpPr>
          <p:spPr>
            <a:xfrm>
              <a:off x="6419850" y="1660398"/>
              <a:ext cx="1009015" cy="949960"/>
            </a:xfrm>
            <a:custGeom>
              <a:avLst/>
              <a:gdLst/>
              <a:ahLst/>
              <a:cxnLst/>
              <a:rect l="l" t="t" r="r" b="b"/>
              <a:pathLst>
                <a:path w="1009015" h="949960">
                  <a:moveTo>
                    <a:pt x="0" y="949451"/>
                  </a:moveTo>
                  <a:lnTo>
                    <a:pt x="1008888" y="949451"/>
                  </a:lnTo>
                  <a:lnTo>
                    <a:pt x="1008888" y="0"/>
                  </a:lnTo>
                  <a:lnTo>
                    <a:pt x="0" y="0"/>
                  </a:lnTo>
                  <a:lnTo>
                    <a:pt x="0" y="949451"/>
                  </a:lnTo>
                  <a:close/>
                </a:path>
              </a:pathLst>
            </a:custGeom>
            <a:ln w="508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6530339" y="1769364"/>
              <a:ext cx="861060" cy="715010"/>
            </a:xfrm>
            <a:custGeom>
              <a:avLst/>
              <a:gdLst/>
              <a:ahLst/>
              <a:cxnLst/>
              <a:rect l="l" t="t" r="r" b="b"/>
              <a:pathLst>
                <a:path w="861059" h="715010">
                  <a:moveTo>
                    <a:pt x="708532" y="0"/>
                  </a:moveTo>
                  <a:lnTo>
                    <a:pt x="301370" y="406781"/>
                  </a:lnTo>
                  <a:lnTo>
                    <a:pt x="152526" y="261112"/>
                  </a:lnTo>
                  <a:lnTo>
                    <a:pt x="0" y="413512"/>
                  </a:lnTo>
                  <a:lnTo>
                    <a:pt x="301370" y="714756"/>
                  </a:lnTo>
                  <a:lnTo>
                    <a:pt x="861059" y="156210"/>
                  </a:lnTo>
                  <a:lnTo>
                    <a:pt x="708532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 descr=""/>
          <p:cNvGrpSpPr/>
          <p:nvPr/>
        </p:nvGrpSpPr>
        <p:grpSpPr>
          <a:xfrm>
            <a:off x="9593326" y="1634998"/>
            <a:ext cx="1142365" cy="1000760"/>
            <a:chOff x="9593326" y="1634998"/>
            <a:chExt cx="1142365" cy="1000760"/>
          </a:xfrm>
        </p:grpSpPr>
        <p:sp>
          <p:nvSpPr>
            <p:cNvPr id="13" name="object 13" descr=""/>
            <p:cNvSpPr/>
            <p:nvPr/>
          </p:nvSpPr>
          <p:spPr>
            <a:xfrm>
              <a:off x="9618726" y="1660398"/>
              <a:ext cx="1091565" cy="949960"/>
            </a:xfrm>
            <a:custGeom>
              <a:avLst/>
              <a:gdLst/>
              <a:ahLst/>
              <a:cxnLst/>
              <a:rect l="l" t="t" r="r" b="b"/>
              <a:pathLst>
                <a:path w="1091565" h="949960">
                  <a:moveTo>
                    <a:pt x="0" y="949451"/>
                  </a:moveTo>
                  <a:lnTo>
                    <a:pt x="1091183" y="949451"/>
                  </a:lnTo>
                  <a:lnTo>
                    <a:pt x="1091183" y="0"/>
                  </a:lnTo>
                  <a:lnTo>
                    <a:pt x="0" y="0"/>
                  </a:lnTo>
                  <a:lnTo>
                    <a:pt x="0" y="949451"/>
                  </a:lnTo>
                  <a:close/>
                </a:path>
              </a:pathLst>
            </a:custGeom>
            <a:ln w="508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9802241" y="1768729"/>
              <a:ext cx="734060" cy="734695"/>
            </a:xfrm>
            <a:custGeom>
              <a:avLst/>
              <a:gdLst/>
              <a:ahLst/>
              <a:cxnLst/>
              <a:rect l="l" t="t" r="r" b="b"/>
              <a:pathLst>
                <a:path w="734059" h="734694">
                  <a:moveTo>
                    <a:pt x="583818" y="0"/>
                  </a:moveTo>
                  <a:lnTo>
                    <a:pt x="367029" y="216788"/>
                  </a:lnTo>
                  <a:lnTo>
                    <a:pt x="150240" y="0"/>
                  </a:lnTo>
                  <a:lnTo>
                    <a:pt x="0" y="150241"/>
                  </a:lnTo>
                  <a:lnTo>
                    <a:pt x="216788" y="367030"/>
                  </a:lnTo>
                  <a:lnTo>
                    <a:pt x="0" y="583819"/>
                  </a:lnTo>
                  <a:lnTo>
                    <a:pt x="150240" y="734187"/>
                  </a:lnTo>
                  <a:lnTo>
                    <a:pt x="367029" y="517398"/>
                  </a:lnTo>
                  <a:lnTo>
                    <a:pt x="583818" y="734187"/>
                  </a:lnTo>
                  <a:lnTo>
                    <a:pt x="734059" y="583819"/>
                  </a:lnTo>
                  <a:lnTo>
                    <a:pt x="517270" y="367030"/>
                  </a:lnTo>
                  <a:lnTo>
                    <a:pt x="734059" y="150241"/>
                  </a:lnTo>
                  <a:lnTo>
                    <a:pt x="583818" y="0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 descr=""/>
          <p:cNvGrpSpPr/>
          <p:nvPr/>
        </p:nvGrpSpPr>
        <p:grpSpPr>
          <a:xfrm>
            <a:off x="457962" y="1660398"/>
            <a:ext cx="11275060" cy="3420110"/>
            <a:chOff x="457962" y="1660398"/>
            <a:chExt cx="11275060" cy="3420110"/>
          </a:xfrm>
        </p:grpSpPr>
        <p:sp>
          <p:nvSpPr>
            <p:cNvPr id="16" name="object 16" descr=""/>
            <p:cNvSpPr/>
            <p:nvPr/>
          </p:nvSpPr>
          <p:spPr>
            <a:xfrm>
              <a:off x="457962" y="3915918"/>
              <a:ext cx="11247755" cy="0"/>
            </a:xfrm>
            <a:custGeom>
              <a:avLst/>
              <a:gdLst/>
              <a:ahLst/>
              <a:cxnLst/>
              <a:rect l="l" t="t" r="r" b="b"/>
              <a:pathLst>
                <a:path w="11247755" h="0">
                  <a:moveTo>
                    <a:pt x="0" y="0"/>
                  </a:moveTo>
                  <a:lnTo>
                    <a:pt x="11247501" y="0"/>
                  </a:lnTo>
                </a:path>
              </a:pathLst>
            </a:custGeom>
            <a:ln w="381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485394" y="1660398"/>
              <a:ext cx="11247755" cy="3420110"/>
            </a:xfrm>
            <a:custGeom>
              <a:avLst/>
              <a:gdLst/>
              <a:ahLst/>
              <a:cxnLst/>
              <a:rect l="l" t="t" r="r" b="b"/>
              <a:pathLst>
                <a:path w="11247755" h="3420110">
                  <a:moveTo>
                    <a:pt x="8197596" y="0"/>
                  </a:moveTo>
                  <a:lnTo>
                    <a:pt x="8197596" y="2254758"/>
                  </a:lnTo>
                </a:path>
                <a:path w="11247755" h="3420110">
                  <a:moveTo>
                    <a:pt x="0" y="3395472"/>
                  </a:moveTo>
                  <a:lnTo>
                    <a:pt x="11247501" y="3395472"/>
                  </a:lnTo>
                </a:path>
                <a:path w="11247755" h="3420110">
                  <a:moveTo>
                    <a:pt x="8197596" y="2255520"/>
                  </a:moveTo>
                  <a:lnTo>
                    <a:pt x="8197596" y="3419982"/>
                  </a:lnTo>
                </a:path>
              </a:pathLst>
            </a:custGeom>
            <a:ln w="381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5498972" y="4317568"/>
            <a:ext cx="275272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672FE2"/>
                </a:solidFill>
                <a:latin typeface="Arial"/>
                <a:cs typeface="Arial"/>
              </a:rPr>
              <a:t>Consistent</a:t>
            </a:r>
            <a:r>
              <a:rPr dirty="0" sz="2400" spc="-25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672FE2"/>
                </a:solidFill>
                <a:latin typeface="Arial"/>
                <a:cs typeface="Arial"/>
              </a:rPr>
              <a:t>income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290955" y="4135882"/>
            <a:ext cx="237490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3769FF"/>
                </a:solidFill>
                <a:latin typeface="Arial"/>
                <a:cs typeface="Arial"/>
              </a:rPr>
              <a:t>Systematic </a:t>
            </a:r>
            <a:r>
              <a:rPr dirty="0" sz="2400" b="1">
                <a:solidFill>
                  <a:srgbClr val="3769FF"/>
                </a:solidFill>
                <a:latin typeface="Arial"/>
                <a:cs typeface="Arial"/>
              </a:rPr>
              <a:t>Withdrawal</a:t>
            </a:r>
            <a:r>
              <a:rPr dirty="0" sz="2400" spc="-5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400" spc="-20" b="1">
                <a:solidFill>
                  <a:srgbClr val="3769FF"/>
                </a:solidFill>
                <a:latin typeface="Arial"/>
                <a:cs typeface="Arial"/>
              </a:rPr>
              <a:t>Plan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505968" y="4261103"/>
            <a:ext cx="600710" cy="608330"/>
            <a:chOff x="505968" y="4261103"/>
            <a:chExt cx="600710" cy="608330"/>
          </a:xfrm>
        </p:grpSpPr>
        <p:sp>
          <p:nvSpPr>
            <p:cNvPr id="21" name="object 21" descr=""/>
            <p:cNvSpPr/>
            <p:nvPr/>
          </p:nvSpPr>
          <p:spPr>
            <a:xfrm>
              <a:off x="505968" y="4325111"/>
              <a:ext cx="579120" cy="524510"/>
            </a:xfrm>
            <a:custGeom>
              <a:avLst/>
              <a:gdLst/>
              <a:ahLst/>
              <a:cxnLst/>
              <a:rect l="l" t="t" r="r" b="b"/>
              <a:pathLst>
                <a:path w="579119" h="524510">
                  <a:moveTo>
                    <a:pt x="138684" y="390906"/>
                  </a:moveTo>
                  <a:lnTo>
                    <a:pt x="136817" y="381698"/>
                  </a:lnTo>
                  <a:lnTo>
                    <a:pt x="131762" y="374192"/>
                  </a:lnTo>
                  <a:lnTo>
                    <a:pt x="124244" y="369138"/>
                  </a:lnTo>
                  <a:lnTo>
                    <a:pt x="115062" y="367284"/>
                  </a:lnTo>
                  <a:lnTo>
                    <a:pt x="105867" y="369138"/>
                  </a:lnTo>
                  <a:lnTo>
                    <a:pt x="98348" y="374192"/>
                  </a:lnTo>
                  <a:lnTo>
                    <a:pt x="93294" y="381698"/>
                  </a:lnTo>
                  <a:lnTo>
                    <a:pt x="91440" y="390906"/>
                  </a:lnTo>
                  <a:lnTo>
                    <a:pt x="93294" y="400126"/>
                  </a:lnTo>
                  <a:lnTo>
                    <a:pt x="98348" y="407631"/>
                  </a:lnTo>
                  <a:lnTo>
                    <a:pt x="105867" y="412686"/>
                  </a:lnTo>
                  <a:lnTo>
                    <a:pt x="115062" y="414528"/>
                  </a:lnTo>
                  <a:lnTo>
                    <a:pt x="124244" y="412686"/>
                  </a:lnTo>
                  <a:lnTo>
                    <a:pt x="131762" y="407631"/>
                  </a:lnTo>
                  <a:lnTo>
                    <a:pt x="136817" y="400126"/>
                  </a:lnTo>
                  <a:lnTo>
                    <a:pt x="138684" y="390906"/>
                  </a:lnTo>
                  <a:close/>
                </a:path>
                <a:path w="579119" h="524510">
                  <a:moveTo>
                    <a:pt x="138684" y="304800"/>
                  </a:moveTo>
                  <a:lnTo>
                    <a:pt x="136817" y="295313"/>
                  </a:lnTo>
                  <a:lnTo>
                    <a:pt x="131762" y="287566"/>
                  </a:lnTo>
                  <a:lnTo>
                    <a:pt x="124244" y="282333"/>
                  </a:lnTo>
                  <a:lnTo>
                    <a:pt x="115062" y="280416"/>
                  </a:lnTo>
                  <a:lnTo>
                    <a:pt x="105867" y="282333"/>
                  </a:lnTo>
                  <a:lnTo>
                    <a:pt x="98348" y="287566"/>
                  </a:lnTo>
                  <a:lnTo>
                    <a:pt x="93294" y="295313"/>
                  </a:lnTo>
                  <a:lnTo>
                    <a:pt x="91440" y="304800"/>
                  </a:lnTo>
                  <a:lnTo>
                    <a:pt x="93294" y="314299"/>
                  </a:lnTo>
                  <a:lnTo>
                    <a:pt x="98348" y="322046"/>
                  </a:lnTo>
                  <a:lnTo>
                    <a:pt x="105867" y="327279"/>
                  </a:lnTo>
                  <a:lnTo>
                    <a:pt x="115062" y="329184"/>
                  </a:lnTo>
                  <a:lnTo>
                    <a:pt x="124244" y="327279"/>
                  </a:lnTo>
                  <a:lnTo>
                    <a:pt x="131762" y="322046"/>
                  </a:lnTo>
                  <a:lnTo>
                    <a:pt x="136817" y="314299"/>
                  </a:lnTo>
                  <a:lnTo>
                    <a:pt x="138684" y="304800"/>
                  </a:lnTo>
                  <a:close/>
                </a:path>
                <a:path w="579119" h="524510">
                  <a:moveTo>
                    <a:pt x="227076" y="390906"/>
                  </a:moveTo>
                  <a:lnTo>
                    <a:pt x="225158" y="381698"/>
                  </a:lnTo>
                  <a:lnTo>
                    <a:pt x="219925" y="374192"/>
                  </a:lnTo>
                  <a:lnTo>
                    <a:pt x="212178" y="369138"/>
                  </a:lnTo>
                  <a:lnTo>
                    <a:pt x="202692" y="367284"/>
                  </a:lnTo>
                  <a:lnTo>
                    <a:pt x="193192" y="369138"/>
                  </a:lnTo>
                  <a:lnTo>
                    <a:pt x="185445" y="374192"/>
                  </a:lnTo>
                  <a:lnTo>
                    <a:pt x="180213" y="381698"/>
                  </a:lnTo>
                  <a:lnTo>
                    <a:pt x="178308" y="390906"/>
                  </a:lnTo>
                  <a:lnTo>
                    <a:pt x="180213" y="400126"/>
                  </a:lnTo>
                  <a:lnTo>
                    <a:pt x="185445" y="407631"/>
                  </a:lnTo>
                  <a:lnTo>
                    <a:pt x="193192" y="412686"/>
                  </a:lnTo>
                  <a:lnTo>
                    <a:pt x="202692" y="414528"/>
                  </a:lnTo>
                  <a:lnTo>
                    <a:pt x="212178" y="412686"/>
                  </a:lnTo>
                  <a:lnTo>
                    <a:pt x="219925" y="407631"/>
                  </a:lnTo>
                  <a:lnTo>
                    <a:pt x="225158" y="400126"/>
                  </a:lnTo>
                  <a:lnTo>
                    <a:pt x="227076" y="390906"/>
                  </a:lnTo>
                  <a:close/>
                </a:path>
                <a:path w="579119" h="524510">
                  <a:moveTo>
                    <a:pt x="227076" y="304800"/>
                  </a:moveTo>
                  <a:lnTo>
                    <a:pt x="225158" y="295313"/>
                  </a:lnTo>
                  <a:lnTo>
                    <a:pt x="219925" y="287566"/>
                  </a:lnTo>
                  <a:lnTo>
                    <a:pt x="212178" y="282333"/>
                  </a:lnTo>
                  <a:lnTo>
                    <a:pt x="202692" y="280416"/>
                  </a:lnTo>
                  <a:lnTo>
                    <a:pt x="193192" y="282333"/>
                  </a:lnTo>
                  <a:lnTo>
                    <a:pt x="185445" y="287566"/>
                  </a:lnTo>
                  <a:lnTo>
                    <a:pt x="180213" y="295313"/>
                  </a:lnTo>
                  <a:lnTo>
                    <a:pt x="178308" y="304800"/>
                  </a:lnTo>
                  <a:lnTo>
                    <a:pt x="180213" y="314299"/>
                  </a:lnTo>
                  <a:lnTo>
                    <a:pt x="185445" y="322046"/>
                  </a:lnTo>
                  <a:lnTo>
                    <a:pt x="193192" y="327279"/>
                  </a:lnTo>
                  <a:lnTo>
                    <a:pt x="202692" y="329184"/>
                  </a:lnTo>
                  <a:lnTo>
                    <a:pt x="212178" y="327279"/>
                  </a:lnTo>
                  <a:lnTo>
                    <a:pt x="219925" y="322046"/>
                  </a:lnTo>
                  <a:lnTo>
                    <a:pt x="225158" y="314299"/>
                  </a:lnTo>
                  <a:lnTo>
                    <a:pt x="227076" y="304800"/>
                  </a:lnTo>
                  <a:close/>
                </a:path>
                <a:path w="579119" h="524510">
                  <a:moveTo>
                    <a:pt x="227076" y="217932"/>
                  </a:moveTo>
                  <a:lnTo>
                    <a:pt x="225158" y="209067"/>
                  </a:lnTo>
                  <a:lnTo>
                    <a:pt x="219925" y="201790"/>
                  </a:lnTo>
                  <a:lnTo>
                    <a:pt x="212178" y="196888"/>
                  </a:lnTo>
                  <a:lnTo>
                    <a:pt x="202692" y="195072"/>
                  </a:lnTo>
                  <a:lnTo>
                    <a:pt x="193192" y="196888"/>
                  </a:lnTo>
                  <a:lnTo>
                    <a:pt x="185445" y="201790"/>
                  </a:lnTo>
                  <a:lnTo>
                    <a:pt x="180213" y="209067"/>
                  </a:lnTo>
                  <a:lnTo>
                    <a:pt x="178308" y="217932"/>
                  </a:lnTo>
                  <a:lnTo>
                    <a:pt x="180213" y="226809"/>
                  </a:lnTo>
                  <a:lnTo>
                    <a:pt x="185445" y="234086"/>
                  </a:lnTo>
                  <a:lnTo>
                    <a:pt x="193192" y="238988"/>
                  </a:lnTo>
                  <a:lnTo>
                    <a:pt x="202692" y="240792"/>
                  </a:lnTo>
                  <a:lnTo>
                    <a:pt x="212178" y="238988"/>
                  </a:lnTo>
                  <a:lnTo>
                    <a:pt x="219925" y="234086"/>
                  </a:lnTo>
                  <a:lnTo>
                    <a:pt x="225158" y="226809"/>
                  </a:lnTo>
                  <a:lnTo>
                    <a:pt x="227076" y="217932"/>
                  </a:lnTo>
                  <a:close/>
                </a:path>
                <a:path w="579119" h="524510">
                  <a:moveTo>
                    <a:pt x="312420" y="390906"/>
                  </a:moveTo>
                  <a:lnTo>
                    <a:pt x="310553" y="381698"/>
                  </a:lnTo>
                  <a:lnTo>
                    <a:pt x="305498" y="374192"/>
                  </a:lnTo>
                  <a:lnTo>
                    <a:pt x="297980" y="369138"/>
                  </a:lnTo>
                  <a:lnTo>
                    <a:pt x="288798" y="367284"/>
                  </a:lnTo>
                  <a:lnTo>
                    <a:pt x="279603" y="369138"/>
                  </a:lnTo>
                  <a:lnTo>
                    <a:pt x="272084" y="374192"/>
                  </a:lnTo>
                  <a:lnTo>
                    <a:pt x="267030" y="381698"/>
                  </a:lnTo>
                  <a:lnTo>
                    <a:pt x="265176" y="390906"/>
                  </a:lnTo>
                  <a:lnTo>
                    <a:pt x="267030" y="400126"/>
                  </a:lnTo>
                  <a:lnTo>
                    <a:pt x="272084" y="407631"/>
                  </a:lnTo>
                  <a:lnTo>
                    <a:pt x="279603" y="412686"/>
                  </a:lnTo>
                  <a:lnTo>
                    <a:pt x="288798" y="414528"/>
                  </a:lnTo>
                  <a:lnTo>
                    <a:pt x="297980" y="412686"/>
                  </a:lnTo>
                  <a:lnTo>
                    <a:pt x="305498" y="407631"/>
                  </a:lnTo>
                  <a:lnTo>
                    <a:pt x="310553" y="400126"/>
                  </a:lnTo>
                  <a:lnTo>
                    <a:pt x="312420" y="390906"/>
                  </a:lnTo>
                  <a:close/>
                </a:path>
                <a:path w="579119" h="524510">
                  <a:moveTo>
                    <a:pt x="312420" y="304800"/>
                  </a:moveTo>
                  <a:lnTo>
                    <a:pt x="310553" y="295313"/>
                  </a:lnTo>
                  <a:lnTo>
                    <a:pt x="305498" y="287566"/>
                  </a:lnTo>
                  <a:lnTo>
                    <a:pt x="297980" y="282333"/>
                  </a:lnTo>
                  <a:lnTo>
                    <a:pt x="288798" y="280416"/>
                  </a:lnTo>
                  <a:lnTo>
                    <a:pt x="279603" y="282333"/>
                  </a:lnTo>
                  <a:lnTo>
                    <a:pt x="272084" y="287566"/>
                  </a:lnTo>
                  <a:lnTo>
                    <a:pt x="267030" y="295313"/>
                  </a:lnTo>
                  <a:lnTo>
                    <a:pt x="265176" y="304800"/>
                  </a:lnTo>
                  <a:lnTo>
                    <a:pt x="267030" y="314299"/>
                  </a:lnTo>
                  <a:lnTo>
                    <a:pt x="272084" y="322046"/>
                  </a:lnTo>
                  <a:lnTo>
                    <a:pt x="279603" y="327279"/>
                  </a:lnTo>
                  <a:lnTo>
                    <a:pt x="288798" y="329184"/>
                  </a:lnTo>
                  <a:lnTo>
                    <a:pt x="297980" y="327279"/>
                  </a:lnTo>
                  <a:lnTo>
                    <a:pt x="305498" y="322046"/>
                  </a:lnTo>
                  <a:lnTo>
                    <a:pt x="310553" y="314299"/>
                  </a:lnTo>
                  <a:lnTo>
                    <a:pt x="312420" y="304800"/>
                  </a:lnTo>
                  <a:close/>
                </a:path>
                <a:path w="579119" h="524510">
                  <a:moveTo>
                    <a:pt x="312420" y="217932"/>
                  </a:moveTo>
                  <a:lnTo>
                    <a:pt x="310553" y="209067"/>
                  </a:lnTo>
                  <a:lnTo>
                    <a:pt x="305498" y="201790"/>
                  </a:lnTo>
                  <a:lnTo>
                    <a:pt x="297980" y="196888"/>
                  </a:lnTo>
                  <a:lnTo>
                    <a:pt x="288798" y="195072"/>
                  </a:lnTo>
                  <a:lnTo>
                    <a:pt x="279603" y="196888"/>
                  </a:lnTo>
                  <a:lnTo>
                    <a:pt x="272084" y="201790"/>
                  </a:lnTo>
                  <a:lnTo>
                    <a:pt x="267030" y="209067"/>
                  </a:lnTo>
                  <a:lnTo>
                    <a:pt x="265176" y="217932"/>
                  </a:lnTo>
                  <a:lnTo>
                    <a:pt x="267030" y="226809"/>
                  </a:lnTo>
                  <a:lnTo>
                    <a:pt x="272084" y="234086"/>
                  </a:lnTo>
                  <a:lnTo>
                    <a:pt x="279603" y="238988"/>
                  </a:lnTo>
                  <a:lnTo>
                    <a:pt x="288798" y="240792"/>
                  </a:lnTo>
                  <a:lnTo>
                    <a:pt x="297980" y="238988"/>
                  </a:lnTo>
                  <a:lnTo>
                    <a:pt x="305498" y="234086"/>
                  </a:lnTo>
                  <a:lnTo>
                    <a:pt x="310553" y="226809"/>
                  </a:lnTo>
                  <a:lnTo>
                    <a:pt x="312420" y="217932"/>
                  </a:lnTo>
                  <a:close/>
                </a:path>
                <a:path w="579119" h="524510">
                  <a:moveTo>
                    <a:pt x="373380" y="5334"/>
                  </a:moveTo>
                  <a:lnTo>
                    <a:pt x="367753" y="0"/>
                  </a:lnTo>
                  <a:lnTo>
                    <a:pt x="162598" y="0"/>
                  </a:lnTo>
                  <a:lnTo>
                    <a:pt x="156972" y="5334"/>
                  </a:lnTo>
                  <a:lnTo>
                    <a:pt x="156972" y="12065"/>
                  </a:lnTo>
                  <a:lnTo>
                    <a:pt x="156972" y="18796"/>
                  </a:lnTo>
                  <a:lnTo>
                    <a:pt x="162598" y="22860"/>
                  </a:lnTo>
                  <a:lnTo>
                    <a:pt x="367753" y="22860"/>
                  </a:lnTo>
                  <a:lnTo>
                    <a:pt x="373380" y="17526"/>
                  </a:lnTo>
                  <a:lnTo>
                    <a:pt x="373380" y="5334"/>
                  </a:lnTo>
                  <a:close/>
                </a:path>
                <a:path w="579119" h="524510">
                  <a:moveTo>
                    <a:pt x="400812" y="217932"/>
                  </a:moveTo>
                  <a:lnTo>
                    <a:pt x="398894" y="209067"/>
                  </a:lnTo>
                  <a:lnTo>
                    <a:pt x="393661" y="201790"/>
                  </a:lnTo>
                  <a:lnTo>
                    <a:pt x="385914" y="196888"/>
                  </a:lnTo>
                  <a:lnTo>
                    <a:pt x="376428" y="195072"/>
                  </a:lnTo>
                  <a:lnTo>
                    <a:pt x="366928" y="196888"/>
                  </a:lnTo>
                  <a:lnTo>
                    <a:pt x="359181" y="201790"/>
                  </a:lnTo>
                  <a:lnTo>
                    <a:pt x="353949" y="209067"/>
                  </a:lnTo>
                  <a:lnTo>
                    <a:pt x="352044" y="217932"/>
                  </a:lnTo>
                  <a:lnTo>
                    <a:pt x="353949" y="226809"/>
                  </a:lnTo>
                  <a:lnTo>
                    <a:pt x="359181" y="234086"/>
                  </a:lnTo>
                  <a:lnTo>
                    <a:pt x="366928" y="238988"/>
                  </a:lnTo>
                  <a:lnTo>
                    <a:pt x="376428" y="240792"/>
                  </a:lnTo>
                  <a:lnTo>
                    <a:pt x="385914" y="238988"/>
                  </a:lnTo>
                  <a:lnTo>
                    <a:pt x="393661" y="234086"/>
                  </a:lnTo>
                  <a:lnTo>
                    <a:pt x="398894" y="226809"/>
                  </a:lnTo>
                  <a:lnTo>
                    <a:pt x="400812" y="217932"/>
                  </a:lnTo>
                  <a:close/>
                </a:path>
                <a:path w="579119" h="524510">
                  <a:moveTo>
                    <a:pt x="487680" y="217932"/>
                  </a:moveTo>
                  <a:lnTo>
                    <a:pt x="485813" y="209067"/>
                  </a:lnTo>
                  <a:lnTo>
                    <a:pt x="480758" y="201790"/>
                  </a:lnTo>
                  <a:lnTo>
                    <a:pt x="473240" y="196888"/>
                  </a:lnTo>
                  <a:lnTo>
                    <a:pt x="464058" y="195072"/>
                  </a:lnTo>
                  <a:lnTo>
                    <a:pt x="454863" y="196888"/>
                  </a:lnTo>
                  <a:lnTo>
                    <a:pt x="447344" y="201790"/>
                  </a:lnTo>
                  <a:lnTo>
                    <a:pt x="442290" y="209067"/>
                  </a:lnTo>
                  <a:lnTo>
                    <a:pt x="440436" y="217932"/>
                  </a:lnTo>
                  <a:lnTo>
                    <a:pt x="442290" y="226809"/>
                  </a:lnTo>
                  <a:lnTo>
                    <a:pt x="447344" y="234086"/>
                  </a:lnTo>
                  <a:lnTo>
                    <a:pt x="454863" y="238988"/>
                  </a:lnTo>
                  <a:lnTo>
                    <a:pt x="464058" y="240792"/>
                  </a:lnTo>
                  <a:lnTo>
                    <a:pt x="473240" y="238988"/>
                  </a:lnTo>
                  <a:lnTo>
                    <a:pt x="480758" y="234086"/>
                  </a:lnTo>
                  <a:lnTo>
                    <a:pt x="485813" y="226809"/>
                  </a:lnTo>
                  <a:lnTo>
                    <a:pt x="487680" y="217932"/>
                  </a:lnTo>
                  <a:close/>
                </a:path>
                <a:path w="579119" h="524510">
                  <a:moveTo>
                    <a:pt x="579120" y="43434"/>
                  </a:moveTo>
                  <a:lnTo>
                    <a:pt x="575678" y="25996"/>
                  </a:lnTo>
                  <a:lnTo>
                    <a:pt x="566318" y="12242"/>
                  </a:lnTo>
                  <a:lnTo>
                    <a:pt x="552488" y="3238"/>
                  </a:lnTo>
                  <a:lnTo>
                    <a:pt x="535647" y="0"/>
                  </a:lnTo>
                  <a:lnTo>
                    <a:pt x="436092" y="0"/>
                  </a:lnTo>
                  <a:lnTo>
                    <a:pt x="431888" y="4191"/>
                  </a:lnTo>
                  <a:lnTo>
                    <a:pt x="431888" y="18161"/>
                  </a:lnTo>
                  <a:lnTo>
                    <a:pt x="436092" y="23876"/>
                  </a:lnTo>
                  <a:lnTo>
                    <a:pt x="534250" y="23876"/>
                  </a:lnTo>
                  <a:lnTo>
                    <a:pt x="542048" y="25361"/>
                  </a:lnTo>
                  <a:lnTo>
                    <a:pt x="548271" y="29464"/>
                  </a:lnTo>
                  <a:lnTo>
                    <a:pt x="552386" y="35674"/>
                  </a:lnTo>
                  <a:lnTo>
                    <a:pt x="553885" y="43434"/>
                  </a:lnTo>
                  <a:lnTo>
                    <a:pt x="553885" y="112141"/>
                  </a:lnTo>
                  <a:lnTo>
                    <a:pt x="22440" y="112141"/>
                  </a:lnTo>
                  <a:lnTo>
                    <a:pt x="22440" y="43434"/>
                  </a:lnTo>
                  <a:lnTo>
                    <a:pt x="23926" y="35674"/>
                  </a:lnTo>
                  <a:lnTo>
                    <a:pt x="28041" y="29464"/>
                  </a:lnTo>
                  <a:lnTo>
                    <a:pt x="34264" y="25361"/>
                  </a:lnTo>
                  <a:lnTo>
                    <a:pt x="42062" y="23876"/>
                  </a:lnTo>
                  <a:lnTo>
                    <a:pt x="100965" y="23876"/>
                  </a:lnTo>
                  <a:lnTo>
                    <a:pt x="105168" y="18161"/>
                  </a:lnTo>
                  <a:lnTo>
                    <a:pt x="105168" y="4191"/>
                  </a:lnTo>
                  <a:lnTo>
                    <a:pt x="100965" y="0"/>
                  </a:lnTo>
                  <a:lnTo>
                    <a:pt x="43472" y="0"/>
                  </a:lnTo>
                  <a:lnTo>
                    <a:pt x="26022" y="3238"/>
                  </a:lnTo>
                  <a:lnTo>
                    <a:pt x="12268" y="12242"/>
                  </a:lnTo>
                  <a:lnTo>
                    <a:pt x="3238" y="25996"/>
                  </a:lnTo>
                  <a:lnTo>
                    <a:pt x="0" y="43434"/>
                  </a:lnTo>
                  <a:lnTo>
                    <a:pt x="0" y="479425"/>
                  </a:lnTo>
                  <a:lnTo>
                    <a:pt x="3238" y="496824"/>
                  </a:lnTo>
                  <a:lnTo>
                    <a:pt x="12268" y="510578"/>
                  </a:lnTo>
                  <a:lnTo>
                    <a:pt x="26022" y="519620"/>
                  </a:lnTo>
                  <a:lnTo>
                    <a:pt x="43472" y="522859"/>
                  </a:lnTo>
                  <a:lnTo>
                    <a:pt x="340741" y="522859"/>
                  </a:lnTo>
                  <a:lnTo>
                    <a:pt x="340741" y="524256"/>
                  </a:lnTo>
                  <a:lnTo>
                    <a:pt x="351955" y="524256"/>
                  </a:lnTo>
                  <a:lnTo>
                    <a:pt x="356171" y="518668"/>
                  </a:lnTo>
                  <a:lnTo>
                    <a:pt x="356171" y="504571"/>
                  </a:lnTo>
                  <a:lnTo>
                    <a:pt x="351955" y="500380"/>
                  </a:lnTo>
                  <a:lnTo>
                    <a:pt x="43472" y="500380"/>
                  </a:lnTo>
                  <a:lnTo>
                    <a:pt x="35661" y="498906"/>
                  </a:lnTo>
                  <a:lnTo>
                    <a:pt x="29438" y="494792"/>
                  </a:lnTo>
                  <a:lnTo>
                    <a:pt x="25323" y="488594"/>
                  </a:lnTo>
                  <a:lnTo>
                    <a:pt x="23837" y="480822"/>
                  </a:lnTo>
                  <a:lnTo>
                    <a:pt x="23837" y="136017"/>
                  </a:lnTo>
                  <a:lnTo>
                    <a:pt x="555282" y="136017"/>
                  </a:lnTo>
                  <a:lnTo>
                    <a:pt x="555282" y="295783"/>
                  </a:lnTo>
                  <a:lnTo>
                    <a:pt x="559485" y="301371"/>
                  </a:lnTo>
                  <a:lnTo>
                    <a:pt x="573506" y="301371"/>
                  </a:lnTo>
                  <a:lnTo>
                    <a:pt x="579120" y="295783"/>
                  </a:lnTo>
                  <a:lnTo>
                    <a:pt x="579120" y="136017"/>
                  </a:lnTo>
                  <a:lnTo>
                    <a:pt x="579120" y="112141"/>
                  </a:lnTo>
                  <a:lnTo>
                    <a:pt x="579120" y="43434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4588" y="4261103"/>
              <a:ext cx="83820" cy="152400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315" y="4261103"/>
              <a:ext cx="85343" cy="152400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" y="4636007"/>
              <a:ext cx="233172" cy="233172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5"/>
              <a:t>Turning</a:t>
            </a:r>
            <a:r>
              <a:rPr dirty="0" spc="-120"/>
              <a:t> </a:t>
            </a:r>
            <a:r>
              <a:rPr dirty="0"/>
              <a:t>Retirement</a:t>
            </a:r>
            <a:r>
              <a:rPr dirty="0" spc="-125"/>
              <a:t> </a:t>
            </a:r>
            <a:r>
              <a:rPr dirty="0"/>
              <a:t>Savings</a:t>
            </a:r>
            <a:r>
              <a:rPr dirty="0" spc="-120"/>
              <a:t> </a:t>
            </a:r>
            <a:r>
              <a:rPr dirty="0"/>
              <a:t>into</a:t>
            </a:r>
            <a:r>
              <a:rPr dirty="0" spc="-125"/>
              <a:t> </a:t>
            </a:r>
            <a:r>
              <a:rPr dirty="0"/>
              <a:t>Retirement</a:t>
            </a:r>
            <a:r>
              <a:rPr dirty="0" spc="-125"/>
              <a:t> </a:t>
            </a:r>
            <a:r>
              <a:rPr dirty="0" spc="-10"/>
              <a:t>Income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472" y="465371"/>
            <a:ext cx="2080368" cy="405588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12189460" cy="5943600"/>
            <a:chOff x="0" y="0"/>
            <a:chExt cx="12189460" cy="59436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852159"/>
              <a:ext cx="12188951" cy="9144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59752" y="0"/>
              <a:ext cx="5029200" cy="585368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4500" y="1419413"/>
            <a:ext cx="3408679" cy="13525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25780" marR="5080" indent="-513715">
              <a:lnSpc>
                <a:spcPct val="120900"/>
              </a:lnSpc>
              <a:spcBef>
                <a:spcPts val="100"/>
              </a:spcBef>
            </a:pPr>
            <a:r>
              <a:rPr dirty="0" sz="3600">
                <a:latin typeface="Century Gothic"/>
                <a:cs typeface="Century Gothic"/>
              </a:rPr>
              <a:t>7.</a:t>
            </a:r>
            <a:r>
              <a:rPr dirty="0" sz="3600" spc="-15">
                <a:latin typeface="Century Gothic"/>
                <a:cs typeface="Century Gothic"/>
              </a:rPr>
              <a:t> </a:t>
            </a:r>
            <a:r>
              <a:rPr dirty="0" sz="3600">
                <a:latin typeface="Century Gothic"/>
                <a:cs typeface="Century Gothic"/>
              </a:rPr>
              <a:t>Look</a:t>
            </a:r>
            <a:r>
              <a:rPr dirty="0" sz="3600" spc="-15">
                <a:latin typeface="Century Gothic"/>
                <a:cs typeface="Century Gothic"/>
              </a:rPr>
              <a:t> </a:t>
            </a:r>
            <a:r>
              <a:rPr dirty="0" sz="3600" spc="-10">
                <a:latin typeface="Century Gothic"/>
                <a:cs typeface="Century Gothic"/>
              </a:rPr>
              <a:t>Beyond </a:t>
            </a:r>
            <a:r>
              <a:rPr dirty="0" sz="3600">
                <a:latin typeface="Century Gothic"/>
                <a:cs typeface="Century Gothic"/>
              </a:rPr>
              <a:t>the</a:t>
            </a:r>
            <a:r>
              <a:rPr dirty="0" sz="3600" spc="-20">
                <a:latin typeface="Century Gothic"/>
                <a:cs typeface="Century Gothic"/>
              </a:rPr>
              <a:t> </a:t>
            </a:r>
            <a:r>
              <a:rPr dirty="0" sz="3600" spc="-10">
                <a:latin typeface="Century Gothic"/>
                <a:cs typeface="Century Gothic"/>
              </a:rPr>
              <a:t>Money</a:t>
            </a:r>
            <a:endParaRPr sz="3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286002" y="1493774"/>
            <a:ext cx="10243185" cy="4340225"/>
            <a:chOff x="1286002" y="1493774"/>
            <a:chExt cx="10243185" cy="4340225"/>
          </a:xfrm>
        </p:grpSpPr>
        <p:sp>
          <p:nvSpPr>
            <p:cNvPr id="3" name="object 3" descr=""/>
            <p:cNvSpPr/>
            <p:nvPr/>
          </p:nvSpPr>
          <p:spPr>
            <a:xfrm>
              <a:off x="1305306" y="1506474"/>
              <a:ext cx="10210800" cy="4314825"/>
            </a:xfrm>
            <a:custGeom>
              <a:avLst/>
              <a:gdLst/>
              <a:ahLst/>
              <a:cxnLst/>
              <a:rect l="l" t="t" r="r" b="b"/>
              <a:pathLst>
                <a:path w="10210800" h="4314825">
                  <a:moveTo>
                    <a:pt x="10210800" y="0"/>
                  </a:moveTo>
                  <a:lnTo>
                    <a:pt x="0" y="0"/>
                  </a:lnTo>
                  <a:lnTo>
                    <a:pt x="0" y="4314444"/>
                  </a:lnTo>
                  <a:lnTo>
                    <a:pt x="10210800" y="4314444"/>
                  </a:lnTo>
                  <a:lnTo>
                    <a:pt x="10210800" y="0"/>
                  </a:lnTo>
                  <a:close/>
                </a:path>
              </a:pathLst>
            </a:custGeom>
            <a:solidFill>
              <a:srgbClr val="E0F7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305306" y="1506474"/>
              <a:ext cx="10210800" cy="4314825"/>
            </a:xfrm>
            <a:custGeom>
              <a:avLst/>
              <a:gdLst/>
              <a:ahLst/>
              <a:cxnLst/>
              <a:rect l="l" t="t" r="r" b="b"/>
              <a:pathLst>
                <a:path w="10210800" h="4314825">
                  <a:moveTo>
                    <a:pt x="0" y="4314444"/>
                  </a:moveTo>
                  <a:lnTo>
                    <a:pt x="10210800" y="4314444"/>
                  </a:lnTo>
                  <a:lnTo>
                    <a:pt x="10210800" y="0"/>
                  </a:lnTo>
                  <a:lnTo>
                    <a:pt x="0" y="0"/>
                  </a:lnTo>
                  <a:lnTo>
                    <a:pt x="0" y="4314444"/>
                  </a:lnTo>
                  <a:close/>
                </a:path>
              </a:pathLst>
            </a:custGeom>
            <a:ln w="25400">
              <a:solidFill>
                <a:srgbClr val="E0F7F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331976" y="4735068"/>
              <a:ext cx="9892030" cy="0"/>
            </a:xfrm>
            <a:custGeom>
              <a:avLst/>
              <a:gdLst/>
              <a:ahLst/>
              <a:cxnLst/>
              <a:rect l="l" t="t" r="r" b="b"/>
              <a:pathLst>
                <a:path w="9892030" h="0">
                  <a:moveTo>
                    <a:pt x="0" y="0"/>
                  </a:moveTo>
                  <a:lnTo>
                    <a:pt x="989164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330452" y="2165604"/>
              <a:ext cx="9893935" cy="2271395"/>
            </a:xfrm>
            <a:custGeom>
              <a:avLst/>
              <a:gdLst/>
              <a:ahLst/>
              <a:cxnLst/>
              <a:rect l="l" t="t" r="r" b="b"/>
              <a:pathLst>
                <a:path w="9893935" h="2271395">
                  <a:moveTo>
                    <a:pt x="0" y="1240028"/>
                  </a:moveTo>
                  <a:lnTo>
                    <a:pt x="31207" y="1263172"/>
                  </a:lnTo>
                  <a:lnTo>
                    <a:pt x="63078" y="1286061"/>
                  </a:lnTo>
                  <a:lnTo>
                    <a:pt x="95604" y="1308694"/>
                  </a:lnTo>
                  <a:lnTo>
                    <a:pt x="128774" y="1331070"/>
                  </a:lnTo>
                  <a:lnTo>
                    <a:pt x="162579" y="1353190"/>
                  </a:lnTo>
                  <a:lnTo>
                    <a:pt x="197008" y="1375053"/>
                  </a:lnTo>
                  <a:lnTo>
                    <a:pt x="232053" y="1396658"/>
                  </a:lnTo>
                  <a:lnTo>
                    <a:pt x="267702" y="1418007"/>
                  </a:lnTo>
                  <a:lnTo>
                    <a:pt x="303945" y="1439097"/>
                  </a:lnTo>
                  <a:lnTo>
                    <a:pt x="340774" y="1459930"/>
                  </a:lnTo>
                  <a:lnTo>
                    <a:pt x="378178" y="1480505"/>
                  </a:lnTo>
                  <a:lnTo>
                    <a:pt x="416147" y="1500821"/>
                  </a:lnTo>
                  <a:lnTo>
                    <a:pt x="454671" y="1520879"/>
                  </a:lnTo>
                  <a:lnTo>
                    <a:pt x="493740" y="1540678"/>
                  </a:lnTo>
                  <a:lnTo>
                    <a:pt x="533345" y="1560218"/>
                  </a:lnTo>
                  <a:lnTo>
                    <a:pt x="573474" y="1579499"/>
                  </a:lnTo>
                  <a:lnTo>
                    <a:pt x="614120" y="1598520"/>
                  </a:lnTo>
                  <a:lnTo>
                    <a:pt x="655271" y="1617281"/>
                  </a:lnTo>
                  <a:lnTo>
                    <a:pt x="696917" y="1635782"/>
                  </a:lnTo>
                  <a:lnTo>
                    <a:pt x="739049" y="1654023"/>
                  </a:lnTo>
                  <a:lnTo>
                    <a:pt x="781657" y="1672004"/>
                  </a:lnTo>
                  <a:lnTo>
                    <a:pt x="824731" y="1689724"/>
                  </a:lnTo>
                  <a:lnTo>
                    <a:pt x="868261" y="1707183"/>
                  </a:lnTo>
                  <a:lnTo>
                    <a:pt x="912236" y="1724380"/>
                  </a:lnTo>
                  <a:lnTo>
                    <a:pt x="956648" y="1741317"/>
                  </a:lnTo>
                  <a:lnTo>
                    <a:pt x="1001486" y="1757991"/>
                  </a:lnTo>
                  <a:lnTo>
                    <a:pt x="1046739" y="1774404"/>
                  </a:lnTo>
                  <a:lnTo>
                    <a:pt x="1092400" y="1790554"/>
                  </a:lnTo>
                  <a:lnTo>
                    <a:pt x="1138456" y="1806442"/>
                  </a:lnTo>
                  <a:lnTo>
                    <a:pt x="1184899" y="1822068"/>
                  </a:lnTo>
                  <a:lnTo>
                    <a:pt x="1231719" y="1837430"/>
                  </a:lnTo>
                  <a:lnTo>
                    <a:pt x="1278905" y="1852530"/>
                  </a:lnTo>
                  <a:lnTo>
                    <a:pt x="1326447" y="1867366"/>
                  </a:lnTo>
                  <a:lnTo>
                    <a:pt x="1374337" y="1881938"/>
                  </a:lnTo>
                  <a:lnTo>
                    <a:pt x="1422563" y="1896247"/>
                  </a:lnTo>
                  <a:lnTo>
                    <a:pt x="1471116" y="1910291"/>
                  </a:lnTo>
                  <a:lnTo>
                    <a:pt x="1519986" y="1924071"/>
                  </a:lnTo>
                  <a:lnTo>
                    <a:pt x="1569163" y="1937587"/>
                  </a:lnTo>
                  <a:lnTo>
                    <a:pt x="1618637" y="1950838"/>
                  </a:lnTo>
                  <a:lnTo>
                    <a:pt x="1668398" y="1963824"/>
                  </a:lnTo>
                  <a:lnTo>
                    <a:pt x="1718436" y="1976544"/>
                  </a:lnTo>
                  <a:lnTo>
                    <a:pt x="1768742" y="1988999"/>
                  </a:lnTo>
                  <a:lnTo>
                    <a:pt x="1819305" y="2001188"/>
                  </a:lnTo>
                  <a:lnTo>
                    <a:pt x="1870116" y="2013111"/>
                  </a:lnTo>
                  <a:lnTo>
                    <a:pt x="1921164" y="2024768"/>
                  </a:lnTo>
                  <a:lnTo>
                    <a:pt x="1972439" y="2036159"/>
                  </a:lnTo>
                  <a:lnTo>
                    <a:pt x="2023933" y="2047283"/>
                  </a:lnTo>
                  <a:lnTo>
                    <a:pt x="2075634" y="2058140"/>
                  </a:lnTo>
                  <a:lnTo>
                    <a:pt x="2127533" y="2068729"/>
                  </a:lnTo>
                  <a:lnTo>
                    <a:pt x="2179620" y="2079051"/>
                  </a:lnTo>
                  <a:lnTo>
                    <a:pt x="2231884" y="2089106"/>
                  </a:lnTo>
                  <a:lnTo>
                    <a:pt x="2284317" y="2098892"/>
                  </a:lnTo>
                  <a:lnTo>
                    <a:pt x="2336908" y="2108411"/>
                  </a:lnTo>
                  <a:lnTo>
                    <a:pt x="2389647" y="2117661"/>
                  </a:lnTo>
                  <a:lnTo>
                    <a:pt x="2442525" y="2126642"/>
                  </a:lnTo>
                  <a:lnTo>
                    <a:pt x="2495531" y="2135355"/>
                  </a:lnTo>
                  <a:lnTo>
                    <a:pt x="2548655" y="2143798"/>
                  </a:lnTo>
                  <a:lnTo>
                    <a:pt x="2601887" y="2151972"/>
                  </a:lnTo>
                  <a:lnTo>
                    <a:pt x="2655219" y="2159877"/>
                  </a:lnTo>
                  <a:lnTo>
                    <a:pt x="2708639" y="2167512"/>
                  </a:lnTo>
                  <a:lnTo>
                    <a:pt x="2762137" y="2174876"/>
                  </a:lnTo>
                  <a:lnTo>
                    <a:pt x="2815705" y="2181971"/>
                  </a:lnTo>
                  <a:lnTo>
                    <a:pt x="2869331" y="2188794"/>
                  </a:lnTo>
                  <a:lnTo>
                    <a:pt x="2923006" y="2195347"/>
                  </a:lnTo>
                  <a:lnTo>
                    <a:pt x="2976720" y="2201629"/>
                  </a:lnTo>
                  <a:lnTo>
                    <a:pt x="3030464" y="2207640"/>
                  </a:lnTo>
                  <a:lnTo>
                    <a:pt x="3084226" y="2213379"/>
                  </a:lnTo>
                  <a:lnTo>
                    <a:pt x="3137998" y="2218846"/>
                  </a:lnTo>
                  <a:lnTo>
                    <a:pt x="3191769" y="2224042"/>
                  </a:lnTo>
                  <a:lnTo>
                    <a:pt x="3245529" y="2228965"/>
                  </a:lnTo>
                  <a:lnTo>
                    <a:pt x="3299269" y="2233616"/>
                  </a:lnTo>
                  <a:lnTo>
                    <a:pt x="3352978" y="2237994"/>
                  </a:lnTo>
                  <a:lnTo>
                    <a:pt x="3406647" y="2242099"/>
                  </a:lnTo>
                  <a:lnTo>
                    <a:pt x="3460266" y="2245930"/>
                  </a:lnTo>
                  <a:lnTo>
                    <a:pt x="3513824" y="2249489"/>
                  </a:lnTo>
                  <a:lnTo>
                    <a:pt x="3567312" y="2252774"/>
                  </a:lnTo>
                  <a:lnTo>
                    <a:pt x="3620721" y="2255785"/>
                  </a:lnTo>
                  <a:lnTo>
                    <a:pt x="3674039" y="2258521"/>
                  </a:lnTo>
                  <a:lnTo>
                    <a:pt x="3727257" y="2260984"/>
                  </a:lnTo>
                  <a:lnTo>
                    <a:pt x="3780365" y="2263171"/>
                  </a:lnTo>
                  <a:lnTo>
                    <a:pt x="3833354" y="2265084"/>
                  </a:lnTo>
                  <a:lnTo>
                    <a:pt x="3886212" y="2266722"/>
                  </a:lnTo>
                  <a:lnTo>
                    <a:pt x="3938931" y="2268084"/>
                  </a:lnTo>
                  <a:lnTo>
                    <a:pt x="3991501" y="2269171"/>
                  </a:lnTo>
                  <a:lnTo>
                    <a:pt x="4043911" y="2269982"/>
                  </a:lnTo>
                  <a:lnTo>
                    <a:pt x="4096152" y="2270517"/>
                  </a:lnTo>
                  <a:lnTo>
                    <a:pt x="4148213" y="2270776"/>
                  </a:lnTo>
                  <a:lnTo>
                    <a:pt x="4200085" y="2270758"/>
                  </a:lnTo>
                  <a:lnTo>
                    <a:pt x="4251757" y="2270463"/>
                  </a:lnTo>
                  <a:lnTo>
                    <a:pt x="4303221" y="2269892"/>
                  </a:lnTo>
                  <a:lnTo>
                    <a:pt x="4354466" y="2269043"/>
                  </a:lnTo>
                  <a:lnTo>
                    <a:pt x="4405481" y="2267916"/>
                  </a:lnTo>
                  <a:lnTo>
                    <a:pt x="4456258" y="2266512"/>
                  </a:lnTo>
                  <a:lnTo>
                    <a:pt x="4506786" y="2264830"/>
                  </a:lnTo>
                  <a:lnTo>
                    <a:pt x="4557055" y="2262870"/>
                  </a:lnTo>
                  <a:lnTo>
                    <a:pt x="4607055" y="2260631"/>
                  </a:lnTo>
                  <a:lnTo>
                    <a:pt x="4656777" y="2258113"/>
                  </a:lnTo>
                  <a:lnTo>
                    <a:pt x="4706210" y="2255317"/>
                  </a:lnTo>
                  <a:lnTo>
                    <a:pt x="4755345" y="2252241"/>
                  </a:lnTo>
                  <a:lnTo>
                    <a:pt x="4804171" y="2248886"/>
                  </a:lnTo>
                  <a:lnTo>
                    <a:pt x="4852679" y="2245252"/>
                  </a:lnTo>
                  <a:lnTo>
                    <a:pt x="4900859" y="2241337"/>
                  </a:lnTo>
                  <a:lnTo>
                    <a:pt x="4948700" y="2237142"/>
                  </a:lnTo>
                  <a:lnTo>
                    <a:pt x="4996194" y="2232667"/>
                  </a:lnTo>
                  <a:lnTo>
                    <a:pt x="5043329" y="2227912"/>
                  </a:lnTo>
                  <a:lnTo>
                    <a:pt x="5090097" y="2222875"/>
                  </a:lnTo>
                  <a:lnTo>
                    <a:pt x="5136487" y="2217557"/>
                  </a:lnTo>
                  <a:lnTo>
                    <a:pt x="5182489" y="2211959"/>
                  </a:lnTo>
                  <a:lnTo>
                    <a:pt x="5229613" y="2205878"/>
                  </a:lnTo>
                  <a:lnTo>
                    <a:pt x="5276759" y="2199453"/>
                  </a:lnTo>
                  <a:lnTo>
                    <a:pt x="5323924" y="2192685"/>
                  </a:lnTo>
                  <a:lnTo>
                    <a:pt x="5371106" y="2185575"/>
                  </a:lnTo>
                  <a:lnTo>
                    <a:pt x="5418304" y="2178125"/>
                  </a:lnTo>
                  <a:lnTo>
                    <a:pt x="5465515" y="2170337"/>
                  </a:lnTo>
                  <a:lnTo>
                    <a:pt x="5512739" y="2162213"/>
                  </a:lnTo>
                  <a:lnTo>
                    <a:pt x="5559972" y="2153753"/>
                  </a:lnTo>
                  <a:lnTo>
                    <a:pt x="5607213" y="2144961"/>
                  </a:lnTo>
                  <a:lnTo>
                    <a:pt x="5654460" y="2135836"/>
                  </a:lnTo>
                  <a:lnTo>
                    <a:pt x="5701711" y="2126382"/>
                  </a:lnTo>
                  <a:lnTo>
                    <a:pt x="5748965" y="2116599"/>
                  </a:lnTo>
                  <a:lnTo>
                    <a:pt x="5796219" y="2106490"/>
                  </a:lnTo>
                  <a:lnTo>
                    <a:pt x="5843472" y="2096056"/>
                  </a:lnTo>
                  <a:lnTo>
                    <a:pt x="5890722" y="2085298"/>
                  </a:lnTo>
                  <a:lnTo>
                    <a:pt x="5937966" y="2074219"/>
                  </a:lnTo>
                  <a:lnTo>
                    <a:pt x="5985203" y="2062819"/>
                  </a:lnTo>
                  <a:lnTo>
                    <a:pt x="6032432" y="2051101"/>
                  </a:lnTo>
                  <a:lnTo>
                    <a:pt x="6079649" y="2039066"/>
                  </a:lnTo>
                  <a:lnTo>
                    <a:pt x="6126854" y="2026716"/>
                  </a:lnTo>
                  <a:lnTo>
                    <a:pt x="6174045" y="2014053"/>
                  </a:lnTo>
                  <a:lnTo>
                    <a:pt x="6221218" y="2001078"/>
                  </a:lnTo>
                  <a:lnTo>
                    <a:pt x="6268374" y="1987792"/>
                  </a:lnTo>
                  <a:lnTo>
                    <a:pt x="6315510" y="1974198"/>
                  </a:lnTo>
                  <a:lnTo>
                    <a:pt x="6362623" y="1960297"/>
                  </a:lnTo>
                  <a:lnTo>
                    <a:pt x="6409712" y="1946091"/>
                  </a:lnTo>
                  <a:lnTo>
                    <a:pt x="6456776" y="1931582"/>
                  </a:lnTo>
                  <a:lnTo>
                    <a:pt x="6503812" y="1916770"/>
                  </a:lnTo>
                  <a:lnTo>
                    <a:pt x="6550818" y="1901658"/>
                  </a:lnTo>
                  <a:lnTo>
                    <a:pt x="6597793" y="1886248"/>
                  </a:lnTo>
                  <a:lnTo>
                    <a:pt x="6644734" y="1870540"/>
                  </a:lnTo>
                  <a:lnTo>
                    <a:pt x="6691641" y="1854537"/>
                  </a:lnTo>
                  <a:lnTo>
                    <a:pt x="6738510" y="1838241"/>
                  </a:lnTo>
                  <a:lnTo>
                    <a:pt x="6785340" y="1821652"/>
                  </a:lnTo>
                  <a:lnTo>
                    <a:pt x="6832129" y="1804773"/>
                  </a:lnTo>
                  <a:lnTo>
                    <a:pt x="6878876" y="1787605"/>
                  </a:lnTo>
                  <a:lnTo>
                    <a:pt x="6925578" y="1770150"/>
                  </a:lnTo>
                  <a:lnTo>
                    <a:pt x="6972233" y="1752410"/>
                  </a:lnTo>
                  <a:lnTo>
                    <a:pt x="7018840" y="1734386"/>
                  </a:lnTo>
                  <a:lnTo>
                    <a:pt x="7065397" y="1716080"/>
                  </a:lnTo>
                  <a:lnTo>
                    <a:pt x="7111902" y="1697493"/>
                  </a:lnTo>
                  <a:lnTo>
                    <a:pt x="7158352" y="1678628"/>
                  </a:lnTo>
                  <a:lnTo>
                    <a:pt x="7204747" y="1659485"/>
                  </a:lnTo>
                  <a:lnTo>
                    <a:pt x="7251084" y="1640067"/>
                  </a:lnTo>
                  <a:lnTo>
                    <a:pt x="7297362" y="1620374"/>
                  </a:lnTo>
                  <a:lnTo>
                    <a:pt x="7343578" y="1600410"/>
                  </a:lnTo>
                  <a:lnTo>
                    <a:pt x="7389730" y="1580175"/>
                  </a:lnTo>
                  <a:lnTo>
                    <a:pt x="7435817" y="1559671"/>
                  </a:lnTo>
                  <a:lnTo>
                    <a:pt x="7481837" y="1538900"/>
                  </a:lnTo>
                  <a:lnTo>
                    <a:pt x="7527788" y="1517863"/>
                  </a:lnTo>
                  <a:lnTo>
                    <a:pt x="7573668" y="1496562"/>
                  </a:lnTo>
                  <a:lnTo>
                    <a:pt x="7619476" y="1474999"/>
                  </a:lnTo>
                  <a:lnTo>
                    <a:pt x="7665208" y="1453175"/>
                  </a:lnTo>
                  <a:lnTo>
                    <a:pt x="7710864" y="1431092"/>
                  </a:lnTo>
                  <a:lnTo>
                    <a:pt x="7756442" y="1408751"/>
                  </a:lnTo>
                  <a:lnTo>
                    <a:pt x="7801939" y="1386155"/>
                  </a:lnTo>
                  <a:lnTo>
                    <a:pt x="7847355" y="1363305"/>
                  </a:lnTo>
                  <a:lnTo>
                    <a:pt x="7892686" y="1340202"/>
                  </a:lnTo>
                  <a:lnTo>
                    <a:pt x="7937931" y="1316848"/>
                  </a:lnTo>
                  <a:lnTo>
                    <a:pt x="7983088" y="1293246"/>
                  </a:lnTo>
                  <a:lnTo>
                    <a:pt x="8028156" y="1269395"/>
                  </a:lnTo>
                  <a:lnTo>
                    <a:pt x="8073132" y="1245299"/>
                  </a:lnTo>
                  <a:lnTo>
                    <a:pt x="8118014" y="1220959"/>
                  </a:lnTo>
                  <a:lnTo>
                    <a:pt x="8162801" y="1196376"/>
                  </a:lnTo>
                  <a:lnTo>
                    <a:pt x="8207491" y="1171553"/>
                  </a:lnTo>
                  <a:lnTo>
                    <a:pt x="8252082" y="1146490"/>
                  </a:lnTo>
                  <a:lnTo>
                    <a:pt x="8296572" y="1121189"/>
                  </a:lnTo>
                  <a:lnTo>
                    <a:pt x="8340959" y="1095653"/>
                  </a:lnTo>
                  <a:lnTo>
                    <a:pt x="8385242" y="1069882"/>
                  </a:lnTo>
                  <a:lnTo>
                    <a:pt x="8429418" y="1043878"/>
                  </a:lnTo>
                  <a:lnTo>
                    <a:pt x="8473485" y="1017644"/>
                  </a:lnTo>
                  <a:lnTo>
                    <a:pt x="8517442" y="991180"/>
                  </a:lnTo>
                  <a:lnTo>
                    <a:pt x="8561286" y="964488"/>
                  </a:lnTo>
                  <a:lnTo>
                    <a:pt x="8605017" y="937571"/>
                  </a:lnTo>
                  <a:lnTo>
                    <a:pt x="8648631" y="910429"/>
                  </a:lnTo>
                  <a:lnTo>
                    <a:pt x="8692128" y="883064"/>
                  </a:lnTo>
                  <a:lnTo>
                    <a:pt x="8735505" y="855478"/>
                  </a:lnTo>
                  <a:lnTo>
                    <a:pt x="8778760" y="827673"/>
                  </a:lnTo>
                  <a:lnTo>
                    <a:pt x="8821892" y="799650"/>
                  </a:lnTo>
                  <a:lnTo>
                    <a:pt x="8864898" y="771410"/>
                  </a:lnTo>
                  <a:lnTo>
                    <a:pt x="8907777" y="742956"/>
                  </a:lnTo>
                  <a:lnTo>
                    <a:pt x="8950527" y="714290"/>
                  </a:lnTo>
                  <a:lnTo>
                    <a:pt x="8993146" y="685412"/>
                  </a:lnTo>
                  <a:lnTo>
                    <a:pt x="9035632" y="656324"/>
                  </a:lnTo>
                  <a:lnTo>
                    <a:pt x="9077983" y="627029"/>
                  </a:lnTo>
                  <a:lnTo>
                    <a:pt x="9120198" y="597527"/>
                  </a:lnTo>
                  <a:lnTo>
                    <a:pt x="9162274" y="567821"/>
                  </a:lnTo>
                  <a:lnTo>
                    <a:pt x="9204209" y="537912"/>
                  </a:lnTo>
                  <a:lnTo>
                    <a:pt x="9246002" y="507801"/>
                  </a:lnTo>
                  <a:lnTo>
                    <a:pt x="9287651" y="477491"/>
                  </a:lnTo>
                  <a:lnTo>
                    <a:pt x="9329154" y="446983"/>
                  </a:lnTo>
                  <a:lnTo>
                    <a:pt x="9370509" y="416278"/>
                  </a:lnTo>
                  <a:lnTo>
                    <a:pt x="9411715" y="385379"/>
                  </a:lnTo>
                  <a:lnTo>
                    <a:pt x="9452768" y="354286"/>
                  </a:lnTo>
                  <a:lnTo>
                    <a:pt x="9493668" y="323003"/>
                  </a:lnTo>
                  <a:lnTo>
                    <a:pt x="9534412" y="291529"/>
                  </a:lnTo>
                  <a:lnTo>
                    <a:pt x="9575000" y="259867"/>
                  </a:lnTo>
                  <a:lnTo>
                    <a:pt x="9615428" y="228019"/>
                  </a:lnTo>
                  <a:lnTo>
                    <a:pt x="9655694" y="195986"/>
                  </a:lnTo>
                  <a:lnTo>
                    <a:pt x="9695798" y="163770"/>
                  </a:lnTo>
                  <a:lnTo>
                    <a:pt x="9735737" y="131372"/>
                  </a:lnTo>
                  <a:lnTo>
                    <a:pt x="9775510" y="98795"/>
                  </a:lnTo>
                  <a:lnTo>
                    <a:pt x="9815113" y="66039"/>
                  </a:lnTo>
                  <a:lnTo>
                    <a:pt x="9854547" y="33107"/>
                  </a:lnTo>
                  <a:lnTo>
                    <a:pt x="9893808" y="0"/>
                  </a:lnTo>
                </a:path>
              </a:pathLst>
            </a:custGeom>
            <a:ln w="88900">
              <a:solidFill>
                <a:srgbClr val="3769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The</a:t>
            </a:r>
            <a:r>
              <a:rPr dirty="0" spc="-110"/>
              <a:t> </a:t>
            </a:r>
            <a:r>
              <a:rPr dirty="0"/>
              <a:t>Human</a:t>
            </a:r>
            <a:r>
              <a:rPr dirty="0" spc="-100"/>
              <a:t> </a:t>
            </a:r>
            <a:r>
              <a:rPr dirty="0"/>
              <a:t>Happiness</a:t>
            </a:r>
            <a:r>
              <a:rPr dirty="0" spc="-80"/>
              <a:t> </a:t>
            </a:r>
            <a:r>
              <a:rPr dirty="0" spc="-10"/>
              <a:t>Curve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1313688" y="4864100"/>
            <a:ext cx="24447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000" spc="-25" b="1">
                <a:latin typeface="Arial Narrow"/>
                <a:cs typeface="Arial Narrow"/>
              </a:rPr>
              <a:t>15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538348" y="4864100"/>
            <a:ext cx="24447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000" spc="-25" b="1">
                <a:latin typeface="Arial Narrow"/>
                <a:cs typeface="Arial Narrow"/>
              </a:rPr>
              <a:t>25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763390" y="4864100"/>
            <a:ext cx="24447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000" spc="-25" b="1">
                <a:latin typeface="Arial Narrow"/>
                <a:cs typeface="Arial Narrow"/>
              </a:rPr>
              <a:t>35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4988052" y="4864100"/>
            <a:ext cx="24447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000" spc="-25" b="1">
                <a:latin typeface="Arial Narrow"/>
                <a:cs typeface="Arial Narrow"/>
              </a:rPr>
              <a:t>45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212713" y="4731061"/>
            <a:ext cx="466090" cy="902969"/>
          </a:xfrm>
          <a:prstGeom prst="rect">
            <a:avLst/>
          </a:prstGeom>
        </p:spPr>
        <p:txBody>
          <a:bodyPr wrap="square" lIns="0" tIns="1460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50"/>
              </a:spcBef>
            </a:pPr>
            <a:r>
              <a:rPr dirty="0" sz="2000" spc="-25" b="1">
                <a:latin typeface="Arial Narrow"/>
                <a:cs typeface="Arial Narrow"/>
              </a:rPr>
              <a:t>55</a:t>
            </a:r>
            <a:endParaRPr sz="2000">
              <a:latin typeface="Arial Narrow"/>
              <a:cs typeface="Arial Narrow"/>
            </a:endParaRPr>
          </a:p>
          <a:p>
            <a:pPr marL="58419">
              <a:lnSpc>
                <a:spcPct val="100000"/>
              </a:lnSpc>
              <a:spcBef>
                <a:spcPts val="1055"/>
              </a:spcBef>
            </a:pPr>
            <a:r>
              <a:rPr dirty="0" sz="2000" spc="-25" b="1">
                <a:latin typeface="Arial Narrow"/>
                <a:cs typeface="Arial Narrow"/>
              </a:rPr>
              <a:t>Age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437755" y="4864100"/>
            <a:ext cx="24447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000" spc="-25" b="1">
                <a:latin typeface="Arial Narrow"/>
                <a:cs typeface="Arial Narrow"/>
              </a:rPr>
              <a:t>65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8662416" y="4864100"/>
            <a:ext cx="24447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000" spc="-25" b="1">
                <a:latin typeface="Arial Narrow"/>
                <a:cs typeface="Arial Narrow"/>
              </a:rPr>
              <a:t>75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9887077" y="4864100"/>
            <a:ext cx="24447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000" spc="-25" b="1">
                <a:latin typeface="Arial Narrow"/>
                <a:cs typeface="Arial Narrow"/>
              </a:rPr>
              <a:t>85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1112118" y="4864100"/>
            <a:ext cx="24447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000" spc="-25" b="1">
                <a:latin typeface="Arial Narrow"/>
                <a:cs typeface="Arial Narrow"/>
              </a:rPr>
              <a:t>95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431088" y="964514"/>
            <a:ext cx="280416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latin typeface="Arial"/>
                <a:cs typeface="Arial"/>
              </a:rPr>
              <a:t>Level of</a:t>
            </a:r>
            <a:r>
              <a:rPr dirty="0" sz="2400" spc="-15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Happiness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444500" y="6160719"/>
            <a:ext cx="1020254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Sources: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Economist,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2010: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The</a:t>
            </a:r>
            <a:r>
              <a:rPr dirty="0" sz="1000" spc="-35" i="1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U-</a:t>
            </a:r>
            <a:r>
              <a:rPr dirty="0" sz="1000" i="1">
                <a:latin typeface="Arial Narrow"/>
                <a:cs typeface="Arial Narrow"/>
              </a:rPr>
              <a:t>Bend</a:t>
            </a:r>
            <a:r>
              <a:rPr dirty="0" sz="1000" spc="-2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of</a:t>
            </a:r>
            <a:r>
              <a:rPr dirty="0" sz="1000" spc="-2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Life:</a:t>
            </a:r>
            <a:r>
              <a:rPr dirty="0" sz="1000" spc="-3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Why,</a:t>
            </a:r>
            <a:r>
              <a:rPr dirty="0" sz="1000" spc="-1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Beyond</a:t>
            </a:r>
            <a:r>
              <a:rPr dirty="0" sz="1000" spc="-2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Middle</a:t>
            </a:r>
            <a:r>
              <a:rPr dirty="0" sz="1000" spc="-1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Age,</a:t>
            </a:r>
            <a:r>
              <a:rPr dirty="0" sz="1000" spc="-3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People</a:t>
            </a:r>
            <a:r>
              <a:rPr dirty="0" sz="1000" spc="-2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Get</a:t>
            </a:r>
            <a:r>
              <a:rPr dirty="0" sz="1000" spc="-2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Happier</a:t>
            </a:r>
            <a:r>
              <a:rPr dirty="0" sz="1000" spc="-2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as</a:t>
            </a:r>
            <a:r>
              <a:rPr dirty="0" sz="1000" spc="-3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They</a:t>
            </a:r>
            <a:r>
              <a:rPr dirty="0" sz="1000" spc="-3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Get</a:t>
            </a:r>
            <a:r>
              <a:rPr dirty="0" sz="1000" spc="-2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Older.</a:t>
            </a:r>
            <a:r>
              <a:rPr dirty="0" sz="1000" spc="-15" i="1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Proceedings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National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Academy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Sciences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(PNAS),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2010</a:t>
            </a:r>
            <a:r>
              <a:rPr dirty="0" sz="1000" i="1">
                <a:latin typeface="Arial Narrow"/>
                <a:cs typeface="Arial Narrow"/>
              </a:rPr>
              <a:t>:</a:t>
            </a:r>
            <a:r>
              <a:rPr dirty="0" sz="1000" spc="-4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A</a:t>
            </a:r>
            <a:r>
              <a:rPr dirty="0" sz="1000" spc="-2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Snapshot</a:t>
            </a:r>
            <a:r>
              <a:rPr dirty="0" sz="1000" spc="-3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of</a:t>
            </a:r>
            <a:r>
              <a:rPr dirty="0" sz="1000" spc="-2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the</a:t>
            </a:r>
            <a:r>
              <a:rPr dirty="0" sz="1000" spc="-2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Age</a:t>
            </a:r>
            <a:r>
              <a:rPr dirty="0" sz="1000" spc="-2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Distribution</a:t>
            </a:r>
            <a:r>
              <a:rPr dirty="0" sz="1000" spc="-10" i="1">
                <a:latin typeface="Arial Narrow"/>
                <a:cs typeface="Arial Narrow"/>
              </a:rPr>
              <a:t> </a:t>
            </a:r>
            <a:r>
              <a:rPr dirty="0" sz="1000" spc="-25" i="1">
                <a:latin typeface="Arial Narrow"/>
                <a:cs typeface="Arial Narrow"/>
              </a:rPr>
              <a:t>of</a:t>
            </a:r>
            <a:r>
              <a:rPr dirty="0" sz="1000" spc="-10" i="1">
                <a:latin typeface="Arial Narrow"/>
                <a:cs typeface="Arial Narrow"/>
              </a:rPr>
              <a:t> Psychological</a:t>
            </a:r>
            <a:r>
              <a:rPr dirty="0" sz="1000" i="1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Well-</a:t>
            </a:r>
            <a:r>
              <a:rPr dirty="0" sz="1000" i="1">
                <a:latin typeface="Arial Narrow"/>
                <a:cs typeface="Arial Narrow"/>
              </a:rPr>
              <a:t>Being</a:t>
            </a:r>
            <a:r>
              <a:rPr dirty="0" sz="1000" spc="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in</a:t>
            </a:r>
            <a:r>
              <a:rPr dirty="0" sz="1000" spc="-1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the</a:t>
            </a:r>
            <a:r>
              <a:rPr dirty="0" sz="1000" spc="-1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United</a:t>
            </a:r>
            <a:r>
              <a:rPr dirty="0" sz="1000" spc="-3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States. </a:t>
            </a:r>
            <a:r>
              <a:rPr dirty="0" sz="1000">
                <a:latin typeface="Arial Narrow"/>
                <a:cs typeface="Arial Narrow"/>
              </a:rPr>
              <a:t>Journal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Consumer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Research,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2014: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Happiness</a:t>
            </a:r>
            <a:r>
              <a:rPr dirty="0" sz="1000" spc="-2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from</a:t>
            </a:r>
            <a:r>
              <a:rPr dirty="0" sz="1000" spc="-1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Ordinary</a:t>
            </a:r>
            <a:r>
              <a:rPr dirty="0" sz="1000" spc="-2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and</a:t>
            </a:r>
            <a:r>
              <a:rPr dirty="0" sz="1000" spc="-30" i="1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Extraordinary</a:t>
            </a:r>
            <a:r>
              <a:rPr dirty="0" sz="1000" spc="-25" i="1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Experiences</a:t>
            </a:r>
            <a:r>
              <a:rPr dirty="0" sz="1000" spc="-10">
                <a:latin typeface="Arial Narrow"/>
                <a:cs typeface="Arial Narrow"/>
              </a:rPr>
              <a:t>.</a:t>
            </a:r>
            <a:endParaRPr sz="1000">
              <a:latin typeface="Arial Narrow"/>
              <a:cs typeface="Arial Narrow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560422" y="1552598"/>
            <a:ext cx="549275" cy="2472690"/>
            <a:chOff x="560422" y="1552598"/>
            <a:chExt cx="549275" cy="2472690"/>
          </a:xfrm>
        </p:grpSpPr>
        <p:pic>
          <p:nvPicPr>
            <p:cNvPr id="20" name="object 2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5943" y="1740423"/>
              <a:ext cx="86640" cy="86688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6984" y="1740423"/>
              <a:ext cx="86640" cy="86688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560412" y="1552600"/>
              <a:ext cx="549275" cy="549275"/>
            </a:xfrm>
            <a:custGeom>
              <a:avLst/>
              <a:gdLst/>
              <a:ahLst/>
              <a:cxnLst/>
              <a:rect l="l" t="t" r="r" b="b"/>
              <a:pathLst>
                <a:path w="549275" h="549275">
                  <a:moveTo>
                    <a:pt x="420204" y="374929"/>
                  </a:moveTo>
                  <a:lnTo>
                    <a:pt x="413715" y="368427"/>
                  </a:lnTo>
                  <a:lnTo>
                    <a:pt x="405765" y="368427"/>
                  </a:lnTo>
                  <a:lnTo>
                    <a:pt x="400710" y="368427"/>
                  </a:lnTo>
                  <a:lnTo>
                    <a:pt x="396379" y="370598"/>
                  </a:lnTo>
                  <a:lnTo>
                    <a:pt x="394220" y="374205"/>
                  </a:lnTo>
                  <a:lnTo>
                    <a:pt x="370814" y="398589"/>
                  </a:lnTo>
                  <a:lnTo>
                    <a:pt x="342417" y="417017"/>
                  </a:lnTo>
                  <a:lnTo>
                    <a:pt x="309943" y="428663"/>
                  </a:lnTo>
                  <a:lnTo>
                    <a:pt x="274370" y="432727"/>
                  </a:lnTo>
                  <a:lnTo>
                    <a:pt x="238887" y="428663"/>
                  </a:lnTo>
                  <a:lnTo>
                    <a:pt x="206590" y="417017"/>
                  </a:lnTo>
                  <a:lnTo>
                    <a:pt x="178219" y="398589"/>
                  </a:lnTo>
                  <a:lnTo>
                    <a:pt x="154508" y="374205"/>
                  </a:lnTo>
                  <a:lnTo>
                    <a:pt x="151625" y="370598"/>
                  </a:lnTo>
                  <a:lnTo>
                    <a:pt x="147294" y="368427"/>
                  </a:lnTo>
                  <a:lnTo>
                    <a:pt x="135013" y="368427"/>
                  </a:lnTo>
                  <a:lnTo>
                    <a:pt x="128524" y="374929"/>
                  </a:lnTo>
                  <a:lnTo>
                    <a:pt x="128524" y="385762"/>
                  </a:lnTo>
                  <a:lnTo>
                    <a:pt x="129247" y="388658"/>
                  </a:lnTo>
                  <a:lnTo>
                    <a:pt x="159537" y="420890"/>
                  </a:lnTo>
                  <a:lnTo>
                    <a:pt x="193408" y="443191"/>
                  </a:lnTo>
                  <a:lnTo>
                    <a:pt x="232029" y="457377"/>
                  </a:lnTo>
                  <a:lnTo>
                    <a:pt x="274370" y="462343"/>
                  </a:lnTo>
                  <a:lnTo>
                    <a:pt x="316699" y="457377"/>
                  </a:lnTo>
                  <a:lnTo>
                    <a:pt x="355320" y="443191"/>
                  </a:lnTo>
                  <a:lnTo>
                    <a:pt x="389191" y="420890"/>
                  </a:lnTo>
                  <a:lnTo>
                    <a:pt x="417322" y="391541"/>
                  </a:lnTo>
                  <a:lnTo>
                    <a:pt x="420204" y="386486"/>
                  </a:lnTo>
                  <a:lnTo>
                    <a:pt x="420204" y="374929"/>
                  </a:lnTo>
                  <a:close/>
                </a:path>
                <a:path w="549275" h="549275">
                  <a:moveTo>
                    <a:pt x="548728" y="274523"/>
                  </a:moveTo>
                  <a:lnTo>
                    <a:pt x="544309" y="225183"/>
                  </a:lnTo>
                  <a:lnTo>
                    <a:pt x="531698" y="179146"/>
                  </a:lnTo>
                  <a:lnTo>
                    <a:pt x="531571" y="178689"/>
                  </a:lnTo>
                  <a:lnTo>
                    <a:pt x="519849" y="153987"/>
                  </a:lnTo>
                  <a:lnTo>
                    <a:pt x="519849" y="274523"/>
                  </a:lnTo>
                  <a:lnTo>
                    <a:pt x="514832" y="323888"/>
                  </a:lnTo>
                  <a:lnTo>
                    <a:pt x="500481" y="369887"/>
                  </a:lnTo>
                  <a:lnTo>
                    <a:pt x="477774" y="411594"/>
                  </a:lnTo>
                  <a:lnTo>
                    <a:pt x="447738" y="447979"/>
                  </a:lnTo>
                  <a:lnTo>
                    <a:pt x="411365" y="478040"/>
                  </a:lnTo>
                  <a:lnTo>
                    <a:pt x="369684" y="500748"/>
                  </a:lnTo>
                  <a:lnTo>
                    <a:pt x="323672" y="515124"/>
                  </a:lnTo>
                  <a:lnTo>
                    <a:pt x="274370" y="520128"/>
                  </a:lnTo>
                  <a:lnTo>
                    <a:pt x="225056" y="515124"/>
                  </a:lnTo>
                  <a:lnTo>
                    <a:pt x="179044" y="500748"/>
                  </a:lnTo>
                  <a:lnTo>
                    <a:pt x="137363" y="478040"/>
                  </a:lnTo>
                  <a:lnTo>
                    <a:pt x="100990" y="447979"/>
                  </a:lnTo>
                  <a:lnTo>
                    <a:pt x="70954" y="411594"/>
                  </a:lnTo>
                  <a:lnTo>
                    <a:pt x="48247" y="369887"/>
                  </a:lnTo>
                  <a:lnTo>
                    <a:pt x="33909" y="323888"/>
                  </a:lnTo>
                  <a:lnTo>
                    <a:pt x="28879" y="274523"/>
                  </a:lnTo>
                  <a:lnTo>
                    <a:pt x="33896" y="225183"/>
                  </a:lnTo>
                  <a:lnTo>
                    <a:pt x="48247" y="179146"/>
                  </a:lnTo>
                  <a:lnTo>
                    <a:pt x="70954" y="137439"/>
                  </a:lnTo>
                  <a:lnTo>
                    <a:pt x="100990" y="101053"/>
                  </a:lnTo>
                  <a:lnTo>
                    <a:pt x="137363" y="70993"/>
                  </a:lnTo>
                  <a:lnTo>
                    <a:pt x="179044" y="48285"/>
                  </a:lnTo>
                  <a:lnTo>
                    <a:pt x="225056" y="33909"/>
                  </a:lnTo>
                  <a:lnTo>
                    <a:pt x="274370" y="28905"/>
                  </a:lnTo>
                  <a:lnTo>
                    <a:pt x="323672" y="33909"/>
                  </a:lnTo>
                  <a:lnTo>
                    <a:pt x="369684" y="48285"/>
                  </a:lnTo>
                  <a:lnTo>
                    <a:pt x="411365" y="70993"/>
                  </a:lnTo>
                  <a:lnTo>
                    <a:pt x="447738" y="101053"/>
                  </a:lnTo>
                  <a:lnTo>
                    <a:pt x="477774" y="137439"/>
                  </a:lnTo>
                  <a:lnTo>
                    <a:pt x="500481" y="179146"/>
                  </a:lnTo>
                  <a:lnTo>
                    <a:pt x="514832" y="225183"/>
                  </a:lnTo>
                  <a:lnTo>
                    <a:pt x="519849" y="274523"/>
                  </a:lnTo>
                  <a:lnTo>
                    <a:pt x="519849" y="153987"/>
                  </a:lnTo>
                  <a:lnTo>
                    <a:pt x="484225" y="97612"/>
                  </a:lnTo>
                  <a:lnTo>
                    <a:pt x="451167" y="64541"/>
                  </a:lnTo>
                  <a:lnTo>
                    <a:pt x="412877" y="37465"/>
                  </a:lnTo>
                  <a:lnTo>
                    <a:pt x="370141" y="17170"/>
                  </a:lnTo>
                  <a:lnTo>
                    <a:pt x="323710" y="4419"/>
                  </a:lnTo>
                  <a:lnTo>
                    <a:pt x="274370" y="0"/>
                  </a:lnTo>
                  <a:lnTo>
                    <a:pt x="225018" y="4419"/>
                  </a:lnTo>
                  <a:lnTo>
                    <a:pt x="178587" y="17170"/>
                  </a:lnTo>
                  <a:lnTo>
                    <a:pt x="135851" y="37465"/>
                  </a:lnTo>
                  <a:lnTo>
                    <a:pt x="97561" y="64541"/>
                  </a:lnTo>
                  <a:lnTo>
                    <a:pt x="64503" y="97612"/>
                  </a:lnTo>
                  <a:lnTo>
                    <a:pt x="37439" y="135928"/>
                  </a:lnTo>
                  <a:lnTo>
                    <a:pt x="17157" y="178689"/>
                  </a:lnTo>
                  <a:lnTo>
                    <a:pt x="4419" y="225183"/>
                  </a:lnTo>
                  <a:lnTo>
                    <a:pt x="0" y="274523"/>
                  </a:lnTo>
                  <a:lnTo>
                    <a:pt x="4419" y="323888"/>
                  </a:lnTo>
                  <a:lnTo>
                    <a:pt x="17030" y="369887"/>
                  </a:lnTo>
                  <a:lnTo>
                    <a:pt x="37439" y="413105"/>
                  </a:lnTo>
                  <a:lnTo>
                    <a:pt x="64503" y="451421"/>
                  </a:lnTo>
                  <a:lnTo>
                    <a:pt x="97561" y="484505"/>
                  </a:lnTo>
                  <a:lnTo>
                    <a:pt x="135851" y="511568"/>
                  </a:lnTo>
                  <a:lnTo>
                    <a:pt x="178587" y="531863"/>
                  </a:lnTo>
                  <a:lnTo>
                    <a:pt x="225018" y="544614"/>
                  </a:lnTo>
                  <a:lnTo>
                    <a:pt x="274370" y="549033"/>
                  </a:lnTo>
                  <a:lnTo>
                    <a:pt x="323710" y="544614"/>
                  </a:lnTo>
                  <a:lnTo>
                    <a:pt x="370141" y="531863"/>
                  </a:lnTo>
                  <a:lnTo>
                    <a:pt x="412877" y="511568"/>
                  </a:lnTo>
                  <a:lnTo>
                    <a:pt x="451167" y="484505"/>
                  </a:lnTo>
                  <a:lnTo>
                    <a:pt x="484225" y="451421"/>
                  </a:lnTo>
                  <a:lnTo>
                    <a:pt x="511289" y="413105"/>
                  </a:lnTo>
                  <a:lnTo>
                    <a:pt x="531571" y="370344"/>
                  </a:lnTo>
                  <a:lnTo>
                    <a:pt x="544309" y="323888"/>
                  </a:lnTo>
                  <a:lnTo>
                    <a:pt x="548728" y="274523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755" y="2077212"/>
              <a:ext cx="234670" cy="1947672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796290" y="2177034"/>
              <a:ext cx="76200" cy="1790064"/>
            </a:xfrm>
            <a:custGeom>
              <a:avLst/>
              <a:gdLst/>
              <a:ahLst/>
              <a:cxnLst/>
              <a:rect l="l" t="t" r="r" b="b"/>
              <a:pathLst>
                <a:path w="76200" h="1790064">
                  <a:moveTo>
                    <a:pt x="50800" y="63500"/>
                  </a:moveTo>
                  <a:lnTo>
                    <a:pt x="25400" y="63500"/>
                  </a:lnTo>
                  <a:lnTo>
                    <a:pt x="25400" y="1789557"/>
                  </a:lnTo>
                  <a:lnTo>
                    <a:pt x="50800" y="1789557"/>
                  </a:lnTo>
                  <a:lnTo>
                    <a:pt x="50800" y="63500"/>
                  </a:lnTo>
                  <a:close/>
                </a:path>
                <a:path w="76200" h="1790064">
                  <a:moveTo>
                    <a:pt x="38100" y="0"/>
                  </a:moveTo>
                  <a:lnTo>
                    <a:pt x="0" y="76200"/>
                  </a:lnTo>
                  <a:lnTo>
                    <a:pt x="25400" y="76200"/>
                  </a:lnTo>
                  <a:lnTo>
                    <a:pt x="2540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1790064">
                  <a:moveTo>
                    <a:pt x="69850" y="63500"/>
                  </a:moveTo>
                  <a:lnTo>
                    <a:pt x="50800" y="63500"/>
                  </a:lnTo>
                  <a:lnTo>
                    <a:pt x="5080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5" name="object 25" descr=""/>
          <p:cNvGrpSpPr/>
          <p:nvPr/>
        </p:nvGrpSpPr>
        <p:grpSpPr>
          <a:xfrm>
            <a:off x="560422" y="4122062"/>
            <a:ext cx="549275" cy="549275"/>
            <a:chOff x="560422" y="4122062"/>
            <a:chExt cx="549275" cy="549275"/>
          </a:xfrm>
        </p:grpSpPr>
        <p:sp>
          <p:nvSpPr>
            <p:cNvPr id="26" name="object 26" descr=""/>
            <p:cNvSpPr/>
            <p:nvPr/>
          </p:nvSpPr>
          <p:spPr>
            <a:xfrm>
              <a:off x="688939" y="4468815"/>
              <a:ext cx="292100" cy="93980"/>
            </a:xfrm>
            <a:custGeom>
              <a:avLst/>
              <a:gdLst/>
              <a:ahLst/>
              <a:cxnLst/>
              <a:rect l="l" t="t" r="r" b="b"/>
              <a:pathLst>
                <a:path w="292100" h="93979">
                  <a:moveTo>
                    <a:pt x="145844" y="0"/>
                  </a:moveTo>
                  <a:lnTo>
                    <a:pt x="103506" y="5068"/>
                  </a:lnTo>
                  <a:lnTo>
                    <a:pt x="64890" y="19414"/>
                  </a:lnTo>
                  <a:lnTo>
                    <a:pt x="31012" y="41752"/>
                  </a:lnTo>
                  <a:lnTo>
                    <a:pt x="2888" y="70795"/>
                  </a:lnTo>
                  <a:lnTo>
                    <a:pt x="0" y="75852"/>
                  </a:lnTo>
                  <a:lnTo>
                    <a:pt x="0" y="87410"/>
                  </a:lnTo>
                  <a:lnTo>
                    <a:pt x="6498" y="93912"/>
                  </a:lnTo>
                  <a:lnTo>
                    <a:pt x="19494" y="93912"/>
                  </a:lnTo>
                  <a:lnTo>
                    <a:pt x="23826" y="91744"/>
                  </a:lnTo>
                  <a:lnTo>
                    <a:pt x="25992" y="88132"/>
                  </a:lnTo>
                  <a:lnTo>
                    <a:pt x="49389" y="63751"/>
                  </a:lnTo>
                  <a:lnTo>
                    <a:pt x="77795" y="45330"/>
                  </a:lnTo>
                  <a:lnTo>
                    <a:pt x="110263" y="33681"/>
                  </a:lnTo>
                  <a:lnTo>
                    <a:pt x="145844" y="29618"/>
                  </a:lnTo>
                  <a:lnTo>
                    <a:pt x="181324" y="33681"/>
                  </a:lnTo>
                  <a:lnTo>
                    <a:pt x="213623" y="45330"/>
                  </a:lnTo>
                  <a:lnTo>
                    <a:pt x="241995" y="63751"/>
                  </a:lnTo>
                  <a:lnTo>
                    <a:pt x="265697" y="88132"/>
                  </a:lnTo>
                  <a:lnTo>
                    <a:pt x="268585" y="91744"/>
                  </a:lnTo>
                  <a:lnTo>
                    <a:pt x="272917" y="93912"/>
                  </a:lnTo>
                  <a:lnTo>
                    <a:pt x="285191" y="93912"/>
                  </a:lnTo>
                  <a:lnTo>
                    <a:pt x="291689" y="87410"/>
                  </a:lnTo>
                  <a:lnTo>
                    <a:pt x="291689" y="76574"/>
                  </a:lnTo>
                  <a:lnTo>
                    <a:pt x="290967" y="73684"/>
                  </a:lnTo>
                  <a:lnTo>
                    <a:pt x="288801" y="70795"/>
                  </a:lnTo>
                  <a:lnTo>
                    <a:pt x="260677" y="41752"/>
                  </a:lnTo>
                  <a:lnTo>
                    <a:pt x="226799" y="19414"/>
                  </a:lnTo>
                  <a:lnTo>
                    <a:pt x="188183" y="5068"/>
                  </a:lnTo>
                  <a:lnTo>
                    <a:pt x="145844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6984" y="4309887"/>
              <a:ext cx="86640" cy="86688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943" y="4309887"/>
              <a:ext cx="86640" cy="86688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560422" y="4122062"/>
              <a:ext cx="549275" cy="549275"/>
            </a:xfrm>
            <a:custGeom>
              <a:avLst/>
              <a:gdLst/>
              <a:ahLst/>
              <a:cxnLst/>
              <a:rect l="l" t="t" r="r" b="b"/>
              <a:pathLst>
                <a:path w="549275" h="549275">
                  <a:moveTo>
                    <a:pt x="274361" y="0"/>
                  </a:moveTo>
                  <a:lnTo>
                    <a:pt x="225019" y="4419"/>
                  </a:lnTo>
                  <a:lnTo>
                    <a:pt x="178589" y="17163"/>
                  </a:lnTo>
                  <a:lnTo>
                    <a:pt x="135843" y="37457"/>
                  </a:lnTo>
                  <a:lnTo>
                    <a:pt x="97554" y="64530"/>
                  </a:lnTo>
                  <a:lnTo>
                    <a:pt x="64495" y="97608"/>
                  </a:lnTo>
                  <a:lnTo>
                    <a:pt x="37437" y="135918"/>
                  </a:lnTo>
                  <a:lnTo>
                    <a:pt x="17153" y="178687"/>
                  </a:lnTo>
                  <a:lnTo>
                    <a:pt x="4414" y="225173"/>
                  </a:lnTo>
                  <a:lnTo>
                    <a:pt x="0" y="274512"/>
                  </a:lnTo>
                  <a:lnTo>
                    <a:pt x="4417" y="323881"/>
                  </a:lnTo>
                  <a:lnTo>
                    <a:pt x="17028" y="369880"/>
                  </a:lnTo>
                  <a:lnTo>
                    <a:pt x="17153" y="370337"/>
                  </a:lnTo>
                  <a:lnTo>
                    <a:pt x="37437" y="413106"/>
                  </a:lnTo>
                  <a:lnTo>
                    <a:pt x="64495" y="451416"/>
                  </a:lnTo>
                  <a:lnTo>
                    <a:pt x="97554" y="484494"/>
                  </a:lnTo>
                  <a:lnTo>
                    <a:pt x="135843" y="511567"/>
                  </a:lnTo>
                  <a:lnTo>
                    <a:pt x="178589" y="531861"/>
                  </a:lnTo>
                  <a:lnTo>
                    <a:pt x="225019" y="544605"/>
                  </a:lnTo>
                  <a:lnTo>
                    <a:pt x="274361" y="549025"/>
                  </a:lnTo>
                  <a:lnTo>
                    <a:pt x="323703" y="544605"/>
                  </a:lnTo>
                  <a:lnTo>
                    <a:pt x="370133" y="531861"/>
                  </a:lnTo>
                  <a:lnTo>
                    <a:pt x="394846" y="520129"/>
                  </a:lnTo>
                  <a:lnTo>
                    <a:pt x="274361" y="520129"/>
                  </a:lnTo>
                  <a:lnTo>
                    <a:pt x="225049" y="515115"/>
                  </a:lnTo>
                  <a:lnTo>
                    <a:pt x="179045" y="500748"/>
                  </a:lnTo>
                  <a:lnTo>
                    <a:pt x="137357" y="478033"/>
                  </a:lnTo>
                  <a:lnTo>
                    <a:pt x="100990" y="447979"/>
                  </a:lnTo>
                  <a:lnTo>
                    <a:pt x="70952" y="411592"/>
                  </a:lnTo>
                  <a:lnTo>
                    <a:pt x="48250" y="369880"/>
                  </a:lnTo>
                  <a:lnTo>
                    <a:pt x="33899" y="323881"/>
                  </a:lnTo>
                  <a:lnTo>
                    <a:pt x="28880" y="274512"/>
                  </a:lnTo>
                  <a:lnTo>
                    <a:pt x="33890" y="225173"/>
                  </a:lnTo>
                  <a:lnTo>
                    <a:pt x="48250" y="179144"/>
                  </a:lnTo>
                  <a:lnTo>
                    <a:pt x="70952" y="137432"/>
                  </a:lnTo>
                  <a:lnTo>
                    <a:pt x="100990" y="101045"/>
                  </a:lnTo>
                  <a:lnTo>
                    <a:pt x="137357" y="70991"/>
                  </a:lnTo>
                  <a:lnTo>
                    <a:pt x="179045" y="48276"/>
                  </a:lnTo>
                  <a:lnTo>
                    <a:pt x="225049" y="33909"/>
                  </a:lnTo>
                  <a:lnTo>
                    <a:pt x="274361" y="28896"/>
                  </a:lnTo>
                  <a:lnTo>
                    <a:pt x="394846" y="28896"/>
                  </a:lnTo>
                  <a:lnTo>
                    <a:pt x="370133" y="17163"/>
                  </a:lnTo>
                  <a:lnTo>
                    <a:pt x="323703" y="4419"/>
                  </a:lnTo>
                  <a:lnTo>
                    <a:pt x="274361" y="0"/>
                  </a:lnTo>
                  <a:close/>
                </a:path>
                <a:path w="549275" h="549275">
                  <a:moveTo>
                    <a:pt x="394846" y="28896"/>
                  </a:moveTo>
                  <a:lnTo>
                    <a:pt x="274361" y="28896"/>
                  </a:lnTo>
                  <a:lnTo>
                    <a:pt x="323673" y="33909"/>
                  </a:lnTo>
                  <a:lnTo>
                    <a:pt x="369677" y="48276"/>
                  </a:lnTo>
                  <a:lnTo>
                    <a:pt x="411366" y="70991"/>
                  </a:lnTo>
                  <a:lnTo>
                    <a:pt x="447732" y="101045"/>
                  </a:lnTo>
                  <a:lnTo>
                    <a:pt x="477770" y="137432"/>
                  </a:lnTo>
                  <a:lnTo>
                    <a:pt x="500473" y="179144"/>
                  </a:lnTo>
                  <a:lnTo>
                    <a:pt x="514832" y="225173"/>
                  </a:lnTo>
                  <a:lnTo>
                    <a:pt x="519843" y="274512"/>
                  </a:lnTo>
                  <a:lnTo>
                    <a:pt x="514823" y="323881"/>
                  </a:lnTo>
                  <a:lnTo>
                    <a:pt x="500473" y="369880"/>
                  </a:lnTo>
                  <a:lnTo>
                    <a:pt x="477770" y="411592"/>
                  </a:lnTo>
                  <a:lnTo>
                    <a:pt x="447732" y="447979"/>
                  </a:lnTo>
                  <a:lnTo>
                    <a:pt x="411366" y="478033"/>
                  </a:lnTo>
                  <a:lnTo>
                    <a:pt x="369677" y="500748"/>
                  </a:lnTo>
                  <a:lnTo>
                    <a:pt x="323673" y="515115"/>
                  </a:lnTo>
                  <a:lnTo>
                    <a:pt x="274361" y="520129"/>
                  </a:lnTo>
                  <a:lnTo>
                    <a:pt x="394846" y="520129"/>
                  </a:lnTo>
                  <a:lnTo>
                    <a:pt x="451168" y="484494"/>
                  </a:lnTo>
                  <a:lnTo>
                    <a:pt x="484228" y="451416"/>
                  </a:lnTo>
                  <a:lnTo>
                    <a:pt x="511285" y="413106"/>
                  </a:lnTo>
                  <a:lnTo>
                    <a:pt x="531569" y="370337"/>
                  </a:lnTo>
                  <a:lnTo>
                    <a:pt x="544306" y="323881"/>
                  </a:lnTo>
                  <a:lnTo>
                    <a:pt x="548723" y="274512"/>
                  </a:lnTo>
                  <a:lnTo>
                    <a:pt x="544308" y="225173"/>
                  </a:lnTo>
                  <a:lnTo>
                    <a:pt x="531694" y="179144"/>
                  </a:lnTo>
                  <a:lnTo>
                    <a:pt x="511285" y="135918"/>
                  </a:lnTo>
                  <a:lnTo>
                    <a:pt x="484228" y="97608"/>
                  </a:lnTo>
                  <a:lnTo>
                    <a:pt x="451168" y="64530"/>
                  </a:lnTo>
                  <a:lnTo>
                    <a:pt x="412879" y="37457"/>
                  </a:lnTo>
                  <a:lnTo>
                    <a:pt x="394846" y="28896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4151" y="1790700"/>
            <a:ext cx="3653028" cy="272948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54151" y="4506467"/>
            <a:ext cx="3653154" cy="584200"/>
          </a:xfrm>
          <a:prstGeom prst="rect">
            <a:avLst/>
          </a:prstGeom>
          <a:solidFill>
            <a:srgbClr val="3769FF"/>
          </a:solidFill>
        </p:spPr>
        <p:txBody>
          <a:bodyPr wrap="square" lIns="0" tIns="147955" rIns="0" bIns="0" rtlCol="0" vert="horz">
            <a:spAutoFit/>
          </a:bodyPr>
          <a:lstStyle/>
          <a:p>
            <a:pPr marL="281305">
              <a:lnSpc>
                <a:spcPct val="100000"/>
              </a:lnSpc>
              <a:spcBef>
                <a:spcPts val="1165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4262628" y="1790700"/>
            <a:ext cx="3653154" cy="3299460"/>
            <a:chOff x="4262628" y="1790700"/>
            <a:chExt cx="3653154" cy="3299460"/>
          </a:xfrm>
        </p:grpSpPr>
        <p:sp>
          <p:nvSpPr>
            <p:cNvPr id="5" name="object 5" descr=""/>
            <p:cNvSpPr/>
            <p:nvPr/>
          </p:nvSpPr>
          <p:spPr>
            <a:xfrm>
              <a:off x="4262628" y="4506467"/>
              <a:ext cx="3653154" cy="584200"/>
            </a:xfrm>
            <a:custGeom>
              <a:avLst/>
              <a:gdLst/>
              <a:ahLst/>
              <a:cxnLst/>
              <a:rect l="l" t="t" r="r" b="b"/>
              <a:pathLst>
                <a:path w="3653154" h="584200">
                  <a:moveTo>
                    <a:pt x="3653028" y="0"/>
                  </a:moveTo>
                  <a:lnTo>
                    <a:pt x="0" y="0"/>
                  </a:lnTo>
                  <a:lnTo>
                    <a:pt x="0" y="583691"/>
                  </a:lnTo>
                  <a:lnTo>
                    <a:pt x="3653028" y="583691"/>
                  </a:lnTo>
                  <a:lnTo>
                    <a:pt x="3653028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2628" y="1790700"/>
              <a:ext cx="3653028" cy="2749296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4460875" y="4642230"/>
            <a:ext cx="15614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FRIENDSHIPS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71104" y="1790700"/>
            <a:ext cx="3653028" cy="2749296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8071104" y="4520184"/>
            <a:ext cx="3653154" cy="584200"/>
          </a:xfrm>
          <a:prstGeom prst="rect">
            <a:avLst/>
          </a:prstGeom>
          <a:solidFill>
            <a:srgbClr val="3769FF"/>
          </a:solidFill>
        </p:spPr>
        <p:txBody>
          <a:bodyPr wrap="square" lIns="0" tIns="134620" rIns="0" bIns="0" rtlCol="0" vert="horz">
            <a:spAutoFit/>
          </a:bodyPr>
          <a:lstStyle/>
          <a:p>
            <a:pPr marL="480695">
              <a:lnSpc>
                <a:spcPct val="100000"/>
              </a:lnSpc>
              <a:spcBef>
                <a:spcPts val="1060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FAMILY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442061" y="6161938"/>
            <a:ext cx="1074610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Sources: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2018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Academic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Research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Colloquium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Financial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Planning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Related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Disciplines:</a:t>
            </a:r>
            <a:r>
              <a:rPr dirty="0" sz="1000" spc="25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Spending,</a:t>
            </a:r>
            <a:r>
              <a:rPr dirty="0" sz="1000" spc="-35" i="1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Relationship</a:t>
            </a:r>
            <a:r>
              <a:rPr dirty="0" sz="1000" spc="-4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Quality,</a:t>
            </a:r>
            <a:r>
              <a:rPr dirty="0" sz="1000" spc="-2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and</a:t>
            </a:r>
            <a:r>
              <a:rPr dirty="0" sz="1000" spc="-2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Life</a:t>
            </a:r>
            <a:r>
              <a:rPr dirty="0" sz="1000" spc="-20" i="1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Satisfaction</a:t>
            </a:r>
            <a:r>
              <a:rPr dirty="0" sz="1000" spc="-2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in</a:t>
            </a:r>
            <a:r>
              <a:rPr dirty="0" sz="1000" spc="-2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Retirement</a:t>
            </a:r>
            <a:r>
              <a:rPr dirty="0" sz="1000">
                <a:latin typeface="Arial Narrow"/>
                <a:cs typeface="Arial Narrow"/>
              </a:rPr>
              <a:t>.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Psychology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Today,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2017: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To</a:t>
            </a:r>
            <a:r>
              <a:rPr dirty="0" sz="1000" spc="-2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Age</a:t>
            </a:r>
            <a:r>
              <a:rPr dirty="0" sz="1000" spc="-1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Well</a:t>
            </a:r>
            <a:r>
              <a:rPr dirty="0" sz="1000" spc="-1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You</a:t>
            </a:r>
            <a:r>
              <a:rPr dirty="0" sz="1000" spc="-1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Need</a:t>
            </a:r>
            <a:r>
              <a:rPr dirty="0" sz="1000" spc="-3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Friends</a:t>
            </a:r>
            <a:r>
              <a:rPr dirty="0" sz="1000">
                <a:latin typeface="Arial Narrow"/>
                <a:cs typeface="Arial Narrow"/>
              </a:rPr>
              <a:t>.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University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 spc="-25">
                <a:latin typeface="Arial Narrow"/>
                <a:cs typeface="Arial Narrow"/>
              </a:rPr>
              <a:t>of</a:t>
            </a:r>
            <a:r>
              <a:rPr dirty="0" sz="1000">
                <a:latin typeface="Arial Narrow"/>
                <a:cs typeface="Arial Narrow"/>
              </a:rPr>
              <a:t> California,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San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Francisco,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2012: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Loneliness</a:t>
            </a:r>
            <a:r>
              <a:rPr dirty="0" sz="1000" spc="-2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Linked</a:t>
            </a:r>
            <a:r>
              <a:rPr dirty="0" sz="1000" spc="-2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to</a:t>
            </a:r>
            <a:r>
              <a:rPr dirty="0" sz="1000" spc="-2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Serious</a:t>
            </a:r>
            <a:r>
              <a:rPr dirty="0" sz="1000" spc="-1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Health</a:t>
            </a:r>
            <a:r>
              <a:rPr dirty="0" sz="1000" spc="-2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Problems</a:t>
            </a:r>
            <a:r>
              <a:rPr dirty="0" sz="1000" spc="-1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and</a:t>
            </a:r>
            <a:r>
              <a:rPr dirty="0" sz="1000" spc="-3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Death</a:t>
            </a:r>
            <a:r>
              <a:rPr dirty="0" sz="1000" spc="-2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Among</a:t>
            </a:r>
            <a:r>
              <a:rPr dirty="0" sz="1000" spc="-2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Elderly</a:t>
            </a:r>
            <a:r>
              <a:rPr dirty="0" sz="1000">
                <a:latin typeface="Arial Narrow"/>
                <a:cs typeface="Arial Narrow"/>
              </a:rPr>
              <a:t>. Cigna,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2018: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US</a:t>
            </a:r>
            <a:r>
              <a:rPr dirty="0" sz="1000" spc="-5" i="1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Loneliness</a:t>
            </a:r>
            <a:r>
              <a:rPr dirty="0" sz="1000" spc="-2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Index</a:t>
            </a:r>
            <a:r>
              <a:rPr dirty="0" sz="1000" spc="-3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Report,</a:t>
            </a:r>
            <a:r>
              <a:rPr dirty="0" sz="1000" spc="-3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2018:</a:t>
            </a:r>
            <a:r>
              <a:rPr dirty="0" sz="1000" spc="-4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Most</a:t>
            </a:r>
            <a:r>
              <a:rPr dirty="0" sz="1000" spc="-10" i="1">
                <a:latin typeface="Arial Narrow"/>
                <a:cs typeface="Arial Narrow"/>
              </a:rPr>
              <a:t> Americans</a:t>
            </a:r>
            <a:r>
              <a:rPr dirty="0" sz="1000" spc="-1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are</a:t>
            </a:r>
            <a:r>
              <a:rPr dirty="0" sz="1000" spc="-15" i="1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Considered</a:t>
            </a:r>
            <a:r>
              <a:rPr dirty="0" sz="1000" spc="-35" i="1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Lonely.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Happiness</a:t>
            </a:r>
            <a:r>
              <a:rPr dirty="0" spc="-75"/>
              <a:t> </a:t>
            </a:r>
            <a:r>
              <a:rPr dirty="0"/>
              <a:t>Factors</a:t>
            </a:r>
            <a:r>
              <a:rPr dirty="0" spc="-95"/>
              <a:t> </a:t>
            </a:r>
            <a:r>
              <a:rPr dirty="0"/>
              <a:t>in</a:t>
            </a:r>
            <a:r>
              <a:rPr dirty="0" spc="-110"/>
              <a:t> </a:t>
            </a:r>
            <a:r>
              <a:rPr dirty="0" spc="-10"/>
              <a:t>Retirement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90853" y="1315466"/>
            <a:ext cx="10207625" cy="3886200"/>
            <a:chOff x="990853" y="1315466"/>
            <a:chExt cx="10207625" cy="38862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2791" y="1335024"/>
              <a:ext cx="5733288" cy="382219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022603" y="1347216"/>
              <a:ext cx="10144125" cy="3822700"/>
            </a:xfrm>
            <a:custGeom>
              <a:avLst/>
              <a:gdLst/>
              <a:ahLst/>
              <a:cxnLst/>
              <a:rect l="l" t="t" r="r" b="b"/>
              <a:pathLst>
                <a:path w="10144125" h="3822700">
                  <a:moveTo>
                    <a:pt x="0" y="3822191"/>
                  </a:moveTo>
                  <a:lnTo>
                    <a:pt x="10143744" y="3822191"/>
                  </a:lnTo>
                  <a:lnTo>
                    <a:pt x="10143744" y="0"/>
                  </a:lnTo>
                  <a:lnTo>
                    <a:pt x="0" y="0"/>
                  </a:lnTo>
                  <a:lnTo>
                    <a:pt x="0" y="3822191"/>
                  </a:lnTo>
                  <a:close/>
                </a:path>
              </a:pathLst>
            </a:custGeom>
            <a:ln w="63500">
              <a:solidFill>
                <a:srgbClr val="3769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30557" y="2114896"/>
              <a:ext cx="3423171" cy="249381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What</a:t>
            </a:r>
            <a:r>
              <a:rPr dirty="0" spc="-90"/>
              <a:t> </a:t>
            </a:r>
            <a:r>
              <a:rPr dirty="0"/>
              <a:t>is</a:t>
            </a:r>
            <a:r>
              <a:rPr dirty="0" spc="-120"/>
              <a:t> </a:t>
            </a:r>
            <a:r>
              <a:rPr dirty="0" spc="-25"/>
              <a:t>Your</a:t>
            </a:r>
            <a:r>
              <a:rPr dirty="0" spc="-95"/>
              <a:t> </a:t>
            </a:r>
            <a:r>
              <a:rPr dirty="0" spc="-10"/>
              <a:t>Ikigai?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86557" y="719201"/>
            <a:ext cx="5817362" cy="584174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572505" y="3359911"/>
            <a:ext cx="1065530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10" b="1">
                <a:solidFill>
                  <a:srgbClr val="FFFFFF"/>
                </a:solidFill>
                <a:latin typeface="Arial"/>
                <a:cs typeface="Arial"/>
              </a:rPr>
              <a:t>ikigai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471286" y="1173225"/>
            <a:ext cx="1280160" cy="695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60985" marR="5080" indent="-248920">
              <a:lnSpc>
                <a:spcPct val="100000"/>
              </a:lnSpc>
              <a:spcBef>
                <a:spcPts val="95"/>
              </a:spcBef>
            </a:pPr>
            <a:r>
              <a:rPr dirty="0" sz="2200" b="1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dirty="0" sz="22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5" b="1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dirty="0" sz="2200" spc="-20" b="1">
                <a:solidFill>
                  <a:srgbClr val="FFFFFF"/>
                </a:solidFill>
                <a:latin typeface="Arial"/>
                <a:cs typeface="Arial"/>
              </a:rPr>
              <a:t>LOVE</a:t>
            </a:r>
            <a:endParaRPr sz="22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976621" y="5464251"/>
            <a:ext cx="2248535" cy="695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95"/>
              </a:spcBef>
            </a:pPr>
            <a:r>
              <a:rPr dirty="0" sz="2200" b="1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dirty="0" sz="22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dirty="0" sz="22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b="1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dirty="0" sz="22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5" b="1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dirty="0" sz="2200" spc="-20" b="1">
                <a:solidFill>
                  <a:srgbClr val="FFFFFF"/>
                </a:solidFill>
                <a:latin typeface="Arial"/>
                <a:cs typeface="Arial"/>
              </a:rPr>
              <a:t>PAID</a:t>
            </a:r>
            <a:r>
              <a:rPr dirty="0" sz="2200" spc="-1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5" b="1">
                <a:solidFill>
                  <a:srgbClr val="FFFFFF"/>
                </a:solidFill>
                <a:latin typeface="Arial"/>
                <a:cs typeface="Arial"/>
              </a:rPr>
              <a:t>FOR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3469894" y="2935350"/>
            <a:ext cx="1019810" cy="1366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200" spc="-20" b="1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dirty="0" sz="2200" b="1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dirty="0" sz="22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5" b="1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dirty="0" sz="2200" spc="-20" b="1">
                <a:solidFill>
                  <a:srgbClr val="FFFFFF"/>
                </a:solidFill>
                <a:latin typeface="Arial"/>
                <a:cs typeface="Arial"/>
              </a:rPr>
              <a:t>GOOD </a:t>
            </a:r>
            <a:r>
              <a:rPr dirty="0" sz="2200" spc="-25" b="1">
                <a:solidFill>
                  <a:srgbClr val="FFFFFF"/>
                </a:solidFill>
                <a:latin typeface="Arial"/>
                <a:cs typeface="Arial"/>
              </a:rPr>
              <a:t>AT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586218" y="3109341"/>
            <a:ext cx="1270635" cy="1031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L="12700" marR="5080" indent="561975">
              <a:lnSpc>
                <a:spcPct val="100000"/>
              </a:lnSpc>
              <a:spcBef>
                <a:spcPts val="95"/>
              </a:spcBef>
            </a:pPr>
            <a:r>
              <a:rPr dirty="0" sz="2200" spc="-20" b="1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dirty="0" sz="2200" b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2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 b="1">
                <a:solidFill>
                  <a:srgbClr val="FFFFFF"/>
                </a:solidFill>
                <a:latin typeface="Arial"/>
                <a:cs typeface="Arial"/>
              </a:rPr>
              <a:t>world NEEDS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What</a:t>
            </a:r>
            <a:r>
              <a:rPr dirty="0" spc="-90"/>
              <a:t> </a:t>
            </a:r>
            <a:r>
              <a:rPr dirty="0"/>
              <a:t>is</a:t>
            </a:r>
            <a:r>
              <a:rPr dirty="0" spc="-120"/>
              <a:t> </a:t>
            </a:r>
            <a:r>
              <a:rPr dirty="0" spc="-25"/>
              <a:t>Your</a:t>
            </a:r>
            <a:r>
              <a:rPr dirty="0" spc="-95"/>
              <a:t> </a:t>
            </a:r>
            <a:r>
              <a:rPr dirty="0" spc="-10"/>
              <a:t>Ikigai?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472" y="465371"/>
            <a:ext cx="2080368" cy="405588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12189460" cy="5943600"/>
            <a:chOff x="0" y="0"/>
            <a:chExt cx="12189460" cy="59436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852159"/>
              <a:ext cx="12188951" cy="9144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59752" y="0"/>
              <a:ext cx="5029200" cy="585368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4500" y="1534109"/>
            <a:ext cx="5279390" cy="11239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756285" marR="5080" indent="-744220">
              <a:lnSpc>
                <a:spcPct val="100000"/>
              </a:lnSpc>
              <a:spcBef>
                <a:spcPts val="100"/>
              </a:spcBef>
              <a:tabLst>
                <a:tab pos="756285" algn="l"/>
              </a:tabLst>
            </a:pPr>
            <a:r>
              <a:rPr dirty="0" sz="3600" spc="-25">
                <a:latin typeface="Century Gothic"/>
                <a:cs typeface="Century Gothic"/>
              </a:rPr>
              <a:t>1.</a:t>
            </a:r>
            <a:r>
              <a:rPr dirty="0" sz="3600">
                <a:latin typeface="Century Gothic"/>
                <a:cs typeface="Century Gothic"/>
              </a:rPr>
              <a:t>	Determine</a:t>
            </a:r>
            <a:r>
              <a:rPr dirty="0" sz="3600" spc="-30">
                <a:latin typeface="Century Gothic"/>
                <a:cs typeface="Century Gothic"/>
              </a:rPr>
              <a:t> </a:t>
            </a:r>
            <a:r>
              <a:rPr dirty="0" sz="3600">
                <a:latin typeface="Century Gothic"/>
                <a:cs typeface="Century Gothic"/>
              </a:rPr>
              <a:t>When</a:t>
            </a:r>
            <a:r>
              <a:rPr dirty="0" sz="3600" spc="-25">
                <a:latin typeface="Century Gothic"/>
                <a:cs typeface="Century Gothic"/>
              </a:rPr>
              <a:t> the </a:t>
            </a:r>
            <a:r>
              <a:rPr dirty="0" sz="3600">
                <a:latin typeface="Century Gothic"/>
                <a:cs typeface="Century Gothic"/>
              </a:rPr>
              <a:t>Time</a:t>
            </a:r>
            <a:r>
              <a:rPr dirty="0" sz="3600" spc="-20">
                <a:latin typeface="Century Gothic"/>
                <a:cs typeface="Century Gothic"/>
              </a:rPr>
              <a:t> </a:t>
            </a:r>
            <a:r>
              <a:rPr dirty="0" sz="3600">
                <a:latin typeface="Century Gothic"/>
                <a:cs typeface="Century Gothic"/>
              </a:rPr>
              <a:t>is</a:t>
            </a:r>
            <a:r>
              <a:rPr dirty="0" sz="3600" spc="-5">
                <a:latin typeface="Century Gothic"/>
                <a:cs typeface="Century Gothic"/>
              </a:rPr>
              <a:t> </a:t>
            </a:r>
            <a:r>
              <a:rPr dirty="0" sz="3600" spc="-10">
                <a:latin typeface="Century Gothic"/>
                <a:cs typeface="Century Gothic"/>
              </a:rPr>
              <a:t>Right</a:t>
            </a:r>
            <a:endParaRPr sz="3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8659" y="1249680"/>
            <a:ext cx="3278124" cy="2205228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0183" y="3909059"/>
            <a:ext cx="3285744" cy="2189988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57700" y="3909059"/>
            <a:ext cx="3279648" cy="1847088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25028" y="3936491"/>
            <a:ext cx="3278124" cy="218694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25028" y="1249680"/>
            <a:ext cx="3282696" cy="218846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57700" y="1284732"/>
            <a:ext cx="3279648" cy="2185416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708659" y="3060192"/>
            <a:ext cx="3282950" cy="582295"/>
          </a:xfrm>
          <a:prstGeom prst="rect">
            <a:avLst/>
          </a:prstGeom>
          <a:solidFill>
            <a:srgbClr val="3769FF"/>
          </a:solidFill>
        </p:spPr>
        <p:txBody>
          <a:bodyPr wrap="square" lIns="0" tIns="162560" rIns="0" bIns="0" rtlCol="0" vert="horz">
            <a:spAutoFit/>
          </a:bodyPr>
          <a:lstStyle/>
          <a:p>
            <a:pPr marL="178435">
              <a:lnSpc>
                <a:spcPct val="100000"/>
              </a:lnSpc>
              <a:spcBef>
                <a:spcPts val="1280"/>
              </a:spcBef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Contributing</a:t>
            </a:r>
            <a:r>
              <a:rPr dirty="0" sz="18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18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FFFFFF"/>
                </a:solidFill>
                <a:latin typeface="Arial"/>
                <a:cs typeface="Arial"/>
              </a:rPr>
              <a:t>cause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13231" y="5641847"/>
            <a:ext cx="3282950" cy="584200"/>
          </a:xfrm>
          <a:prstGeom prst="rect">
            <a:avLst/>
          </a:prstGeom>
          <a:solidFill>
            <a:srgbClr val="3769FF"/>
          </a:solidFill>
        </p:spPr>
        <p:txBody>
          <a:bodyPr wrap="square" lIns="0" tIns="154305" rIns="0" bIns="0" rtlCol="0" vert="horz">
            <a:spAutoFit/>
          </a:bodyPr>
          <a:lstStyle/>
          <a:p>
            <a:pPr marL="173990">
              <a:lnSpc>
                <a:spcPct val="100000"/>
              </a:lnSpc>
              <a:spcBef>
                <a:spcPts val="1215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Traveling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4457700" y="5637276"/>
            <a:ext cx="3282950" cy="582295"/>
          </a:xfrm>
          <a:prstGeom prst="rect">
            <a:avLst/>
          </a:prstGeom>
          <a:solidFill>
            <a:srgbClr val="3769FF"/>
          </a:solidFill>
        </p:spPr>
        <p:txBody>
          <a:bodyPr wrap="square" lIns="0" tIns="139700" rIns="0" bIns="0" rtlCol="0" vert="horz">
            <a:spAutoFit/>
          </a:bodyPr>
          <a:lstStyle/>
          <a:p>
            <a:pPr marL="195580">
              <a:lnSpc>
                <a:spcPct val="100000"/>
              </a:lnSpc>
              <a:spcBef>
                <a:spcPts val="1100"/>
              </a:spcBef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Starting</a:t>
            </a:r>
            <a:r>
              <a:rPr dirty="0" sz="18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business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8225028" y="5620511"/>
            <a:ext cx="3302635" cy="584200"/>
          </a:xfrm>
          <a:prstGeom prst="rect">
            <a:avLst/>
          </a:prstGeom>
          <a:solidFill>
            <a:srgbClr val="3769FF"/>
          </a:solidFill>
        </p:spPr>
        <p:txBody>
          <a:bodyPr wrap="square" lIns="0" tIns="155575" rIns="0" bIns="0" rtlCol="0" vert="horz">
            <a:spAutoFit/>
          </a:bodyPr>
          <a:lstStyle/>
          <a:p>
            <a:pPr marL="128270">
              <a:lnSpc>
                <a:spcPct val="100000"/>
              </a:lnSpc>
              <a:spcBef>
                <a:spcPts val="1225"/>
              </a:spcBef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Going</a:t>
            </a:r>
            <a:r>
              <a:rPr dirty="0" sz="18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18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8225028" y="3040379"/>
            <a:ext cx="3282950" cy="582295"/>
          </a:xfrm>
          <a:prstGeom prst="rect">
            <a:avLst/>
          </a:prstGeom>
          <a:solidFill>
            <a:srgbClr val="3769FF"/>
          </a:solidFill>
        </p:spPr>
        <p:txBody>
          <a:bodyPr wrap="square" lIns="0" tIns="164465" rIns="0" bIns="0" rtlCol="0" vert="horz">
            <a:spAutoFit/>
          </a:bodyPr>
          <a:lstStyle/>
          <a:p>
            <a:pPr marL="184785">
              <a:lnSpc>
                <a:spcPct val="100000"/>
              </a:lnSpc>
              <a:spcBef>
                <a:spcPts val="1295"/>
              </a:spcBef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Pursuing</a:t>
            </a:r>
            <a:r>
              <a:rPr dirty="0" sz="18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hobbies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4457700" y="3055620"/>
            <a:ext cx="3282950" cy="582295"/>
          </a:xfrm>
          <a:prstGeom prst="rect">
            <a:avLst/>
          </a:prstGeom>
          <a:solidFill>
            <a:srgbClr val="3769FF"/>
          </a:solidFill>
        </p:spPr>
        <p:txBody>
          <a:bodyPr wrap="square" lIns="0" tIns="149860" rIns="0" bIns="0" rtlCol="0" vert="horz">
            <a:spAutoFit/>
          </a:bodyPr>
          <a:lstStyle/>
          <a:p>
            <a:pPr marL="100330">
              <a:lnSpc>
                <a:spcPct val="100000"/>
              </a:lnSpc>
              <a:spcBef>
                <a:spcPts val="1180"/>
              </a:spcBef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Visiting</a:t>
            </a:r>
            <a:r>
              <a:rPr dirty="0" sz="18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family</a:t>
            </a:r>
            <a:r>
              <a:rPr dirty="0" sz="18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8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friends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Create</a:t>
            </a:r>
            <a:r>
              <a:rPr dirty="0" spc="-165"/>
              <a:t> </a:t>
            </a:r>
            <a:r>
              <a:rPr dirty="0" spc="-20"/>
              <a:t>Your</a:t>
            </a:r>
            <a:r>
              <a:rPr dirty="0" spc="-120"/>
              <a:t> </a:t>
            </a:r>
            <a:r>
              <a:rPr dirty="0"/>
              <a:t>Retirement</a:t>
            </a:r>
            <a:r>
              <a:rPr dirty="0" spc="-120"/>
              <a:t> </a:t>
            </a:r>
            <a:r>
              <a:rPr dirty="0"/>
              <a:t>Living</a:t>
            </a:r>
            <a:r>
              <a:rPr dirty="0" spc="-120"/>
              <a:t> </a:t>
            </a:r>
            <a:r>
              <a:rPr dirty="0" spc="-20"/>
              <a:t>Plan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5676" y="1722120"/>
            <a:ext cx="2016252" cy="167792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0632" y="1703832"/>
            <a:ext cx="2019299" cy="1696212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73396" y="1703832"/>
            <a:ext cx="2019300" cy="1696212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74635" y="1703832"/>
            <a:ext cx="2019300" cy="1696212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698398" y="3586098"/>
            <a:ext cx="1308735" cy="788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Peter</a:t>
            </a:r>
            <a:r>
              <a:rPr dirty="0" sz="1800" spc="-20" b="1">
                <a:solidFill>
                  <a:srgbClr val="3769FF"/>
                </a:solidFill>
                <a:latin typeface="Arial"/>
                <a:cs typeface="Arial"/>
              </a:rPr>
              <a:t> Roget </a:t>
            </a:r>
            <a:r>
              <a:rPr dirty="0" sz="1600" b="1">
                <a:solidFill>
                  <a:srgbClr val="767676"/>
                </a:solidFill>
                <a:latin typeface="Arial"/>
                <a:cs typeface="Arial"/>
              </a:rPr>
              <a:t>Invented</a:t>
            </a:r>
            <a:r>
              <a:rPr dirty="0" sz="1600" spc="-55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600" spc="-25" b="1">
                <a:solidFill>
                  <a:srgbClr val="767676"/>
                </a:solidFill>
                <a:latin typeface="Arial"/>
                <a:cs typeface="Arial"/>
              </a:rPr>
              <a:t>the </a:t>
            </a:r>
            <a:r>
              <a:rPr dirty="0" sz="1600" spc="-10" b="1">
                <a:solidFill>
                  <a:srgbClr val="767676"/>
                </a:solidFill>
                <a:latin typeface="Arial"/>
                <a:cs typeface="Arial"/>
              </a:rPr>
              <a:t>thesaurus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842386" y="3590290"/>
            <a:ext cx="1828800" cy="544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Colonel</a:t>
            </a:r>
            <a:r>
              <a:rPr dirty="0" sz="1800" spc="-4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3769FF"/>
                </a:solidFill>
                <a:latin typeface="Arial"/>
                <a:cs typeface="Arial"/>
              </a:rPr>
              <a:t>Sanders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600" b="1">
                <a:solidFill>
                  <a:srgbClr val="767676"/>
                </a:solidFill>
                <a:latin typeface="Arial"/>
                <a:cs typeface="Arial"/>
              </a:rPr>
              <a:t>Started</a:t>
            </a:r>
            <a:r>
              <a:rPr dirty="0" sz="1600" spc="-40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600" spc="-25" b="1">
                <a:solidFill>
                  <a:srgbClr val="767676"/>
                </a:solidFill>
                <a:latin typeface="Arial"/>
                <a:cs typeface="Arial"/>
              </a:rPr>
              <a:t>KFC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179821" y="3595242"/>
            <a:ext cx="1752600" cy="544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Madonna</a:t>
            </a:r>
            <a:r>
              <a:rPr dirty="0" sz="1800" spc="-7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3769FF"/>
                </a:solidFill>
                <a:latin typeface="Arial"/>
                <a:cs typeface="Arial"/>
              </a:rPr>
              <a:t>Buder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600" spc="-10" b="1">
                <a:solidFill>
                  <a:srgbClr val="767676"/>
                </a:solidFill>
                <a:latin typeface="Arial"/>
                <a:cs typeface="Arial"/>
              </a:rPr>
              <a:t>Triathlete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457693" y="3586733"/>
            <a:ext cx="1803400" cy="544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Grandma</a:t>
            </a:r>
            <a:r>
              <a:rPr dirty="0" sz="1800" spc="-5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3769FF"/>
                </a:solidFill>
                <a:latin typeface="Arial"/>
                <a:cs typeface="Arial"/>
              </a:rPr>
              <a:t>Moses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600" b="1">
                <a:solidFill>
                  <a:srgbClr val="767676"/>
                </a:solidFill>
                <a:latin typeface="Arial"/>
                <a:cs typeface="Arial"/>
              </a:rPr>
              <a:t>Started</a:t>
            </a:r>
            <a:r>
              <a:rPr dirty="0" sz="1600" spc="-40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767676"/>
                </a:solidFill>
                <a:latin typeface="Arial"/>
                <a:cs typeface="Arial"/>
              </a:rPr>
              <a:t>painting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72828" y="1722120"/>
            <a:ext cx="2022348" cy="1677924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9805796" y="3584575"/>
            <a:ext cx="1600835" cy="788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3769FF"/>
                </a:solidFill>
                <a:latin typeface="Arial"/>
                <a:cs typeface="Arial"/>
              </a:rPr>
              <a:t>Yuichiro</a:t>
            </a:r>
            <a:r>
              <a:rPr dirty="0" sz="1800" spc="-5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3769FF"/>
                </a:solidFill>
                <a:latin typeface="Arial"/>
                <a:cs typeface="Arial"/>
              </a:rPr>
              <a:t>Miura </a:t>
            </a:r>
            <a:r>
              <a:rPr dirty="0" sz="1600" b="1">
                <a:solidFill>
                  <a:srgbClr val="767676"/>
                </a:solidFill>
                <a:latin typeface="Arial"/>
                <a:cs typeface="Arial"/>
              </a:rPr>
              <a:t>Climbed</a:t>
            </a:r>
            <a:r>
              <a:rPr dirty="0" sz="1600" spc="-25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767676"/>
                </a:solidFill>
                <a:latin typeface="Arial"/>
                <a:cs typeface="Arial"/>
              </a:rPr>
              <a:t>Mount </a:t>
            </a:r>
            <a:r>
              <a:rPr dirty="0" sz="1600" spc="-10" b="1">
                <a:solidFill>
                  <a:srgbClr val="767676"/>
                </a:solidFill>
                <a:latin typeface="Arial"/>
                <a:cs typeface="Arial"/>
              </a:rPr>
              <a:t>Everest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443737" y="1438655"/>
            <a:ext cx="2058670" cy="3185160"/>
            <a:chOff x="443737" y="1438655"/>
            <a:chExt cx="2058670" cy="3185160"/>
          </a:xfrm>
        </p:grpSpPr>
        <p:sp>
          <p:nvSpPr>
            <p:cNvPr id="13" name="object 13" descr=""/>
            <p:cNvSpPr/>
            <p:nvPr/>
          </p:nvSpPr>
          <p:spPr>
            <a:xfrm>
              <a:off x="456437" y="1710689"/>
              <a:ext cx="2033270" cy="2900680"/>
            </a:xfrm>
            <a:custGeom>
              <a:avLst/>
              <a:gdLst/>
              <a:ahLst/>
              <a:cxnLst/>
              <a:rect l="l" t="t" r="r" b="b"/>
              <a:pathLst>
                <a:path w="2033270" h="2900679">
                  <a:moveTo>
                    <a:pt x="0" y="2900172"/>
                  </a:moveTo>
                  <a:lnTo>
                    <a:pt x="2033016" y="2900172"/>
                  </a:lnTo>
                  <a:lnTo>
                    <a:pt x="2033016" y="0"/>
                  </a:lnTo>
                  <a:lnTo>
                    <a:pt x="0" y="0"/>
                  </a:lnTo>
                  <a:lnTo>
                    <a:pt x="0" y="2900172"/>
                  </a:lnTo>
                  <a:close/>
                </a:path>
              </a:pathLst>
            </a:custGeom>
            <a:ln w="25400">
              <a:solidFill>
                <a:srgbClr val="91B8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216151" y="1438655"/>
              <a:ext cx="513715" cy="513715"/>
            </a:xfrm>
            <a:custGeom>
              <a:avLst/>
              <a:gdLst/>
              <a:ahLst/>
              <a:cxnLst/>
              <a:rect l="l" t="t" r="r" b="b"/>
              <a:pathLst>
                <a:path w="513714" h="513714">
                  <a:moveTo>
                    <a:pt x="256794" y="0"/>
                  </a:moveTo>
                  <a:lnTo>
                    <a:pt x="210625" y="4136"/>
                  </a:lnTo>
                  <a:lnTo>
                    <a:pt x="167175" y="16061"/>
                  </a:lnTo>
                  <a:lnTo>
                    <a:pt x="127169" y="35051"/>
                  </a:lnTo>
                  <a:lnTo>
                    <a:pt x="91330" y="60383"/>
                  </a:lnTo>
                  <a:lnTo>
                    <a:pt x="60383" y="91330"/>
                  </a:lnTo>
                  <a:lnTo>
                    <a:pt x="35052" y="127169"/>
                  </a:lnTo>
                  <a:lnTo>
                    <a:pt x="16061" y="167175"/>
                  </a:lnTo>
                  <a:lnTo>
                    <a:pt x="4136" y="210625"/>
                  </a:lnTo>
                  <a:lnTo>
                    <a:pt x="0" y="256794"/>
                  </a:lnTo>
                  <a:lnTo>
                    <a:pt x="4136" y="302962"/>
                  </a:lnTo>
                  <a:lnTo>
                    <a:pt x="16061" y="346412"/>
                  </a:lnTo>
                  <a:lnTo>
                    <a:pt x="35052" y="386418"/>
                  </a:lnTo>
                  <a:lnTo>
                    <a:pt x="60383" y="422257"/>
                  </a:lnTo>
                  <a:lnTo>
                    <a:pt x="91330" y="453204"/>
                  </a:lnTo>
                  <a:lnTo>
                    <a:pt x="127169" y="478536"/>
                  </a:lnTo>
                  <a:lnTo>
                    <a:pt x="167175" y="497526"/>
                  </a:lnTo>
                  <a:lnTo>
                    <a:pt x="210625" y="509451"/>
                  </a:lnTo>
                  <a:lnTo>
                    <a:pt x="256794" y="513588"/>
                  </a:lnTo>
                  <a:lnTo>
                    <a:pt x="302962" y="509451"/>
                  </a:lnTo>
                  <a:lnTo>
                    <a:pt x="346412" y="497526"/>
                  </a:lnTo>
                  <a:lnTo>
                    <a:pt x="386418" y="478536"/>
                  </a:lnTo>
                  <a:lnTo>
                    <a:pt x="422257" y="453204"/>
                  </a:lnTo>
                  <a:lnTo>
                    <a:pt x="453204" y="422257"/>
                  </a:lnTo>
                  <a:lnTo>
                    <a:pt x="478535" y="386418"/>
                  </a:lnTo>
                  <a:lnTo>
                    <a:pt x="497526" y="346412"/>
                  </a:lnTo>
                  <a:lnTo>
                    <a:pt x="509451" y="302962"/>
                  </a:lnTo>
                  <a:lnTo>
                    <a:pt x="513587" y="256794"/>
                  </a:lnTo>
                  <a:lnTo>
                    <a:pt x="509451" y="210625"/>
                  </a:lnTo>
                  <a:lnTo>
                    <a:pt x="497526" y="167175"/>
                  </a:lnTo>
                  <a:lnTo>
                    <a:pt x="478536" y="127169"/>
                  </a:lnTo>
                  <a:lnTo>
                    <a:pt x="453204" y="91330"/>
                  </a:lnTo>
                  <a:lnTo>
                    <a:pt x="422257" y="60383"/>
                  </a:lnTo>
                  <a:lnTo>
                    <a:pt x="386418" y="35052"/>
                  </a:lnTo>
                  <a:lnTo>
                    <a:pt x="346412" y="16061"/>
                  </a:lnTo>
                  <a:lnTo>
                    <a:pt x="302962" y="4136"/>
                  </a:lnTo>
                  <a:lnTo>
                    <a:pt x="256794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 descr=""/>
          <p:cNvGrpSpPr/>
          <p:nvPr/>
        </p:nvGrpSpPr>
        <p:grpSpPr>
          <a:xfrm>
            <a:off x="2744977" y="1438655"/>
            <a:ext cx="2058670" cy="3185160"/>
            <a:chOff x="2744977" y="1438655"/>
            <a:chExt cx="2058670" cy="3185160"/>
          </a:xfrm>
        </p:grpSpPr>
        <p:sp>
          <p:nvSpPr>
            <p:cNvPr id="16" name="object 16" descr=""/>
            <p:cNvSpPr/>
            <p:nvPr/>
          </p:nvSpPr>
          <p:spPr>
            <a:xfrm>
              <a:off x="2757677" y="1710689"/>
              <a:ext cx="2033270" cy="2900680"/>
            </a:xfrm>
            <a:custGeom>
              <a:avLst/>
              <a:gdLst/>
              <a:ahLst/>
              <a:cxnLst/>
              <a:rect l="l" t="t" r="r" b="b"/>
              <a:pathLst>
                <a:path w="2033270" h="2900679">
                  <a:moveTo>
                    <a:pt x="0" y="2900172"/>
                  </a:moveTo>
                  <a:lnTo>
                    <a:pt x="2033016" y="2900172"/>
                  </a:lnTo>
                  <a:lnTo>
                    <a:pt x="2033016" y="0"/>
                  </a:lnTo>
                  <a:lnTo>
                    <a:pt x="0" y="0"/>
                  </a:lnTo>
                  <a:lnTo>
                    <a:pt x="0" y="2900172"/>
                  </a:lnTo>
                  <a:close/>
                </a:path>
              </a:pathLst>
            </a:custGeom>
            <a:ln w="25400">
              <a:solidFill>
                <a:srgbClr val="91B8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3517391" y="1438655"/>
              <a:ext cx="513715" cy="513715"/>
            </a:xfrm>
            <a:custGeom>
              <a:avLst/>
              <a:gdLst/>
              <a:ahLst/>
              <a:cxnLst/>
              <a:rect l="l" t="t" r="r" b="b"/>
              <a:pathLst>
                <a:path w="513714" h="513714">
                  <a:moveTo>
                    <a:pt x="256794" y="0"/>
                  </a:moveTo>
                  <a:lnTo>
                    <a:pt x="210625" y="4136"/>
                  </a:lnTo>
                  <a:lnTo>
                    <a:pt x="167175" y="16061"/>
                  </a:lnTo>
                  <a:lnTo>
                    <a:pt x="127169" y="35051"/>
                  </a:lnTo>
                  <a:lnTo>
                    <a:pt x="91330" y="60383"/>
                  </a:lnTo>
                  <a:lnTo>
                    <a:pt x="60383" y="91330"/>
                  </a:lnTo>
                  <a:lnTo>
                    <a:pt x="35052" y="127169"/>
                  </a:lnTo>
                  <a:lnTo>
                    <a:pt x="16061" y="167175"/>
                  </a:lnTo>
                  <a:lnTo>
                    <a:pt x="4136" y="210625"/>
                  </a:lnTo>
                  <a:lnTo>
                    <a:pt x="0" y="256794"/>
                  </a:lnTo>
                  <a:lnTo>
                    <a:pt x="4136" y="302962"/>
                  </a:lnTo>
                  <a:lnTo>
                    <a:pt x="16061" y="346412"/>
                  </a:lnTo>
                  <a:lnTo>
                    <a:pt x="35051" y="386418"/>
                  </a:lnTo>
                  <a:lnTo>
                    <a:pt x="60383" y="422257"/>
                  </a:lnTo>
                  <a:lnTo>
                    <a:pt x="91330" y="453204"/>
                  </a:lnTo>
                  <a:lnTo>
                    <a:pt x="127169" y="478536"/>
                  </a:lnTo>
                  <a:lnTo>
                    <a:pt x="167175" y="497526"/>
                  </a:lnTo>
                  <a:lnTo>
                    <a:pt x="210625" y="509451"/>
                  </a:lnTo>
                  <a:lnTo>
                    <a:pt x="256794" y="513588"/>
                  </a:lnTo>
                  <a:lnTo>
                    <a:pt x="302962" y="509451"/>
                  </a:lnTo>
                  <a:lnTo>
                    <a:pt x="346412" y="497526"/>
                  </a:lnTo>
                  <a:lnTo>
                    <a:pt x="386418" y="478536"/>
                  </a:lnTo>
                  <a:lnTo>
                    <a:pt x="422257" y="453204"/>
                  </a:lnTo>
                  <a:lnTo>
                    <a:pt x="453204" y="422257"/>
                  </a:lnTo>
                  <a:lnTo>
                    <a:pt x="478535" y="386418"/>
                  </a:lnTo>
                  <a:lnTo>
                    <a:pt x="497526" y="346412"/>
                  </a:lnTo>
                  <a:lnTo>
                    <a:pt x="509451" y="302962"/>
                  </a:lnTo>
                  <a:lnTo>
                    <a:pt x="513588" y="256794"/>
                  </a:lnTo>
                  <a:lnTo>
                    <a:pt x="509451" y="210625"/>
                  </a:lnTo>
                  <a:lnTo>
                    <a:pt x="497526" y="167175"/>
                  </a:lnTo>
                  <a:lnTo>
                    <a:pt x="478536" y="127169"/>
                  </a:lnTo>
                  <a:lnTo>
                    <a:pt x="453204" y="91330"/>
                  </a:lnTo>
                  <a:lnTo>
                    <a:pt x="422257" y="60383"/>
                  </a:lnTo>
                  <a:lnTo>
                    <a:pt x="386418" y="35052"/>
                  </a:lnTo>
                  <a:lnTo>
                    <a:pt x="346412" y="16061"/>
                  </a:lnTo>
                  <a:lnTo>
                    <a:pt x="302962" y="4136"/>
                  </a:lnTo>
                  <a:lnTo>
                    <a:pt x="256794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5046217" y="1438655"/>
            <a:ext cx="2059939" cy="3185160"/>
            <a:chOff x="5046217" y="1438655"/>
            <a:chExt cx="2059939" cy="3185160"/>
          </a:xfrm>
        </p:grpSpPr>
        <p:sp>
          <p:nvSpPr>
            <p:cNvPr id="19" name="object 19" descr=""/>
            <p:cNvSpPr/>
            <p:nvPr/>
          </p:nvSpPr>
          <p:spPr>
            <a:xfrm>
              <a:off x="5058917" y="1710689"/>
              <a:ext cx="2034539" cy="2900680"/>
            </a:xfrm>
            <a:custGeom>
              <a:avLst/>
              <a:gdLst/>
              <a:ahLst/>
              <a:cxnLst/>
              <a:rect l="l" t="t" r="r" b="b"/>
              <a:pathLst>
                <a:path w="2034540" h="2900679">
                  <a:moveTo>
                    <a:pt x="0" y="2900172"/>
                  </a:moveTo>
                  <a:lnTo>
                    <a:pt x="2034539" y="2900172"/>
                  </a:lnTo>
                  <a:lnTo>
                    <a:pt x="2034539" y="0"/>
                  </a:lnTo>
                  <a:lnTo>
                    <a:pt x="0" y="0"/>
                  </a:lnTo>
                  <a:lnTo>
                    <a:pt x="0" y="2900172"/>
                  </a:lnTo>
                  <a:close/>
                </a:path>
              </a:pathLst>
            </a:custGeom>
            <a:ln w="25400">
              <a:solidFill>
                <a:srgbClr val="91B8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5818631" y="1438655"/>
              <a:ext cx="513715" cy="513715"/>
            </a:xfrm>
            <a:custGeom>
              <a:avLst/>
              <a:gdLst/>
              <a:ahLst/>
              <a:cxnLst/>
              <a:rect l="l" t="t" r="r" b="b"/>
              <a:pathLst>
                <a:path w="513714" h="513714">
                  <a:moveTo>
                    <a:pt x="256793" y="0"/>
                  </a:moveTo>
                  <a:lnTo>
                    <a:pt x="210625" y="4136"/>
                  </a:lnTo>
                  <a:lnTo>
                    <a:pt x="167175" y="16061"/>
                  </a:lnTo>
                  <a:lnTo>
                    <a:pt x="127169" y="35051"/>
                  </a:lnTo>
                  <a:lnTo>
                    <a:pt x="91330" y="60383"/>
                  </a:lnTo>
                  <a:lnTo>
                    <a:pt x="60383" y="91330"/>
                  </a:lnTo>
                  <a:lnTo>
                    <a:pt x="35052" y="127169"/>
                  </a:lnTo>
                  <a:lnTo>
                    <a:pt x="16061" y="167175"/>
                  </a:lnTo>
                  <a:lnTo>
                    <a:pt x="4136" y="210625"/>
                  </a:lnTo>
                  <a:lnTo>
                    <a:pt x="0" y="256794"/>
                  </a:lnTo>
                  <a:lnTo>
                    <a:pt x="4136" y="302962"/>
                  </a:lnTo>
                  <a:lnTo>
                    <a:pt x="16061" y="346412"/>
                  </a:lnTo>
                  <a:lnTo>
                    <a:pt x="35051" y="386418"/>
                  </a:lnTo>
                  <a:lnTo>
                    <a:pt x="60383" y="422257"/>
                  </a:lnTo>
                  <a:lnTo>
                    <a:pt x="91330" y="453204"/>
                  </a:lnTo>
                  <a:lnTo>
                    <a:pt x="127169" y="478536"/>
                  </a:lnTo>
                  <a:lnTo>
                    <a:pt x="167175" y="497526"/>
                  </a:lnTo>
                  <a:lnTo>
                    <a:pt x="210625" y="509451"/>
                  </a:lnTo>
                  <a:lnTo>
                    <a:pt x="256793" y="513588"/>
                  </a:lnTo>
                  <a:lnTo>
                    <a:pt x="302962" y="509451"/>
                  </a:lnTo>
                  <a:lnTo>
                    <a:pt x="346412" y="497526"/>
                  </a:lnTo>
                  <a:lnTo>
                    <a:pt x="386418" y="478536"/>
                  </a:lnTo>
                  <a:lnTo>
                    <a:pt x="422257" y="453204"/>
                  </a:lnTo>
                  <a:lnTo>
                    <a:pt x="453204" y="422257"/>
                  </a:lnTo>
                  <a:lnTo>
                    <a:pt x="478535" y="386418"/>
                  </a:lnTo>
                  <a:lnTo>
                    <a:pt x="497526" y="346412"/>
                  </a:lnTo>
                  <a:lnTo>
                    <a:pt x="509451" y="302962"/>
                  </a:lnTo>
                  <a:lnTo>
                    <a:pt x="513588" y="256794"/>
                  </a:lnTo>
                  <a:lnTo>
                    <a:pt x="509451" y="210625"/>
                  </a:lnTo>
                  <a:lnTo>
                    <a:pt x="497526" y="167175"/>
                  </a:lnTo>
                  <a:lnTo>
                    <a:pt x="478536" y="127169"/>
                  </a:lnTo>
                  <a:lnTo>
                    <a:pt x="453204" y="91330"/>
                  </a:lnTo>
                  <a:lnTo>
                    <a:pt x="422257" y="60383"/>
                  </a:lnTo>
                  <a:lnTo>
                    <a:pt x="386418" y="35052"/>
                  </a:lnTo>
                  <a:lnTo>
                    <a:pt x="346412" y="16061"/>
                  </a:lnTo>
                  <a:lnTo>
                    <a:pt x="302962" y="4136"/>
                  </a:lnTo>
                  <a:lnTo>
                    <a:pt x="256793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 descr=""/>
          <p:cNvGrpSpPr/>
          <p:nvPr/>
        </p:nvGrpSpPr>
        <p:grpSpPr>
          <a:xfrm>
            <a:off x="7348981" y="1438655"/>
            <a:ext cx="2058670" cy="3185160"/>
            <a:chOff x="7348981" y="1438655"/>
            <a:chExt cx="2058670" cy="3185160"/>
          </a:xfrm>
        </p:grpSpPr>
        <p:sp>
          <p:nvSpPr>
            <p:cNvPr id="22" name="object 22" descr=""/>
            <p:cNvSpPr/>
            <p:nvPr/>
          </p:nvSpPr>
          <p:spPr>
            <a:xfrm>
              <a:off x="7361681" y="1710689"/>
              <a:ext cx="2033270" cy="2900680"/>
            </a:xfrm>
            <a:custGeom>
              <a:avLst/>
              <a:gdLst/>
              <a:ahLst/>
              <a:cxnLst/>
              <a:rect l="l" t="t" r="r" b="b"/>
              <a:pathLst>
                <a:path w="2033270" h="2900679">
                  <a:moveTo>
                    <a:pt x="0" y="2900172"/>
                  </a:moveTo>
                  <a:lnTo>
                    <a:pt x="2033016" y="2900172"/>
                  </a:lnTo>
                  <a:lnTo>
                    <a:pt x="2033016" y="0"/>
                  </a:lnTo>
                  <a:lnTo>
                    <a:pt x="0" y="0"/>
                  </a:lnTo>
                  <a:lnTo>
                    <a:pt x="0" y="2900172"/>
                  </a:lnTo>
                  <a:close/>
                </a:path>
              </a:pathLst>
            </a:custGeom>
            <a:ln w="25400">
              <a:solidFill>
                <a:srgbClr val="91B8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8119871" y="1438655"/>
              <a:ext cx="513715" cy="513715"/>
            </a:xfrm>
            <a:custGeom>
              <a:avLst/>
              <a:gdLst/>
              <a:ahLst/>
              <a:cxnLst/>
              <a:rect l="l" t="t" r="r" b="b"/>
              <a:pathLst>
                <a:path w="513715" h="513714">
                  <a:moveTo>
                    <a:pt x="256794" y="0"/>
                  </a:moveTo>
                  <a:lnTo>
                    <a:pt x="210625" y="4136"/>
                  </a:lnTo>
                  <a:lnTo>
                    <a:pt x="167175" y="16061"/>
                  </a:lnTo>
                  <a:lnTo>
                    <a:pt x="127169" y="35051"/>
                  </a:lnTo>
                  <a:lnTo>
                    <a:pt x="91330" y="60383"/>
                  </a:lnTo>
                  <a:lnTo>
                    <a:pt x="60383" y="91330"/>
                  </a:lnTo>
                  <a:lnTo>
                    <a:pt x="35051" y="127169"/>
                  </a:lnTo>
                  <a:lnTo>
                    <a:pt x="16061" y="167175"/>
                  </a:lnTo>
                  <a:lnTo>
                    <a:pt x="4136" y="210625"/>
                  </a:lnTo>
                  <a:lnTo>
                    <a:pt x="0" y="256794"/>
                  </a:lnTo>
                  <a:lnTo>
                    <a:pt x="4136" y="302962"/>
                  </a:lnTo>
                  <a:lnTo>
                    <a:pt x="16061" y="346412"/>
                  </a:lnTo>
                  <a:lnTo>
                    <a:pt x="35051" y="386418"/>
                  </a:lnTo>
                  <a:lnTo>
                    <a:pt x="60383" y="422257"/>
                  </a:lnTo>
                  <a:lnTo>
                    <a:pt x="91330" y="453204"/>
                  </a:lnTo>
                  <a:lnTo>
                    <a:pt x="127169" y="478536"/>
                  </a:lnTo>
                  <a:lnTo>
                    <a:pt x="167175" y="497526"/>
                  </a:lnTo>
                  <a:lnTo>
                    <a:pt x="210625" y="509451"/>
                  </a:lnTo>
                  <a:lnTo>
                    <a:pt x="256794" y="513588"/>
                  </a:lnTo>
                  <a:lnTo>
                    <a:pt x="302962" y="509451"/>
                  </a:lnTo>
                  <a:lnTo>
                    <a:pt x="346412" y="497526"/>
                  </a:lnTo>
                  <a:lnTo>
                    <a:pt x="386418" y="478536"/>
                  </a:lnTo>
                  <a:lnTo>
                    <a:pt x="422257" y="453204"/>
                  </a:lnTo>
                  <a:lnTo>
                    <a:pt x="453204" y="422257"/>
                  </a:lnTo>
                  <a:lnTo>
                    <a:pt x="478536" y="386418"/>
                  </a:lnTo>
                  <a:lnTo>
                    <a:pt x="497526" y="346412"/>
                  </a:lnTo>
                  <a:lnTo>
                    <a:pt x="509451" y="302962"/>
                  </a:lnTo>
                  <a:lnTo>
                    <a:pt x="513587" y="256794"/>
                  </a:lnTo>
                  <a:lnTo>
                    <a:pt x="509451" y="210625"/>
                  </a:lnTo>
                  <a:lnTo>
                    <a:pt x="497526" y="167175"/>
                  </a:lnTo>
                  <a:lnTo>
                    <a:pt x="478535" y="127169"/>
                  </a:lnTo>
                  <a:lnTo>
                    <a:pt x="453204" y="91330"/>
                  </a:lnTo>
                  <a:lnTo>
                    <a:pt x="422257" y="60383"/>
                  </a:lnTo>
                  <a:lnTo>
                    <a:pt x="386418" y="35052"/>
                  </a:lnTo>
                  <a:lnTo>
                    <a:pt x="346412" y="16061"/>
                  </a:lnTo>
                  <a:lnTo>
                    <a:pt x="302962" y="4136"/>
                  </a:lnTo>
                  <a:lnTo>
                    <a:pt x="256794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" name="object 24" descr=""/>
          <p:cNvGrpSpPr/>
          <p:nvPr/>
        </p:nvGrpSpPr>
        <p:grpSpPr>
          <a:xfrm>
            <a:off x="9650221" y="1438655"/>
            <a:ext cx="2058670" cy="3185160"/>
            <a:chOff x="9650221" y="1438655"/>
            <a:chExt cx="2058670" cy="3185160"/>
          </a:xfrm>
        </p:grpSpPr>
        <p:sp>
          <p:nvSpPr>
            <p:cNvPr id="25" name="object 25" descr=""/>
            <p:cNvSpPr/>
            <p:nvPr/>
          </p:nvSpPr>
          <p:spPr>
            <a:xfrm>
              <a:off x="9662921" y="1710689"/>
              <a:ext cx="2033270" cy="2900680"/>
            </a:xfrm>
            <a:custGeom>
              <a:avLst/>
              <a:gdLst/>
              <a:ahLst/>
              <a:cxnLst/>
              <a:rect l="l" t="t" r="r" b="b"/>
              <a:pathLst>
                <a:path w="2033270" h="2900679">
                  <a:moveTo>
                    <a:pt x="0" y="2900172"/>
                  </a:moveTo>
                  <a:lnTo>
                    <a:pt x="2033016" y="2900172"/>
                  </a:lnTo>
                  <a:lnTo>
                    <a:pt x="2033016" y="0"/>
                  </a:lnTo>
                  <a:lnTo>
                    <a:pt x="0" y="0"/>
                  </a:lnTo>
                  <a:lnTo>
                    <a:pt x="0" y="2900172"/>
                  </a:lnTo>
                  <a:close/>
                </a:path>
              </a:pathLst>
            </a:custGeom>
            <a:ln w="25400">
              <a:solidFill>
                <a:srgbClr val="91B8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0421111" y="1438655"/>
              <a:ext cx="513715" cy="513715"/>
            </a:xfrm>
            <a:custGeom>
              <a:avLst/>
              <a:gdLst/>
              <a:ahLst/>
              <a:cxnLst/>
              <a:rect l="l" t="t" r="r" b="b"/>
              <a:pathLst>
                <a:path w="513715" h="513714">
                  <a:moveTo>
                    <a:pt x="256794" y="0"/>
                  </a:moveTo>
                  <a:lnTo>
                    <a:pt x="210625" y="4136"/>
                  </a:lnTo>
                  <a:lnTo>
                    <a:pt x="167175" y="16061"/>
                  </a:lnTo>
                  <a:lnTo>
                    <a:pt x="127169" y="35051"/>
                  </a:lnTo>
                  <a:lnTo>
                    <a:pt x="91330" y="60383"/>
                  </a:lnTo>
                  <a:lnTo>
                    <a:pt x="60383" y="91330"/>
                  </a:lnTo>
                  <a:lnTo>
                    <a:pt x="35051" y="127169"/>
                  </a:lnTo>
                  <a:lnTo>
                    <a:pt x="16061" y="167175"/>
                  </a:lnTo>
                  <a:lnTo>
                    <a:pt x="4136" y="210625"/>
                  </a:lnTo>
                  <a:lnTo>
                    <a:pt x="0" y="256794"/>
                  </a:lnTo>
                  <a:lnTo>
                    <a:pt x="4136" y="302962"/>
                  </a:lnTo>
                  <a:lnTo>
                    <a:pt x="16061" y="346412"/>
                  </a:lnTo>
                  <a:lnTo>
                    <a:pt x="35051" y="386418"/>
                  </a:lnTo>
                  <a:lnTo>
                    <a:pt x="60383" y="422257"/>
                  </a:lnTo>
                  <a:lnTo>
                    <a:pt x="91330" y="453204"/>
                  </a:lnTo>
                  <a:lnTo>
                    <a:pt x="127169" y="478536"/>
                  </a:lnTo>
                  <a:lnTo>
                    <a:pt x="167175" y="497526"/>
                  </a:lnTo>
                  <a:lnTo>
                    <a:pt x="210625" y="509451"/>
                  </a:lnTo>
                  <a:lnTo>
                    <a:pt x="256794" y="513588"/>
                  </a:lnTo>
                  <a:lnTo>
                    <a:pt x="302962" y="509451"/>
                  </a:lnTo>
                  <a:lnTo>
                    <a:pt x="346412" y="497526"/>
                  </a:lnTo>
                  <a:lnTo>
                    <a:pt x="386418" y="478536"/>
                  </a:lnTo>
                  <a:lnTo>
                    <a:pt x="422257" y="453204"/>
                  </a:lnTo>
                  <a:lnTo>
                    <a:pt x="453204" y="422257"/>
                  </a:lnTo>
                  <a:lnTo>
                    <a:pt x="478536" y="386418"/>
                  </a:lnTo>
                  <a:lnTo>
                    <a:pt x="497526" y="346412"/>
                  </a:lnTo>
                  <a:lnTo>
                    <a:pt x="509451" y="302962"/>
                  </a:lnTo>
                  <a:lnTo>
                    <a:pt x="513588" y="256794"/>
                  </a:lnTo>
                  <a:lnTo>
                    <a:pt x="509451" y="210625"/>
                  </a:lnTo>
                  <a:lnTo>
                    <a:pt x="497526" y="167175"/>
                  </a:lnTo>
                  <a:lnTo>
                    <a:pt x="478536" y="127169"/>
                  </a:lnTo>
                  <a:lnTo>
                    <a:pt x="453204" y="91330"/>
                  </a:lnTo>
                  <a:lnTo>
                    <a:pt x="422257" y="60383"/>
                  </a:lnTo>
                  <a:lnTo>
                    <a:pt x="386418" y="35052"/>
                  </a:lnTo>
                  <a:lnTo>
                    <a:pt x="346412" y="16061"/>
                  </a:lnTo>
                  <a:lnTo>
                    <a:pt x="302962" y="4136"/>
                  </a:lnTo>
                  <a:lnTo>
                    <a:pt x="256794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3635502" y="1538985"/>
            <a:ext cx="2787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FFFFFF"/>
                </a:solidFill>
                <a:latin typeface="Arial"/>
                <a:cs typeface="Arial"/>
              </a:rPr>
              <a:t>65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1333627" y="1538985"/>
            <a:ext cx="2787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FFFFFF"/>
                </a:solidFill>
                <a:latin typeface="Arial"/>
                <a:cs typeface="Arial"/>
              </a:rPr>
              <a:t>73</a:t>
            </a:r>
            <a:endParaRPr sz="1800">
              <a:latin typeface="Arial"/>
              <a:cs typeface="Arial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5937250" y="1538985"/>
            <a:ext cx="2787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FFFFFF"/>
                </a:solidFill>
                <a:latin typeface="Arial"/>
                <a:cs typeface="Arial"/>
              </a:rPr>
              <a:t>82</a:t>
            </a:r>
            <a:endParaRPr sz="1800">
              <a:latin typeface="Arial"/>
              <a:cs typeface="Arial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8239125" y="1538985"/>
            <a:ext cx="2787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FFFFFF"/>
                </a:solidFill>
                <a:latin typeface="Arial"/>
                <a:cs typeface="Arial"/>
              </a:rPr>
              <a:t>76</a:t>
            </a:r>
            <a:endParaRPr sz="1800">
              <a:latin typeface="Arial"/>
              <a:cs typeface="Arial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10540745" y="1538985"/>
            <a:ext cx="2787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FFFFFF"/>
                </a:solidFill>
                <a:latin typeface="Arial"/>
                <a:cs typeface="Arial"/>
              </a:rPr>
              <a:t>80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Things</a:t>
            </a:r>
            <a:r>
              <a:rPr dirty="0" spc="-160"/>
              <a:t> </a:t>
            </a:r>
            <a:r>
              <a:rPr dirty="0"/>
              <a:t>Accomplished</a:t>
            </a:r>
            <a:r>
              <a:rPr dirty="0" spc="-70"/>
              <a:t> </a:t>
            </a:r>
            <a:r>
              <a:rPr dirty="0"/>
              <a:t>by</a:t>
            </a:r>
            <a:r>
              <a:rPr dirty="0" spc="-90"/>
              <a:t> </a:t>
            </a:r>
            <a:r>
              <a:rPr dirty="0" spc="-10"/>
              <a:t>People</a:t>
            </a:r>
            <a:r>
              <a:rPr dirty="0" spc="-180"/>
              <a:t> </a:t>
            </a:r>
            <a:r>
              <a:rPr dirty="0"/>
              <a:t>Age</a:t>
            </a:r>
            <a:r>
              <a:rPr dirty="0" spc="-90"/>
              <a:t> </a:t>
            </a:r>
            <a:r>
              <a:rPr dirty="0" spc="-25"/>
              <a:t>65+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9794" y="1408303"/>
            <a:ext cx="419100" cy="14884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600" spc="-50" b="0">
                <a:latin typeface="Arial"/>
                <a:cs typeface="Arial"/>
              </a:rPr>
              <a:t>“</a:t>
            </a:r>
            <a:endParaRPr sz="96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156961"/>
            <a:ext cx="12188951" cy="105154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785873" y="1785569"/>
            <a:ext cx="8582025" cy="195198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2860" marR="5080" indent="-10795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Arial"/>
                <a:cs typeface="Arial"/>
              </a:rPr>
              <a:t>Retirement</a:t>
            </a:r>
            <a:r>
              <a:rPr dirty="0" sz="3200" spc="-5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is</a:t>
            </a:r>
            <a:r>
              <a:rPr dirty="0" sz="3200" spc="-3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wonderful</a:t>
            </a:r>
            <a:r>
              <a:rPr dirty="0" sz="3200" spc="-5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if</a:t>
            </a:r>
            <a:r>
              <a:rPr dirty="0" sz="3200" spc="-4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you</a:t>
            </a:r>
            <a:r>
              <a:rPr dirty="0" sz="3200" spc="-5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have</a:t>
            </a:r>
            <a:r>
              <a:rPr dirty="0" sz="3200" spc="-45">
                <a:latin typeface="Arial"/>
                <a:cs typeface="Arial"/>
              </a:rPr>
              <a:t> </a:t>
            </a:r>
            <a:r>
              <a:rPr dirty="0" sz="3200" spc="-25">
                <a:latin typeface="Arial"/>
                <a:cs typeface="Arial"/>
              </a:rPr>
              <a:t>two </a:t>
            </a:r>
            <a:r>
              <a:rPr dirty="0" sz="3200">
                <a:latin typeface="Arial"/>
                <a:cs typeface="Arial"/>
              </a:rPr>
              <a:t>essentials</a:t>
            </a:r>
            <a:r>
              <a:rPr dirty="0" sz="3200" spc="-5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–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 b="1">
                <a:latin typeface="Arial"/>
                <a:cs typeface="Arial"/>
              </a:rPr>
              <a:t>much</a:t>
            </a:r>
            <a:r>
              <a:rPr dirty="0" sz="3200" spc="-15" b="1">
                <a:latin typeface="Arial"/>
                <a:cs typeface="Arial"/>
              </a:rPr>
              <a:t> </a:t>
            </a:r>
            <a:r>
              <a:rPr dirty="0" sz="3200" b="1">
                <a:latin typeface="Arial"/>
                <a:cs typeface="Arial"/>
              </a:rPr>
              <a:t>to</a:t>
            </a:r>
            <a:r>
              <a:rPr dirty="0" sz="3200" spc="-30" b="1">
                <a:latin typeface="Arial"/>
                <a:cs typeface="Arial"/>
              </a:rPr>
              <a:t> </a:t>
            </a:r>
            <a:r>
              <a:rPr dirty="0" sz="3200" b="1">
                <a:latin typeface="Arial"/>
                <a:cs typeface="Arial"/>
              </a:rPr>
              <a:t>live</a:t>
            </a:r>
            <a:r>
              <a:rPr dirty="0" sz="3200" spc="-35" b="1">
                <a:latin typeface="Arial"/>
                <a:cs typeface="Arial"/>
              </a:rPr>
              <a:t> </a:t>
            </a:r>
            <a:r>
              <a:rPr dirty="0" sz="3200" b="1">
                <a:latin typeface="Arial"/>
                <a:cs typeface="Arial"/>
              </a:rPr>
              <a:t>on</a:t>
            </a:r>
            <a:r>
              <a:rPr dirty="0" sz="3200" spc="-30" b="1">
                <a:latin typeface="Arial"/>
                <a:cs typeface="Arial"/>
              </a:rPr>
              <a:t> </a:t>
            </a:r>
            <a:r>
              <a:rPr dirty="0" sz="3200" b="1">
                <a:latin typeface="Arial"/>
                <a:cs typeface="Arial"/>
              </a:rPr>
              <a:t>and</a:t>
            </a:r>
            <a:r>
              <a:rPr dirty="0" sz="3200" spc="-40" b="1">
                <a:latin typeface="Arial"/>
                <a:cs typeface="Arial"/>
              </a:rPr>
              <a:t> </a:t>
            </a:r>
            <a:r>
              <a:rPr dirty="0" sz="3200" b="1">
                <a:latin typeface="Arial"/>
                <a:cs typeface="Arial"/>
              </a:rPr>
              <a:t>much</a:t>
            </a:r>
            <a:r>
              <a:rPr dirty="0" sz="3200" spc="-15" b="1">
                <a:latin typeface="Arial"/>
                <a:cs typeface="Arial"/>
              </a:rPr>
              <a:t> </a:t>
            </a:r>
            <a:r>
              <a:rPr dirty="0" sz="3200" b="1">
                <a:latin typeface="Arial"/>
                <a:cs typeface="Arial"/>
              </a:rPr>
              <a:t>to</a:t>
            </a:r>
            <a:r>
              <a:rPr dirty="0" sz="3200" spc="-30" b="1">
                <a:latin typeface="Arial"/>
                <a:cs typeface="Arial"/>
              </a:rPr>
              <a:t> </a:t>
            </a:r>
            <a:r>
              <a:rPr dirty="0" sz="3200" spc="-20" b="1">
                <a:latin typeface="Arial"/>
                <a:cs typeface="Arial"/>
              </a:rPr>
              <a:t>live </a:t>
            </a:r>
            <a:r>
              <a:rPr dirty="0" sz="3200" spc="-10" b="1">
                <a:latin typeface="Arial"/>
                <a:cs typeface="Arial"/>
              </a:rPr>
              <a:t>for</a:t>
            </a:r>
            <a:r>
              <a:rPr dirty="0" sz="3200" spc="-10">
                <a:latin typeface="Arial"/>
                <a:cs typeface="Arial"/>
              </a:rPr>
              <a:t>.”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dirty="0" sz="2000">
                <a:latin typeface="Arial"/>
                <a:cs typeface="Arial"/>
              </a:rPr>
              <a:t>-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Unknown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44500" y="1199591"/>
            <a:ext cx="5132070" cy="3653154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349885" indent="-337185">
              <a:lnSpc>
                <a:spcPct val="100000"/>
              </a:lnSpc>
              <a:spcBef>
                <a:spcPts val="1295"/>
              </a:spcBef>
              <a:buClr>
                <a:srgbClr val="3769FF"/>
              </a:buClr>
              <a:buAutoNum type="arabicPeriod"/>
              <a:tabLst>
                <a:tab pos="349885" algn="l"/>
              </a:tabLst>
            </a:pPr>
            <a:r>
              <a:rPr dirty="0" sz="2400">
                <a:latin typeface="Arial"/>
                <a:cs typeface="Arial"/>
              </a:rPr>
              <a:t>Determine</a:t>
            </a:r>
            <a:r>
              <a:rPr dirty="0" sz="2400" spc="-7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When</a:t>
            </a:r>
            <a:r>
              <a:rPr dirty="0" sz="2400" spc="-8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1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Time</a:t>
            </a:r>
            <a:r>
              <a:rPr dirty="0" sz="2400" spc="-9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is</a:t>
            </a:r>
            <a:r>
              <a:rPr dirty="0" sz="2400" spc="-8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Right</a:t>
            </a:r>
            <a:endParaRPr sz="2400">
              <a:latin typeface="Arial"/>
              <a:cs typeface="Arial"/>
            </a:endParaRPr>
          </a:p>
          <a:p>
            <a:pPr marL="344170" indent="-331470">
              <a:lnSpc>
                <a:spcPct val="100000"/>
              </a:lnSpc>
              <a:spcBef>
                <a:spcPts val="1200"/>
              </a:spcBef>
              <a:buClr>
                <a:srgbClr val="3769FF"/>
              </a:buClr>
              <a:buAutoNum type="arabicPeriod"/>
              <a:tabLst>
                <a:tab pos="344170" algn="l"/>
              </a:tabLst>
            </a:pPr>
            <a:r>
              <a:rPr dirty="0" sz="2400" spc="-80">
                <a:latin typeface="Arial"/>
                <a:cs typeface="Arial"/>
              </a:rPr>
              <a:t>Take</a:t>
            </a:r>
            <a:r>
              <a:rPr dirty="0" sz="2400" spc="-14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Aim</a:t>
            </a:r>
            <a:r>
              <a:rPr dirty="0" sz="2400" spc="-7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at</a:t>
            </a:r>
            <a:r>
              <a:rPr dirty="0" sz="2400" spc="-90">
                <a:latin typeface="Arial"/>
                <a:cs typeface="Arial"/>
              </a:rPr>
              <a:t> </a:t>
            </a:r>
            <a:r>
              <a:rPr dirty="0" sz="2400" spc="-40">
                <a:latin typeface="Arial"/>
                <a:cs typeface="Arial"/>
              </a:rPr>
              <a:t>Your</a:t>
            </a:r>
            <a:r>
              <a:rPr dirty="0" sz="2400" spc="-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Retirement</a:t>
            </a:r>
            <a:r>
              <a:rPr dirty="0" sz="2400" spc="-7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Target</a:t>
            </a:r>
            <a:endParaRPr sz="2400">
              <a:latin typeface="Arial"/>
              <a:cs typeface="Arial"/>
            </a:endParaRPr>
          </a:p>
          <a:p>
            <a:pPr marL="349885" indent="-337185">
              <a:lnSpc>
                <a:spcPct val="100000"/>
              </a:lnSpc>
              <a:spcBef>
                <a:spcPts val="1205"/>
              </a:spcBef>
              <a:buClr>
                <a:srgbClr val="3769FF"/>
              </a:buClr>
              <a:buAutoNum type="arabicPeriod"/>
              <a:tabLst>
                <a:tab pos="349885" algn="l"/>
              </a:tabLst>
            </a:pPr>
            <a:r>
              <a:rPr dirty="0" sz="2400">
                <a:latin typeface="Arial"/>
                <a:cs typeface="Arial"/>
              </a:rPr>
              <a:t>Maximize</a:t>
            </a:r>
            <a:r>
              <a:rPr dirty="0" sz="2400" spc="-125">
                <a:latin typeface="Arial"/>
                <a:cs typeface="Arial"/>
              </a:rPr>
              <a:t> </a:t>
            </a:r>
            <a:r>
              <a:rPr dirty="0" sz="2400" spc="-40">
                <a:latin typeface="Arial"/>
                <a:cs typeface="Arial"/>
              </a:rPr>
              <a:t>Your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Nest</a:t>
            </a:r>
            <a:r>
              <a:rPr dirty="0" sz="2400" spc="-90">
                <a:latin typeface="Arial"/>
                <a:cs typeface="Arial"/>
              </a:rPr>
              <a:t> </a:t>
            </a:r>
            <a:r>
              <a:rPr dirty="0" sz="2400" spc="-25">
                <a:latin typeface="Arial"/>
                <a:cs typeface="Arial"/>
              </a:rPr>
              <a:t>Egg</a:t>
            </a:r>
            <a:endParaRPr sz="2400">
              <a:latin typeface="Arial"/>
              <a:cs typeface="Arial"/>
            </a:endParaRPr>
          </a:p>
          <a:p>
            <a:pPr marL="349885" indent="-337185">
              <a:lnSpc>
                <a:spcPct val="100000"/>
              </a:lnSpc>
              <a:spcBef>
                <a:spcPts val="1200"/>
              </a:spcBef>
              <a:buClr>
                <a:srgbClr val="3769FF"/>
              </a:buClr>
              <a:buAutoNum type="arabicPeriod"/>
              <a:tabLst>
                <a:tab pos="349885" algn="l"/>
              </a:tabLst>
            </a:pPr>
            <a:r>
              <a:rPr dirty="0" sz="2400">
                <a:latin typeface="Arial"/>
                <a:cs typeface="Arial"/>
              </a:rPr>
              <a:t>Get</a:t>
            </a:r>
            <a:r>
              <a:rPr dirty="0" sz="2400" spc="-4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Portfolio</a:t>
            </a:r>
            <a:r>
              <a:rPr dirty="0" sz="2400" spc="-3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Checkup</a:t>
            </a:r>
            <a:endParaRPr sz="2400">
              <a:latin typeface="Arial"/>
              <a:cs typeface="Arial"/>
            </a:endParaRPr>
          </a:p>
          <a:p>
            <a:pPr marL="349885" indent="-337185">
              <a:lnSpc>
                <a:spcPct val="100000"/>
              </a:lnSpc>
              <a:spcBef>
                <a:spcPts val="1200"/>
              </a:spcBef>
              <a:buClr>
                <a:srgbClr val="3769FF"/>
              </a:buClr>
              <a:buAutoNum type="arabicPeriod"/>
              <a:tabLst>
                <a:tab pos="349885" algn="l"/>
              </a:tabLst>
            </a:pPr>
            <a:r>
              <a:rPr dirty="0" sz="2400">
                <a:latin typeface="Arial"/>
                <a:cs typeface="Arial"/>
              </a:rPr>
              <a:t>Create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5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Social</a:t>
            </a:r>
            <a:r>
              <a:rPr dirty="0" sz="2400" spc="-4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Security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Strategy</a:t>
            </a:r>
            <a:endParaRPr sz="2400">
              <a:latin typeface="Arial"/>
              <a:cs typeface="Arial"/>
            </a:endParaRPr>
          </a:p>
          <a:p>
            <a:pPr marL="349885" indent="-337185">
              <a:lnSpc>
                <a:spcPct val="100000"/>
              </a:lnSpc>
              <a:spcBef>
                <a:spcPts val="1200"/>
              </a:spcBef>
              <a:buClr>
                <a:srgbClr val="3769FF"/>
              </a:buClr>
              <a:buAutoNum type="arabicPeriod"/>
              <a:tabLst>
                <a:tab pos="349885" algn="l"/>
              </a:tabLst>
            </a:pPr>
            <a:r>
              <a:rPr dirty="0" sz="2400">
                <a:latin typeface="Arial"/>
                <a:cs typeface="Arial"/>
              </a:rPr>
              <a:t>Build</a:t>
            </a:r>
            <a:r>
              <a:rPr dirty="0" sz="2400" spc="-6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7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Retirement</a:t>
            </a:r>
            <a:r>
              <a:rPr dirty="0" sz="2400" spc="-7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Income</a:t>
            </a:r>
            <a:r>
              <a:rPr dirty="0" sz="2400" spc="-8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Stream</a:t>
            </a:r>
            <a:endParaRPr sz="2400">
              <a:latin typeface="Arial"/>
              <a:cs typeface="Arial"/>
            </a:endParaRPr>
          </a:p>
          <a:p>
            <a:pPr marL="349885" indent="-337185">
              <a:lnSpc>
                <a:spcPct val="100000"/>
              </a:lnSpc>
              <a:spcBef>
                <a:spcPts val="1200"/>
              </a:spcBef>
              <a:buClr>
                <a:srgbClr val="3769FF"/>
              </a:buClr>
              <a:buAutoNum type="arabicPeriod"/>
              <a:tabLst>
                <a:tab pos="349885" algn="l"/>
              </a:tabLst>
            </a:pPr>
            <a:r>
              <a:rPr dirty="0" sz="2400">
                <a:latin typeface="Arial"/>
                <a:cs typeface="Arial"/>
              </a:rPr>
              <a:t>Look</a:t>
            </a:r>
            <a:r>
              <a:rPr dirty="0" sz="2400" spc="-7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Beyond</a:t>
            </a:r>
            <a:r>
              <a:rPr dirty="0" sz="2400" spc="-6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65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Money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160731"/>
            <a:ext cx="5409565" cy="8788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3769FF"/>
                </a:solidFill>
              </a:rPr>
              <a:t>Seven</a:t>
            </a:r>
            <a:r>
              <a:rPr dirty="0" spc="-80">
                <a:solidFill>
                  <a:srgbClr val="3769FF"/>
                </a:solidFill>
              </a:rPr>
              <a:t> </a:t>
            </a:r>
            <a:r>
              <a:rPr dirty="0">
                <a:solidFill>
                  <a:srgbClr val="3769FF"/>
                </a:solidFill>
              </a:rPr>
              <a:t>Things</a:t>
            </a:r>
            <a:r>
              <a:rPr dirty="0" spc="-105">
                <a:solidFill>
                  <a:srgbClr val="3769FF"/>
                </a:solidFill>
              </a:rPr>
              <a:t> </a:t>
            </a:r>
            <a:r>
              <a:rPr dirty="0" spc="-35">
                <a:solidFill>
                  <a:srgbClr val="3769FF"/>
                </a:solidFill>
              </a:rPr>
              <a:t>You</a:t>
            </a:r>
            <a:r>
              <a:rPr dirty="0" spc="-85">
                <a:solidFill>
                  <a:srgbClr val="3769FF"/>
                </a:solidFill>
              </a:rPr>
              <a:t> </a:t>
            </a:r>
            <a:r>
              <a:rPr dirty="0">
                <a:solidFill>
                  <a:srgbClr val="3769FF"/>
                </a:solidFill>
              </a:rPr>
              <a:t>Need</a:t>
            </a:r>
            <a:r>
              <a:rPr dirty="0" spc="-85">
                <a:solidFill>
                  <a:srgbClr val="3769FF"/>
                </a:solidFill>
              </a:rPr>
              <a:t> </a:t>
            </a:r>
            <a:r>
              <a:rPr dirty="0">
                <a:solidFill>
                  <a:srgbClr val="3769FF"/>
                </a:solidFill>
              </a:rPr>
              <a:t>to</a:t>
            </a:r>
            <a:r>
              <a:rPr dirty="0" spc="-80">
                <a:solidFill>
                  <a:srgbClr val="3769FF"/>
                </a:solidFill>
              </a:rPr>
              <a:t> </a:t>
            </a:r>
            <a:r>
              <a:rPr dirty="0" spc="-25">
                <a:solidFill>
                  <a:srgbClr val="3769FF"/>
                </a:solidFill>
              </a:rPr>
              <a:t>Do</a:t>
            </a:r>
            <a:r>
              <a:rPr dirty="0" spc="700">
                <a:solidFill>
                  <a:srgbClr val="3769FF"/>
                </a:solidFill>
              </a:rPr>
              <a:t> </a:t>
            </a:r>
            <a:r>
              <a:rPr dirty="0">
                <a:solidFill>
                  <a:srgbClr val="3769FF"/>
                </a:solidFill>
              </a:rPr>
              <a:t>in</a:t>
            </a:r>
            <a:r>
              <a:rPr dirty="0" spc="-95">
                <a:solidFill>
                  <a:srgbClr val="3769FF"/>
                </a:solidFill>
              </a:rPr>
              <a:t> </a:t>
            </a:r>
            <a:r>
              <a:rPr dirty="0">
                <a:solidFill>
                  <a:srgbClr val="3769FF"/>
                </a:solidFill>
              </a:rPr>
              <a:t>the</a:t>
            </a:r>
            <a:r>
              <a:rPr dirty="0" spc="-90">
                <a:solidFill>
                  <a:srgbClr val="3769FF"/>
                </a:solidFill>
              </a:rPr>
              <a:t> </a:t>
            </a:r>
            <a:r>
              <a:rPr dirty="0">
                <a:solidFill>
                  <a:srgbClr val="3769FF"/>
                </a:solidFill>
              </a:rPr>
              <a:t>Decade</a:t>
            </a:r>
            <a:r>
              <a:rPr dirty="0" spc="-70">
                <a:solidFill>
                  <a:srgbClr val="3769FF"/>
                </a:solidFill>
              </a:rPr>
              <a:t> </a:t>
            </a:r>
            <a:r>
              <a:rPr dirty="0">
                <a:solidFill>
                  <a:srgbClr val="3769FF"/>
                </a:solidFill>
              </a:rPr>
              <a:t>Before</a:t>
            </a:r>
            <a:r>
              <a:rPr dirty="0" spc="-110">
                <a:solidFill>
                  <a:srgbClr val="3769FF"/>
                </a:solidFill>
              </a:rPr>
              <a:t> </a:t>
            </a:r>
            <a:r>
              <a:rPr dirty="0" spc="-35">
                <a:solidFill>
                  <a:srgbClr val="3769FF"/>
                </a:solidFill>
              </a:rPr>
              <a:t>You</a:t>
            </a:r>
            <a:r>
              <a:rPr dirty="0" spc="-85">
                <a:solidFill>
                  <a:srgbClr val="3769FF"/>
                </a:solidFill>
              </a:rPr>
              <a:t> </a:t>
            </a:r>
            <a:r>
              <a:rPr dirty="0" spc="-10">
                <a:solidFill>
                  <a:srgbClr val="3769FF"/>
                </a:solidFill>
              </a:rPr>
              <a:t>Retire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231391" y="1379219"/>
            <a:ext cx="3363595" cy="4086225"/>
          </a:xfrm>
          <a:custGeom>
            <a:avLst/>
            <a:gdLst/>
            <a:ahLst/>
            <a:cxnLst/>
            <a:rect l="l" t="t" r="r" b="b"/>
            <a:pathLst>
              <a:path w="3363595" h="4086225">
                <a:moveTo>
                  <a:pt x="3363467" y="0"/>
                </a:moveTo>
                <a:lnTo>
                  <a:pt x="0" y="0"/>
                </a:lnTo>
                <a:lnTo>
                  <a:pt x="0" y="4085844"/>
                </a:lnTo>
                <a:lnTo>
                  <a:pt x="3363467" y="4085844"/>
                </a:lnTo>
                <a:lnTo>
                  <a:pt x="3363467" y="0"/>
                </a:lnTo>
                <a:close/>
              </a:path>
            </a:pathLst>
          </a:custGeom>
          <a:solidFill>
            <a:srgbClr val="DDEA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423161" y="2722244"/>
            <a:ext cx="3045460" cy="1854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2571750" algn="l"/>
              </a:tabLst>
            </a:pPr>
            <a:r>
              <a:rPr dirty="0" sz="4000" b="1">
                <a:solidFill>
                  <a:srgbClr val="3769FF"/>
                </a:solidFill>
                <a:latin typeface="Arial"/>
                <a:cs typeface="Arial"/>
              </a:rPr>
              <a:t>Work</a:t>
            </a:r>
            <a:r>
              <a:rPr dirty="0" sz="4000" spc="-17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4000" spc="-20" b="1">
                <a:solidFill>
                  <a:srgbClr val="3769FF"/>
                </a:solidFill>
                <a:latin typeface="Arial"/>
                <a:cs typeface="Arial"/>
              </a:rPr>
              <a:t>with</a:t>
            </a:r>
            <a:r>
              <a:rPr dirty="0" sz="4000" b="1">
                <a:solidFill>
                  <a:srgbClr val="3769FF"/>
                </a:solidFill>
                <a:latin typeface="Arial"/>
                <a:cs typeface="Arial"/>
              </a:rPr>
              <a:t>	</a:t>
            </a:r>
            <a:r>
              <a:rPr dirty="0" sz="4000" spc="-50" b="1">
                <a:solidFill>
                  <a:srgbClr val="3769FF"/>
                </a:solidFill>
                <a:latin typeface="Arial"/>
                <a:cs typeface="Arial"/>
              </a:rPr>
              <a:t>a </a:t>
            </a:r>
            <a:r>
              <a:rPr dirty="0" sz="4000" spc="-10" b="1">
                <a:solidFill>
                  <a:srgbClr val="3769FF"/>
                </a:solidFill>
                <a:latin typeface="Arial"/>
                <a:cs typeface="Arial"/>
              </a:rPr>
              <a:t>financial professional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1563624" y="1743455"/>
            <a:ext cx="981710" cy="697865"/>
          </a:xfrm>
          <a:custGeom>
            <a:avLst/>
            <a:gdLst/>
            <a:ahLst/>
            <a:cxnLst/>
            <a:rect l="l" t="t" r="r" b="b"/>
            <a:pathLst>
              <a:path w="981710" h="697864">
                <a:moveTo>
                  <a:pt x="674751" y="168402"/>
                </a:moveTo>
                <a:lnTo>
                  <a:pt x="92456" y="168402"/>
                </a:lnTo>
                <a:lnTo>
                  <a:pt x="56471" y="174087"/>
                </a:lnTo>
                <a:lnTo>
                  <a:pt x="27082" y="189595"/>
                </a:lnTo>
                <a:lnTo>
                  <a:pt x="7266" y="212603"/>
                </a:lnTo>
                <a:lnTo>
                  <a:pt x="0" y="240792"/>
                </a:lnTo>
                <a:lnTo>
                  <a:pt x="0" y="529209"/>
                </a:lnTo>
                <a:lnTo>
                  <a:pt x="7252" y="557323"/>
                </a:lnTo>
                <a:lnTo>
                  <a:pt x="26971" y="580294"/>
                </a:lnTo>
                <a:lnTo>
                  <a:pt x="56096" y="595788"/>
                </a:lnTo>
                <a:lnTo>
                  <a:pt x="91567" y="601472"/>
                </a:lnTo>
                <a:lnTo>
                  <a:pt x="152781" y="601472"/>
                </a:lnTo>
                <a:lnTo>
                  <a:pt x="152781" y="653923"/>
                </a:lnTo>
                <a:lnTo>
                  <a:pt x="165788" y="676038"/>
                </a:lnTo>
                <a:lnTo>
                  <a:pt x="191309" y="693023"/>
                </a:lnTo>
                <a:lnTo>
                  <a:pt x="228808" y="697410"/>
                </a:lnTo>
                <a:lnTo>
                  <a:pt x="277749" y="681736"/>
                </a:lnTo>
                <a:lnTo>
                  <a:pt x="325096" y="648634"/>
                </a:lnTo>
                <a:lnTo>
                  <a:pt x="223940" y="648634"/>
                </a:lnTo>
                <a:lnTo>
                  <a:pt x="216312" y="640857"/>
                </a:lnTo>
                <a:lnTo>
                  <a:pt x="213971" y="630437"/>
                </a:lnTo>
                <a:lnTo>
                  <a:pt x="213868" y="588391"/>
                </a:lnTo>
                <a:lnTo>
                  <a:pt x="214457" y="575998"/>
                </a:lnTo>
                <a:lnTo>
                  <a:pt x="214391" y="564213"/>
                </a:lnTo>
                <a:lnTo>
                  <a:pt x="214135" y="557323"/>
                </a:lnTo>
                <a:lnTo>
                  <a:pt x="214064" y="555404"/>
                </a:lnTo>
                <a:lnTo>
                  <a:pt x="213868" y="551942"/>
                </a:lnTo>
                <a:lnTo>
                  <a:pt x="122808" y="551942"/>
                </a:lnTo>
                <a:lnTo>
                  <a:pt x="99040" y="548080"/>
                </a:lnTo>
                <a:lnTo>
                  <a:pt x="79438" y="537622"/>
                </a:lnTo>
                <a:lnTo>
                  <a:pt x="66123" y="522259"/>
                </a:lnTo>
                <a:lnTo>
                  <a:pt x="61213" y="503682"/>
                </a:lnTo>
                <a:lnTo>
                  <a:pt x="61213" y="263525"/>
                </a:lnTo>
                <a:lnTo>
                  <a:pt x="66123" y="245006"/>
                </a:lnTo>
                <a:lnTo>
                  <a:pt x="79438" y="229774"/>
                </a:lnTo>
                <a:lnTo>
                  <a:pt x="99040" y="219448"/>
                </a:lnTo>
                <a:lnTo>
                  <a:pt x="122808" y="215646"/>
                </a:lnTo>
                <a:lnTo>
                  <a:pt x="759871" y="215646"/>
                </a:lnTo>
                <a:lnTo>
                  <a:pt x="759245" y="212603"/>
                </a:lnTo>
                <a:lnTo>
                  <a:pt x="759190" y="212336"/>
                </a:lnTo>
                <a:lnTo>
                  <a:pt x="740190" y="189595"/>
                </a:lnTo>
                <a:lnTo>
                  <a:pt x="710933" y="174087"/>
                </a:lnTo>
                <a:lnTo>
                  <a:pt x="674751" y="168402"/>
                </a:lnTo>
                <a:close/>
              </a:path>
              <a:path w="981710" h="697864">
                <a:moveTo>
                  <a:pt x="759871" y="215646"/>
                </a:moveTo>
                <a:lnTo>
                  <a:pt x="644778" y="215646"/>
                </a:lnTo>
                <a:lnTo>
                  <a:pt x="668434" y="219448"/>
                </a:lnTo>
                <a:lnTo>
                  <a:pt x="687911" y="229774"/>
                </a:lnTo>
                <a:lnTo>
                  <a:pt x="701125" y="245006"/>
                </a:lnTo>
                <a:lnTo>
                  <a:pt x="705993" y="263525"/>
                </a:lnTo>
                <a:lnTo>
                  <a:pt x="705812" y="312420"/>
                </a:lnTo>
                <a:lnTo>
                  <a:pt x="705686" y="346279"/>
                </a:lnTo>
                <a:lnTo>
                  <a:pt x="705562" y="379890"/>
                </a:lnTo>
                <a:lnTo>
                  <a:pt x="705456" y="408559"/>
                </a:lnTo>
                <a:lnTo>
                  <a:pt x="705337" y="440666"/>
                </a:lnTo>
                <a:lnTo>
                  <a:pt x="705103" y="503682"/>
                </a:lnTo>
                <a:lnTo>
                  <a:pt x="686831" y="537622"/>
                </a:lnTo>
                <a:lnTo>
                  <a:pt x="643508" y="551942"/>
                </a:lnTo>
                <a:lnTo>
                  <a:pt x="371475" y="551942"/>
                </a:lnTo>
                <a:lnTo>
                  <a:pt x="239902" y="645922"/>
                </a:lnTo>
                <a:lnTo>
                  <a:pt x="223940" y="648634"/>
                </a:lnTo>
                <a:lnTo>
                  <a:pt x="325096" y="648634"/>
                </a:lnTo>
                <a:lnTo>
                  <a:pt x="392556" y="601472"/>
                </a:lnTo>
                <a:lnTo>
                  <a:pt x="673862" y="601472"/>
                </a:lnTo>
                <a:lnTo>
                  <a:pt x="709806" y="595788"/>
                </a:lnTo>
                <a:lnTo>
                  <a:pt x="739013" y="580294"/>
                </a:lnTo>
                <a:lnTo>
                  <a:pt x="758408" y="557323"/>
                </a:lnTo>
                <a:lnTo>
                  <a:pt x="764920" y="529209"/>
                </a:lnTo>
                <a:lnTo>
                  <a:pt x="764920" y="240157"/>
                </a:lnTo>
                <a:lnTo>
                  <a:pt x="759871" y="215646"/>
                </a:lnTo>
                <a:close/>
              </a:path>
              <a:path w="981710" h="697864">
                <a:moveTo>
                  <a:pt x="490727" y="408559"/>
                </a:moveTo>
                <a:lnTo>
                  <a:pt x="215264" y="408559"/>
                </a:lnTo>
                <a:lnTo>
                  <a:pt x="203311" y="410406"/>
                </a:lnTo>
                <a:lnTo>
                  <a:pt x="193357" y="415528"/>
                </a:lnTo>
                <a:lnTo>
                  <a:pt x="186547" y="423292"/>
                </a:lnTo>
                <a:lnTo>
                  <a:pt x="184023" y="433070"/>
                </a:lnTo>
                <a:lnTo>
                  <a:pt x="186368" y="442398"/>
                </a:lnTo>
                <a:lnTo>
                  <a:pt x="192881" y="450167"/>
                </a:lnTo>
                <a:lnTo>
                  <a:pt x="202775" y="455483"/>
                </a:lnTo>
                <a:lnTo>
                  <a:pt x="215264" y="457454"/>
                </a:lnTo>
                <a:lnTo>
                  <a:pt x="490727" y="457454"/>
                </a:lnTo>
                <a:lnTo>
                  <a:pt x="518413" y="431292"/>
                </a:lnTo>
                <a:lnTo>
                  <a:pt x="515213" y="422792"/>
                </a:lnTo>
                <a:lnTo>
                  <a:pt x="509190" y="415972"/>
                </a:lnTo>
                <a:lnTo>
                  <a:pt x="500858" y="411128"/>
                </a:lnTo>
                <a:lnTo>
                  <a:pt x="490727" y="408559"/>
                </a:lnTo>
                <a:close/>
              </a:path>
              <a:path w="981710" h="697864">
                <a:moveTo>
                  <a:pt x="975236" y="47879"/>
                </a:moveTo>
                <a:lnTo>
                  <a:pt x="858646" y="47879"/>
                </a:lnTo>
                <a:lnTo>
                  <a:pt x="882415" y="51740"/>
                </a:lnTo>
                <a:lnTo>
                  <a:pt x="902017" y="62198"/>
                </a:lnTo>
                <a:lnTo>
                  <a:pt x="915332" y="77561"/>
                </a:lnTo>
                <a:lnTo>
                  <a:pt x="920242" y="96139"/>
                </a:lnTo>
                <a:lnTo>
                  <a:pt x="920242" y="335153"/>
                </a:lnTo>
                <a:lnTo>
                  <a:pt x="915533" y="353796"/>
                </a:lnTo>
                <a:lnTo>
                  <a:pt x="902668" y="369236"/>
                </a:lnTo>
                <a:lnTo>
                  <a:pt x="883540" y="379890"/>
                </a:lnTo>
                <a:lnTo>
                  <a:pt x="860044" y="384175"/>
                </a:lnTo>
                <a:lnTo>
                  <a:pt x="827405" y="384175"/>
                </a:lnTo>
                <a:lnTo>
                  <a:pt x="827405" y="432054"/>
                </a:lnTo>
                <a:lnTo>
                  <a:pt x="889000" y="432054"/>
                </a:lnTo>
                <a:lnTo>
                  <a:pt x="924984" y="426404"/>
                </a:lnTo>
                <a:lnTo>
                  <a:pt x="954373" y="410956"/>
                </a:lnTo>
                <a:lnTo>
                  <a:pt x="974189" y="387959"/>
                </a:lnTo>
                <a:lnTo>
                  <a:pt x="981456" y="359664"/>
                </a:lnTo>
                <a:lnTo>
                  <a:pt x="981456" y="71628"/>
                </a:lnTo>
                <a:lnTo>
                  <a:pt x="975236" y="47879"/>
                </a:lnTo>
                <a:close/>
              </a:path>
              <a:path w="981710" h="697864">
                <a:moveTo>
                  <a:pt x="551942" y="312420"/>
                </a:moveTo>
                <a:lnTo>
                  <a:pt x="215264" y="312420"/>
                </a:lnTo>
                <a:lnTo>
                  <a:pt x="203311" y="314303"/>
                </a:lnTo>
                <a:lnTo>
                  <a:pt x="193357" y="319484"/>
                </a:lnTo>
                <a:lnTo>
                  <a:pt x="186547" y="327261"/>
                </a:lnTo>
                <a:lnTo>
                  <a:pt x="184023" y="336931"/>
                </a:lnTo>
                <a:lnTo>
                  <a:pt x="186368" y="346279"/>
                </a:lnTo>
                <a:lnTo>
                  <a:pt x="192881" y="354091"/>
                </a:lnTo>
                <a:lnTo>
                  <a:pt x="202775" y="359451"/>
                </a:lnTo>
                <a:lnTo>
                  <a:pt x="215264" y="361442"/>
                </a:lnTo>
                <a:lnTo>
                  <a:pt x="551942" y="361442"/>
                </a:lnTo>
                <a:lnTo>
                  <a:pt x="563394" y="359664"/>
                </a:lnTo>
                <a:lnTo>
                  <a:pt x="563707" y="359664"/>
                </a:lnTo>
                <a:lnTo>
                  <a:pt x="573801" y="354472"/>
                </a:lnTo>
                <a:lnTo>
                  <a:pt x="580642" y="346708"/>
                </a:lnTo>
                <a:lnTo>
                  <a:pt x="583183" y="336931"/>
                </a:lnTo>
                <a:lnTo>
                  <a:pt x="580642" y="327261"/>
                </a:lnTo>
                <a:lnTo>
                  <a:pt x="573801" y="319484"/>
                </a:lnTo>
                <a:lnTo>
                  <a:pt x="563842" y="314303"/>
                </a:lnTo>
                <a:lnTo>
                  <a:pt x="551942" y="312420"/>
                </a:lnTo>
                <a:close/>
              </a:path>
              <a:path w="981710" h="697864">
                <a:moveTo>
                  <a:pt x="889000" y="0"/>
                </a:moveTo>
                <a:lnTo>
                  <a:pt x="336676" y="0"/>
                </a:lnTo>
                <a:lnTo>
                  <a:pt x="300706" y="5685"/>
                </a:lnTo>
                <a:lnTo>
                  <a:pt x="271414" y="21193"/>
                </a:lnTo>
                <a:lnTo>
                  <a:pt x="251862" y="44201"/>
                </a:lnTo>
                <a:lnTo>
                  <a:pt x="245109" y="72390"/>
                </a:lnTo>
                <a:lnTo>
                  <a:pt x="245109" y="120523"/>
                </a:lnTo>
                <a:lnTo>
                  <a:pt x="306705" y="120523"/>
                </a:lnTo>
                <a:lnTo>
                  <a:pt x="306705" y="96139"/>
                </a:lnTo>
                <a:lnTo>
                  <a:pt x="311572" y="77561"/>
                </a:lnTo>
                <a:lnTo>
                  <a:pt x="324786" y="62198"/>
                </a:lnTo>
                <a:lnTo>
                  <a:pt x="344263" y="51740"/>
                </a:lnTo>
                <a:lnTo>
                  <a:pt x="367919" y="47879"/>
                </a:lnTo>
                <a:lnTo>
                  <a:pt x="975236" y="47879"/>
                </a:lnTo>
                <a:lnTo>
                  <a:pt x="974273" y="44201"/>
                </a:lnTo>
                <a:lnTo>
                  <a:pt x="974189" y="43880"/>
                </a:lnTo>
                <a:lnTo>
                  <a:pt x="954456" y="21193"/>
                </a:lnTo>
                <a:lnTo>
                  <a:pt x="925007" y="5685"/>
                </a:lnTo>
                <a:lnTo>
                  <a:pt x="889000" y="0"/>
                </a:lnTo>
                <a:close/>
              </a:path>
            </a:pathLst>
          </a:custGeom>
          <a:solidFill>
            <a:srgbClr val="672FE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84776" y="1379219"/>
            <a:ext cx="6164580" cy="408584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32917" y="6386271"/>
            <a:ext cx="346202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© 2024</a:t>
            </a:r>
            <a:r>
              <a:rPr dirty="0" sz="800" spc="15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Franklin</a:t>
            </a:r>
            <a:r>
              <a:rPr dirty="0" sz="800" spc="5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01D1E"/>
                </a:solidFill>
                <a:latin typeface="Arial"/>
                <a:cs typeface="Arial"/>
              </a:rPr>
              <a:t>Distributors,</a:t>
            </a:r>
            <a:r>
              <a:rPr dirty="0" sz="800" spc="-15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LLC.</a:t>
            </a:r>
            <a:r>
              <a:rPr dirty="0" sz="800" spc="10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Member</a:t>
            </a:r>
            <a:r>
              <a:rPr dirty="0" sz="800" spc="5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01D1E"/>
                </a:solidFill>
                <a:latin typeface="Arial"/>
                <a:cs typeface="Arial"/>
              </a:rPr>
              <a:t>FINRA/SIPC.</a:t>
            </a:r>
            <a:r>
              <a:rPr dirty="0" sz="800" spc="-30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All rights </a:t>
            </a:r>
            <a:r>
              <a:rPr dirty="0" sz="800" spc="-10">
                <a:solidFill>
                  <a:srgbClr val="201D1E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429005" y="5593841"/>
            <a:ext cx="11247120" cy="0"/>
          </a:xfrm>
          <a:custGeom>
            <a:avLst/>
            <a:gdLst/>
            <a:ahLst/>
            <a:cxnLst/>
            <a:rect l="l" t="t" r="r" b="b"/>
            <a:pathLst>
              <a:path w="11247120" h="0">
                <a:moveTo>
                  <a:pt x="0" y="0"/>
                </a:moveTo>
                <a:lnTo>
                  <a:pt x="11247120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11052429" y="6584391"/>
            <a:ext cx="68326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latin typeface="Arial"/>
                <a:cs typeface="Arial"/>
              </a:rPr>
              <a:t>HS-</a:t>
            </a:r>
            <a:r>
              <a:rPr dirty="0" sz="800">
                <a:latin typeface="Arial"/>
                <a:cs typeface="Arial"/>
              </a:rPr>
              <a:t>PPT</a:t>
            </a:r>
            <a:r>
              <a:rPr dirty="0" sz="800" spc="5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08/24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34416" y="828294"/>
            <a:ext cx="11022965" cy="47212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b="1">
                <a:solidFill>
                  <a:srgbClr val="333333"/>
                </a:solidFill>
                <a:latin typeface="Arial"/>
                <a:cs typeface="Arial"/>
              </a:rPr>
              <a:t>All</a:t>
            </a:r>
            <a:r>
              <a:rPr dirty="0" sz="1100" spc="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333333"/>
                </a:solidFill>
                <a:latin typeface="Arial"/>
                <a:cs typeface="Arial"/>
              </a:rPr>
              <a:t>investments</a:t>
            </a:r>
            <a:r>
              <a:rPr dirty="0" sz="1100" spc="-4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333333"/>
                </a:solidFill>
                <a:latin typeface="Arial"/>
                <a:cs typeface="Arial"/>
              </a:rPr>
              <a:t>involve</a:t>
            </a:r>
            <a:r>
              <a:rPr dirty="0" sz="1100" spc="-1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333333"/>
                </a:solidFill>
                <a:latin typeface="Arial"/>
                <a:cs typeface="Arial"/>
              </a:rPr>
              <a:t>risks,</a:t>
            </a:r>
            <a:r>
              <a:rPr dirty="0" sz="1100" spc="-5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333333"/>
                </a:solidFill>
                <a:latin typeface="Arial"/>
                <a:cs typeface="Arial"/>
              </a:rPr>
              <a:t>including</a:t>
            </a:r>
            <a:r>
              <a:rPr dirty="0" sz="1100" spc="-3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333333"/>
                </a:solidFill>
                <a:latin typeface="Arial"/>
                <a:cs typeface="Arial"/>
              </a:rPr>
              <a:t>possible</a:t>
            </a:r>
            <a:r>
              <a:rPr dirty="0" sz="1100" spc="-4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333333"/>
                </a:solidFill>
                <a:latin typeface="Arial"/>
                <a:cs typeface="Arial"/>
              </a:rPr>
              <a:t>loss</a:t>
            </a:r>
            <a:r>
              <a:rPr dirty="0" sz="1100" spc="-2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100" spc="-3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333333"/>
                </a:solidFill>
                <a:latin typeface="Arial"/>
                <a:cs typeface="Arial"/>
              </a:rPr>
              <a:t>principal.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100">
              <a:latin typeface="Arial"/>
              <a:cs typeface="Arial"/>
            </a:endParaRPr>
          </a:p>
          <a:p>
            <a:pPr marL="12700" marR="283210">
              <a:lnSpc>
                <a:spcPct val="100000"/>
              </a:lnSpc>
              <a:spcBef>
                <a:spcPts val="5"/>
              </a:spcBef>
            </a:pP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This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material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is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intended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general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interest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only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should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not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construed</a:t>
            </a:r>
            <a:r>
              <a:rPr dirty="0" sz="11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individual</a:t>
            </a:r>
            <a:r>
              <a:rPr dirty="0" sz="1100" spc="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investment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advice</a:t>
            </a:r>
            <a:r>
              <a:rPr dirty="0" sz="11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recommendation</a:t>
            </a:r>
            <a:r>
              <a:rPr dirty="0" sz="11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solicitation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buy,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sell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hold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any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security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adopt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any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investment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strategy.</a:t>
            </a:r>
            <a:r>
              <a:rPr dirty="0" sz="11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It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does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not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constitute</a:t>
            </a:r>
            <a:r>
              <a:rPr dirty="0" sz="11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legal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tax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advice.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This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material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may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not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reproduced,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distributed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published without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prior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written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permission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from</a:t>
            </a:r>
            <a:r>
              <a:rPr dirty="0" sz="1100" spc="-7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Franklin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Templeton.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100">
              <a:latin typeface="Arial"/>
              <a:cs typeface="Arial"/>
            </a:endParaRPr>
          </a:p>
          <a:p>
            <a:pPr marL="12700" marR="121920">
              <a:lnSpc>
                <a:spcPct val="100000"/>
              </a:lnSpc>
              <a:spcBef>
                <a:spcPts val="5"/>
              </a:spcBef>
            </a:pP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views</a:t>
            </a:r>
            <a:r>
              <a:rPr dirty="0" sz="1100" spc="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expressed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are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those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investment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manager</a:t>
            </a:r>
            <a:r>
              <a:rPr dirty="0" sz="11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comments,</a:t>
            </a:r>
            <a:r>
              <a:rPr dirty="0" sz="1100" spc="-6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opinions</a:t>
            </a:r>
            <a:r>
              <a:rPr dirty="0" sz="11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analyses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are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rendered</a:t>
            </a:r>
            <a:r>
              <a:rPr dirty="0" sz="11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at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publication</a:t>
            </a:r>
            <a:r>
              <a:rPr dirty="0" sz="11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date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may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change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without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notice.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The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underlying</a:t>
            </a:r>
            <a:r>
              <a:rPr dirty="0" sz="11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assumptions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these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views</a:t>
            </a:r>
            <a:r>
              <a:rPr dirty="0" sz="1100" spc="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are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subject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change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based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on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market</a:t>
            </a:r>
            <a:r>
              <a:rPr dirty="0" sz="1100" spc="-6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other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conditions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may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differ</a:t>
            </a:r>
            <a:r>
              <a:rPr dirty="0" sz="1100" spc="-6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from</a:t>
            </a:r>
            <a:r>
              <a:rPr dirty="0" sz="11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other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portfolio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managers</a:t>
            </a:r>
            <a:r>
              <a:rPr dirty="0" sz="11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firm</a:t>
            </a:r>
            <a:r>
              <a:rPr dirty="0" sz="11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whole.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The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information</a:t>
            </a:r>
            <a:r>
              <a:rPr dirty="0" sz="11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provided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this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material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is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not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intended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complete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analysis</a:t>
            </a:r>
            <a:r>
              <a:rPr dirty="0" sz="1100" spc="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every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material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fact</a:t>
            </a:r>
            <a:r>
              <a:rPr dirty="0" sz="11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regarding</a:t>
            </a:r>
            <a:r>
              <a:rPr dirty="0" sz="11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any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country,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region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market.</a:t>
            </a:r>
            <a:r>
              <a:rPr dirty="0" sz="1100" spc="-6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There</a:t>
            </a:r>
            <a:r>
              <a:rPr dirty="0" sz="11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is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no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assurance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that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any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prediction,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projection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forecast</a:t>
            </a:r>
            <a:r>
              <a:rPr dirty="0" sz="1100" spc="-6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on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economy,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stock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market,</a:t>
            </a:r>
            <a:r>
              <a:rPr dirty="0" sz="11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bond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market</a:t>
            </a:r>
            <a:r>
              <a:rPr dirty="0" sz="1100" spc="-6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economic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trends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markets</a:t>
            </a:r>
            <a:r>
              <a:rPr dirty="0" sz="11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will</a:t>
            </a:r>
            <a:r>
              <a:rPr dirty="0" sz="1100" spc="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realized.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Arial"/>
              <a:cs typeface="Arial"/>
            </a:endParaRPr>
          </a:p>
          <a:p>
            <a:pPr marL="12700" marR="155575">
              <a:lnSpc>
                <a:spcPct val="100000"/>
              </a:lnSpc>
            </a:pP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value of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investments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income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from</a:t>
            </a:r>
            <a:r>
              <a:rPr dirty="0" sz="1100" spc="-6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them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can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go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down</a:t>
            </a:r>
            <a:r>
              <a:rPr dirty="0" sz="1100" spc="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well</a:t>
            </a:r>
            <a:r>
              <a:rPr dirty="0" sz="1100" spc="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up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you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may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not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get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back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full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amount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that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you</a:t>
            </a:r>
            <a:r>
              <a:rPr dirty="0" sz="1100" spc="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invested.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Past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performance</a:t>
            </a:r>
            <a:r>
              <a:rPr dirty="0" sz="11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is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not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necessarily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indicative</a:t>
            </a:r>
            <a:r>
              <a:rPr dirty="0" sz="1100" spc="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nor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guarantee</a:t>
            </a:r>
            <a:r>
              <a:rPr dirty="0" sz="11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future</a:t>
            </a:r>
            <a:r>
              <a:rPr dirty="0" sz="11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performance.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Arial"/>
              <a:cs typeface="Arial"/>
            </a:endParaRPr>
          </a:p>
          <a:p>
            <a:pPr marL="12700" marR="67310">
              <a:lnSpc>
                <a:spcPct val="100000"/>
              </a:lnSpc>
            </a:pP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Any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research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analysis contained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this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material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has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been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procured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by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Franklin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Templeton</a:t>
            </a:r>
            <a:r>
              <a:rPr dirty="0" sz="11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for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its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own</a:t>
            </a:r>
            <a:r>
              <a:rPr dirty="0" sz="11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purposes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may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dirty="0" sz="11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acted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upon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that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connection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and,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such,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is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provided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you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 incidentally.</a:t>
            </a:r>
            <a:r>
              <a:rPr dirty="0" sz="1100" spc="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Data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from</a:t>
            </a:r>
            <a:r>
              <a:rPr dirty="0" sz="1100" spc="-6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third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party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sources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may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have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been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used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preparation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this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material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Franklin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Templeton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("FT")</a:t>
            </a:r>
            <a:r>
              <a:rPr dirty="0" sz="11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has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not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independently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verified,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validated</a:t>
            </a:r>
            <a:r>
              <a:rPr dirty="0" sz="11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audited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such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data.</a:t>
            </a:r>
            <a:r>
              <a:rPr dirty="0" sz="1100" spc="2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Although</a:t>
            </a:r>
            <a:r>
              <a:rPr dirty="0" sz="11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information</a:t>
            </a:r>
            <a:r>
              <a:rPr dirty="0" sz="11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has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been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obtained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from</a:t>
            </a:r>
            <a:r>
              <a:rPr dirty="0" sz="1100" spc="-6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sources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that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Franklin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Templeton</a:t>
            </a:r>
            <a:r>
              <a:rPr dirty="0" sz="11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believes</a:t>
            </a:r>
            <a:r>
              <a:rPr dirty="0" sz="1100" spc="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reliable,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no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guarantee</a:t>
            </a:r>
            <a:r>
              <a:rPr dirty="0" sz="1100" spc="-6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can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given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its</a:t>
            </a:r>
            <a:r>
              <a:rPr dirty="0" sz="1100" spc="5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accuracy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such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information</a:t>
            </a:r>
            <a:r>
              <a:rPr dirty="0" sz="11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may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incomplete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condensed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may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subject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change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at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any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time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without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notice.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mention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any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individual</a:t>
            </a:r>
            <a:r>
              <a:rPr dirty="0" sz="1100" spc="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securities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should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neither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constitute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nor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construed</a:t>
            </a:r>
            <a:r>
              <a:rPr dirty="0" sz="11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recommendation</a:t>
            </a:r>
            <a:r>
              <a:rPr dirty="0" sz="11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purchase,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hold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sell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any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securities,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information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provided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regarding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such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individual</a:t>
            </a:r>
            <a:r>
              <a:rPr dirty="0" sz="1100" spc="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securities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(if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any)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is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not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5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dirty="0" sz="1100" spc="5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sufficient</a:t>
            </a:r>
            <a:r>
              <a:rPr dirty="0" sz="1100" spc="-6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basis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upon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which to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make</a:t>
            </a:r>
            <a:r>
              <a:rPr dirty="0" sz="11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investment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decision.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FT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accepts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no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liability whatsoever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for</a:t>
            </a:r>
            <a:r>
              <a:rPr dirty="0" sz="11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any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loss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arising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from</a:t>
            </a:r>
            <a:r>
              <a:rPr dirty="0" sz="1100" spc="-7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use</a:t>
            </a:r>
            <a:r>
              <a:rPr dirty="0" sz="11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this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information</a:t>
            </a:r>
            <a:r>
              <a:rPr dirty="0" sz="11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reliance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upon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comments,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opinions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analyses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material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is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at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sole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discretion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user.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Arial"/>
              <a:cs typeface="Arial"/>
            </a:endParaRPr>
          </a:p>
          <a:p>
            <a:pPr marL="12700" marR="80010">
              <a:lnSpc>
                <a:spcPct val="100000"/>
              </a:lnSpc>
            </a:pP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Products,</a:t>
            </a:r>
            <a:r>
              <a:rPr dirty="0" sz="11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services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information</a:t>
            </a:r>
            <a:r>
              <a:rPr dirty="0" sz="11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may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not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be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available</a:t>
            </a:r>
            <a:r>
              <a:rPr dirty="0" sz="1100" spc="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all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jurisdictions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are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offered</a:t>
            </a:r>
            <a:r>
              <a:rPr dirty="0" sz="1100" spc="-6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outside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U.S.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by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other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FT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affiliates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and/or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their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distributors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as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local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laws</a:t>
            </a:r>
            <a:r>
              <a:rPr dirty="0" sz="1100" spc="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and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regulation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permits.</a:t>
            </a:r>
            <a:r>
              <a:rPr dirty="0" sz="11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Please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consult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your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own</a:t>
            </a:r>
            <a:r>
              <a:rPr dirty="0" sz="11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financial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professional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or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Franklin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Templeton</a:t>
            </a:r>
            <a:r>
              <a:rPr dirty="0" sz="11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institutional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contact</a:t>
            </a:r>
            <a:r>
              <a:rPr dirty="0" sz="11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for</a:t>
            </a:r>
            <a:r>
              <a:rPr dirty="0" sz="1100" spc="-6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further</a:t>
            </a:r>
            <a:r>
              <a:rPr dirty="0" sz="1100" spc="-7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information</a:t>
            </a:r>
            <a:r>
              <a:rPr dirty="0" sz="11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on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availability</a:t>
            </a:r>
            <a:r>
              <a:rPr dirty="0" sz="1100" spc="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of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products</a:t>
            </a:r>
            <a:r>
              <a:rPr dirty="0" sz="11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services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your 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jurisdiction.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U.S.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by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Franklin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Templeton,</a:t>
            </a:r>
            <a:r>
              <a:rPr dirty="0" sz="1100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One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Franklin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Parkway,</a:t>
            </a:r>
            <a:r>
              <a:rPr dirty="0" sz="1100" spc="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San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Mateo,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California</a:t>
            </a:r>
            <a:r>
              <a:rPr dirty="0" sz="11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94403-1906,</a:t>
            </a:r>
            <a:r>
              <a:rPr dirty="0" sz="11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(800)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DIAL</a:t>
            </a:r>
            <a:r>
              <a:rPr dirty="0" sz="11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BEN/342-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5236,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franklintempleton.com.</a:t>
            </a:r>
            <a:r>
              <a:rPr dirty="0" sz="11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Investments</a:t>
            </a:r>
            <a:r>
              <a:rPr dirty="0" sz="110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are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not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FDIC</a:t>
            </a:r>
            <a:r>
              <a:rPr dirty="0" sz="110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insured;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may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lose</a:t>
            </a:r>
            <a:r>
              <a:rPr dirty="0" sz="11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value;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1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are</a:t>
            </a:r>
            <a:r>
              <a:rPr dirty="0" sz="11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not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333333"/>
                </a:solidFill>
                <a:latin typeface="Arial"/>
                <a:cs typeface="Arial"/>
              </a:rPr>
              <a:t>bank</a:t>
            </a:r>
            <a:r>
              <a:rPr dirty="0" sz="11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333333"/>
                </a:solidFill>
                <a:latin typeface="Arial"/>
                <a:cs typeface="Arial"/>
              </a:rPr>
              <a:t>guaranteed.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4416" y="191770"/>
            <a:ext cx="3061335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3769FF"/>
                </a:solidFill>
              </a:rPr>
              <a:t>Important</a:t>
            </a:r>
            <a:r>
              <a:rPr dirty="0" sz="1800" spc="-40">
                <a:solidFill>
                  <a:srgbClr val="3769FF"/>
                </a:solidFill>
              </a:rPr>
              <a:t> </a:t>
            </a:r>
            <a:r>
              <a:rPr dirty="0" sz="1800">
                <a:solidFill>
                  <a:srgbClr val="3769FF"/>
                </a:solidFill>
              </a:rPr>
              <a:t>Legal</a:t>
            </a:r>
            <a:r>
              <a:rPr dirty="0" sz="1800" spc="-35">
                <a:solidFill>
                  <a:srgbClr val="3769FF"/>
                </a:solidFill>
              </a:rPr>
              <a:t> </a:t>
            </a:r>
            <a:r>
              <a:rPr dirty="0" sz="1800" spc="-10">
                <a:solidFill>
                  <a:srgbClr val="3769FF"/>
                </a:solidFill>
              </a:rPr>
              <a:t>Information</a:t>
            </a:r>
            <a:endParaRPr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8270747" y="1450213"/>
            <a:ext cx="2295525" cy="419100"/>
          </a:xfrm>
          <a:custGeom>
            <a:avLst/>
            <a:gdLst/>
            <a:ahLst/>
            <a:cxnLst/>
            <a:rect l="l" t="t" r="r" b="b"/>
            <a:pathLst>
              <a:path w="2295525" h="419100">
                <a:moveTo>
                  <a:pt x="0" y="418973"/>
                </a:moveTo>
                <a:lnTo>
                  <a:pt x="2295144" y="418973"/>
                </a:lnTo>
                <a:lnTo>
                  <a:pt x="2295144" y="0"/>
                </a:lnTo>
                <a:lnTo>
                  <a:pt x="0" y="0"/>
                </a:lnTo>
                <a:lnTo>
                  <a:pt x="0" y="418973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8270747" y="1945385"/>
            <a:ext cx="2295525" cy="49530"/>
          </a:xfrm>
          <a:custGeom>
            <a:avLst/>
            <a:gdLst/>
            <a:ahLst/>
            <a:cxnLst/>
            <a:rect l="l" t="t" r="r" b="b"/>
            <a:pathLst>
              <a:path w="2295525" h="49530">
                <a:moveTo>
                  <a:pt x="0" y="49529"/>
                </a:moveTo>
                <a:lnTo>
                  <a:pt x="2295144" y="49529"/>
                </a:lnTo>
                <a:lnTo>
                  <a:pt x="2295144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8270747" y="2314955"/>
            <a:ext cx="2295525" cy="11430"/>
          </a:xfrm>
          <a:custGeom>
            <a:avLst/>
            <a:gdLst/>
            <a:ahLst/>
            <a:cxnLst/>
            <a:rect l="l" t="t" r="r" b="b"/>
            <a:pathLst>
              <a:path w="2295525" h="11430">
                <a:moveTo>
                  <a:pt x="0" y="11303"/>
                </a:moveTo>
                <a:lnTo>
                  <a:pt x="2295144" y="11303"/>
                </a:lnTo>
                <a:lnTo>
                  <a:pt x="2295144" y="0"/>
                </a:lnTo>
                <a:lnTo>
                  <a:pt x="0" y="0"/>
                </a:lnTo>
                <a:lnTo>
                  <a:pt x="0" y="11303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8270747" y="2402458"/>
            <a:ext cx="2295525" cy="275590"/>
          </a:xfrm>
          <a:custGeom>
            <a:avLst/>
            <a:gdLst/>
            <a:ahLst/>
            <a:cxnLst/>
            <a:rect l="l" t="t" r="r" b="b"/>
            <a:pathLst>
              <a:path w="2295525" h="275589">
                <a:moveTo>
                  <a:pt x="0" y="275209"/>
                </a:moveTo>
                <a:lnTo>
                  <a:pt x="2295144" y="275209"/>
                </a:lnTo>
                <a:lnTo>
                  <a:pt x="2295144" y="0"/>
                </a:lnTo>
                <a:lnTo>
                  <a:pt x="0" y="0"/>
                </a:lnTo>
                <a:lnTo>
                  <a:pt x="0" y="27520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8270747" y="2997707"/>
            <a:ext cx="2295525" cy="268605"/>
          </a:xfrm>
          <a:custGeom>
            <a:avLst/>
            <a:gdLst/>
            <a:ahLst/>
            <a:cxnLst/>
            <a:rect l="l" t="t" r="r" b="b"/>
            <a:pathLst>
              <a:path w="2295525" h="268604">
                <a:moveTo>
                  <a:pt x="0" y="268477"/>
                </a:moveTo>
                <a:lnTo>
                  <a:pt x="2295144" y="268477"/>
                </a:lnTo>
                <a:lnTo>
                  <a:pt x="2295144" y="0"/>
                </a:lnTo>
                <a:lnTo>
                  <a:pt x="0" y="0"/>
                </a:lnTo>
                <a:lnTo>
                  <a:pt x="0" y="26847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8270747" y="3342385"/>
            <a:ext cx="2295525" cy="381000"/>
          </a:xfrm>
          <a:custGeom>
            <a:avLst/>
            <a:gdLst/>
            <a:ahLst/>
            <a:cxnLst/>
            <a:rect l="l" t="t" r="r" b="b"/>
            <a:pathLst>
              <a:path w="2295525" h="381000">
                <a:moveTo>
                  <a:pt x="0" y="380872"/>
                </a:moveTo>
                <a:lnTo>
                  <a:pt x="2295144" y="380872"/>
                </a:lnTo>
                <a:lnTo>
                  <a:pt x="2295144" y="0"/>
                </a:lnTo>
                <a:lnTo>
                  <a:pt x="0" y="0"/>
                </a:lnTo>
                <a:lnTo>
                  <a:pt x="0" y="38087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8270747" y="3799459"/>
            <a:ext cx="2295525" cy="381000"/>
          </a:xfrm>
          <a:custGeom>
            <a:avLst/>
            <a:gdLst/>
            <a:ahLst/>
            <a:cxnLst/>
            <a:rect l="l" t="t" r="r" b="b"/>
            <a:pathLst>
              <a:path w="2295525" h="381000">
                <a:moveTo>
                  <a:pt x="0" y="380873"/>
                </a:moveTo>
                <a:lnTo>
                  <a:pt x="2295144" y="380873"/>
                </a:lnTo>
                <a:lnTo>
                  <a:pt x="2295144" y="0"/>
                </a:lnTo>
                <a:lnTo>
                  <a:pt x="0" y="0"/>
                </a:lnTo>
                <a:lnTo>
                  <a:pt x="0" y="380873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8270747" y="4256532"/>
            <a:ext cx="2295525" cy="381000"/>
          </a:xfrm>
          <a:custGeom>
            <a:avLst/>
            <a:gdLst/>
            <a:ahLst/>
            <a:cxnLst/>
            <a:rect l="l" t="t" r="r" b="b"/>
            <a:pathLst>
              <a:path w="2295525" h="381000">
                <a:moveTo>
                  <a:pt x="0" y="380873"/>
                </a:moveTo>
                <a:lnTo>
                  <a:pt x="2295144" y="380873"/>
                </a:lnTo>
                <a:lnTo>
                  <a:pt x="2295144" y="0"/>
                </a:lnTo>
                <a:lnTo>
                  <a:pt x="0" y="0"/>
                </a:lnTo>
                <a:lnTo>
                  <a:pt x="0" y="380873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8270747" y="4713604"/>
            <a:ext cx="2295525" cy="381000"/>
          </a:xfrm>
          <a:custGeom>
            <a:avLst/>
            <a:gdLst/>
            <a:ahLst/>
            <a:cxnLst/>
            <a:rect l="l" t="t" r="r" b="b"/>
            <a:pathLst>
              <a:path w="2295525" h="381000">
                <a:moveTo>
                  <a:pt x="0" y="380873"/>
                </a:moveTo>
                <a:lnTo>
                  <a:pt x="2295144" y="380873"/>
                </a:lnTo>
                <a:lnTo>
                  <a:pt x="2295144" y="0"/>
                </a:lnTo>
                <a:lnTo>
                  <a:pt x="0" y="0"/>
                </a:lnTo>
                <a:lnTo>
                  <a:pt x="0" y="380873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8270747" y="5170678"/>
            <a:ext cx="2295525" cy="381000"/>
          </a:xfrm>
          <a:custGeom>
            <a:avLst/>
            <a:gdLst/>
            <a:ahLst/>
            <a:cxnLst/>
            <a:rect l="l" t="t" r="r" b="b"/>
            <a:pathLst>
              <a:path w="2295525" h="381000">
                <a:moveTo>
                  <a:pt x="0" y="380936"/>
                </a:moveTo>
                <a:lnTo>
                  <a:pt x="2295144" y="380936"/>
                </a:lnTo>
                <a:lnTo>
                  <a:pt x="2295144" y="0"/>
                </a:lnTo>
                <a:lnTo>
                  <a:pt x="0" y="0"/>
                </a:lnTo>
                <a:lnTo>
                  <a:pt x="0" y="38093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8270747" y="5627814"/>
            <a:ext cx="2295525" cy="419100"/>
          </a:xfrm>
          <a:custGeom>
            <a:avLst/>
            <a:gdLst/>
            <a:ahLst/>
            <a:cxnLst/>
            <a:rect l="l" t="t" r="r" b="b"/>
            <a:pathLst>
              <a:path w="2295525" h="419100">
                <a:moveTo>
                  <a:pt x="0" y="418973"/>
                </a:moveTo>
                <a:lnTo>
                  <a:pt x="2295144" y="418973"/>
                </a:lnTo>
                <a:lnTo>
                  <a:pt x="2295144" y="0"/>
                </a:lnTo>
                <a:lnTo>
                  <a:pt x="0" y="0"/>
                </a:lnTo>
                <a:lnTo>
                  <a:pt x="0" y="418973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8270747" y="1869185"/>
            <a:ext cx="2295525" cy="76200"/>
          </a:xfrm>
          <a:custGeom>
            <a:avLst/>
            <a:gdLst/>
            <a:ahLst/>
            <a:cxnLst/>
            <a:rect l="l" t="t" r="r" b="b"/>
            <a:pathLst>
              <a:path w="2295525" h="76200">
                <a:moveTo>
                  <a:pt x="0" y="76200"/>
                </a:moveTo>
                <a:lnTo>
                  <a:pt x="2295144" y="76200"/>
                </a:lnTo>
                <a:lnTo>
                  <a:pt x="2295144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8270747" y="2326258"/>
            <a:ext cx="2295525" cy="76200"/>
          </a:xfrm>
          <a:custGeom>
            <a:avLst/>
            <a:gdLst/>
            <a:ahLst/>
            <a:cxnLst/>
            <a:rect l="l" t="t" r="r" b="b"/>
            <a:pathLst>
              <a:path w="2295525" h="76200">
                <a:moveTo>
                  <a:pt x="0" y="76200"/>
                </a:moveTo>
                <a:lnTo>
                  <a:pt x="2295144" y="76200"/>
                </a:lnTo>
                <a:lnTo>
                  <a:pt x="2295144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8270747" y="3266185"/>
            <a:ext cx="2295525" cy="76200"/>
          </a:xfrm>
          <a:custGeom>
            <a:avLst/>
            <a:gdLst/>
            <a:ahLst/>
            <a:cxnLst/>
            <a:rect l="l" t="t" r="r" b="b"/>
            <a:pathLst>
              <a:path w="2295525" h="76200">
                <a:moveTo>
                  <a:pt x="0" y="76200"/>
                </a:moveTo>
                <a:lnTo>
                  <a:pt x="2295144" y="76200"/>
                </a:lnTo>
                <a:lnTo>
                  <a:pt x="2295144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8270747" y="3723259"/>
            <a:ext cx="2295525" cy="76200"/>
          </a:xfrm>
          <a:custGeom>
            <a:avLst/>
            <a:gdLst/>
            <a:ahLst/>
            <a:cxnLst/>
            <a:rect l="l" t="t" r="r" b="b"/>
            <a:pathLst>
              <a:path w="2295525" h="76200">
                <a:moveTo>
                  <a:pt x="0" y="76200"/>
                </a:moveTo>
                <a:lnTo>
                  <a:pt x="2295144" y="76200"/>
                </a:lnTo>
                <a:lnTo>
                  <a:pt x="2295144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8270747" y="4180332"/>
            <a:ext cx="2295525" cy="76200"/>
          </a:xfrm>
          <a:custGeom>
            <a:avLst/>
            <a:gdLst/>
            <a:ahLst/>
            <a:cxnLst/>
            <a:rect l="l" t="t" r="r" b="b"/>
            <a:pathLst>
              <a:path w="2295525" h="76200">
                <a:moveTo>
                  <a:pt x="0" y="76200"/>
                </a:moveTo>
                <a:lnTo>
                  <a:pt x="2295144" y="76200"/>
                </a:lnTo>
                <a:lnTo>
                  <a:pt x="2295144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8270747" y="4637404"/>
            <a:ext cx="2295525" cy="76200"/>
          </a:xfrm>
          <a:custGeom>
            <a:avLst/>
            <a:gdLst/>
            <a:ahLst/>
            <a:cxnLst/>
            <a:rect l="l" t="t" r="r" b="b"/>
            <a:pathLst>
              <a:path w="2295525" h="76200">
                <a:moveTo>
                  <a:pt x="0" y="76200"/>
                </a:moveTo>
                <a:lnTo>
                  <a:pt x="2295144" y="76200"/>
                </a:lnTo>
                <a:lnTo>
                  <a:pt x="2295144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8270747" y="5094478"/>
            <a:ext cx="2295525" cy="76200"/>
          </a:xfrm>
          <a:custGeom>
            <a:avLst/>
            <a:gdLst/>
            <a:ahLst/>
            <a:cxnLst/>
            <a:rect l="l" t="t" r="r" b="b"/>
            <a:pathLst>
              <a:path w="2295525" h="76200">
                <a:moveTo>
                  <a:pt x="0" y="76200"/>
                </a:moveTo>
                <a:lnTo>
                  <a:pt x="2295144" y="76200"/>
                </a:lnTo>
                <a:lnTo>
                  <a:pt x="2295144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0" name="object 20" descr=""/>
          <p:cNvGrpSpPr/>
          <p:nvPr/>
        </p:nvGrpSpPr>
        <p:grpSpPr>
          <a:xfrm>
            <a:off x="5617590" y="1434083"/>
            <a:ext cx="4948555" cy="4742815"/>
            <a:chOff x="5617590" y="1434083"/>
            <a:chExt cx="4948555" cy="4742815"/>
          </a:xfrm>
        </p:grpSpPr>
        <p:sp>
          <p:nvSpPr>
            <p:cNvPr id="21" name="object 21" descr=""/>
            <p:cNvSpPr/>
            <p:nvPr/>
          </p:nvSpPr>
          <p:spPr>
            <a:xfrm>
              <a:off x="8270747" y="5551614"/>
              <a:ext cx="2295525" cy="76200"/>
            </a:xfrm>
            <a:custGeom>
              <a:avLst/>
              <a:gdLst/>
              <a:ahLst/>
              <a:cxnLst/>
              <a:rect l="l" t="t" r="r" b="b"/>
              <a:pathLst>
                <a:path w="2295525" h="76200">
                  <a:moveTo>
                    <a:pt x="0" y="76200"/>
                  </a:moveTo>
                  <a:lnTo>
                    <a:pt x="2295144" y="76200"/>
                  </a:lnTo>
                  <a:lnTo>
                    <a:pt x="2295144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5658866" y="1468119"/>
              <a:ext cx="2315210" cy="4572635"/>
            </a:xfrm>
            <a:custGeom>
              <a:avLst/>
              <a:gdLst/>
              <a:ahLst/>
              <a:cxnLst/>
              <a:rect l="l" t="t" r="r" b="b"/>
              <a:pathLst>
                <a:path w="2315209" h="4572635">
                  <a:moveTo>
                    <a:pt x="2314702" y="4152900"/>
                  </a:moveTo>
                  <a:lnTo>
                    <a:pt x="0" y="4152900"/>
                  </a:lnTo>
                  <a:lnTo>
                    <a:pt x="0" y="4572076"/>
                  </a:lnTo>
                  <a:lnTo>
                    <a:pt x="2314702" y="4572076"/>
                  </a:lnTo>
                  <a:lnTo>
                    <a:pt x="2314702" y="4152900"/>
                  </a:lnTo>
                  <a:close/>
                </a:path>
                <a:path w="2315209" h="4572635">
                  <a:moveTo>
                    <a:pt x="2314702" y="3695700"/>
                  </a:moveTo>
                  <a:lnTo>
                    <a:pt x="0" y="3695700"/>
                  </a:lnTo>
                  <a:lnTo>
                    <a:pt x="0" y="4076700"/>
                  </a:lnTo>
                  <a:lnTo>
                    <a:pt x="2314702" y="4076700"/>
                  </a:lnTo>
                  <a:lnTo>
                    <a:pt x="2314702" y="3695700"/>
                  </a:lnTo>
                  <a:close/>
                </a:path>
                <a:path w="2315209" h="4572635">
                  <a:moveTo>
                    <a:pt x="2314702" y="3238500"/>
                  </a:moveTo>
                  <a:lnTo>
                    <a:pt x="0" y="3238500"/>
                  </a:lnTo>
                  <a:lnTo>
                    <a:pt x="0" y="3619500"/>
                  </a:lnTo>
                  <a:lnTo>
                    <a:pt x="2314702" y="3619500"/>
                  </a:lnTo>
                  <a:lnTo>
                    <a:pt x="2314702" y="3238500"/>
                  </a:lnTo>
                  <a:close/>
                </a:path>
                <a:path w="2315209" h="4572635">
                  <a:moveTo>
                    <a:pt x="2314702" y="2781300"/>
                  </a:moveTo>
                  <a:lnTo>
                    <a:pt x="0" y="2781300"/>
                  </a:lnTo>
                  <a:lnTo>
                    <a:pt x="0" y="3162300"/>
                  </a:lnTo>
                  <a:lnTo>
                    <a:pt x="2314702" y="3162300"/>
                  </a:lnTo>
                  <a:lnTo>
                    <a:pt x="2314702" y="2781300"/>
                  </a:lnTo>
                  <a:close/>
                </a:path>
                <a:path w="2315209" h="4572635">
                  <a:moveTo>
                    <a:pt x="2314702" y="2418080"/>
                  </a:moveTo>
                  <a:lnTo>
                    <a:pt x="0" y="2418080"/>
                  </a:lnTo>
                  <a:lnTo>
                    <a:pt x="0" y="2705100"/>
                  </a:lnTo>
                  <a:lnTo>
                    <a:pt x="2314702" y="2705100"/>
                  </a:lnTo>
                  <a:lnTo>
                    <a:pt x="2314702" y="2418080"/>
                  </a:lnTo>
                  <a:close/>
                </a:path>
                <a:path w="2315209" h="4572635">
                  <a:moveTo>
                    <a:pt x="2314702" y="1866900"/>
                  </a:moveTo>
                  <a:lnTo>
                    <a:pt x="0" y="1866900"/>
                  </a:lnTo>
                  <a:lnTo>
                    <a:pt x="0" y="2098040"/>
                  </a:lnTo>
                  <a:lnTo>
                    <a:pt x="2314702" y="2098040"/>
                  </a:lnTo>
                  <a:lnTo>
                    <a:pt x="2314702" y="1866900"/>
                  </a:lnTo>
                  <a:close/>
                </a:path>
                <a:path w="2315209" h="4572635">
                  <a:moveTo>
                    <a:pt x="2314702" y="1409700"/>
                  </a:moveTo>
                  <a:lnTo>
                    <a:pt x="0" y="1409700"/>
                  </a:lnTo>
                  <a:lnTo>
                    <a:pt x="0" y="1790700"/>
                  </a:lnTo>
                  <a:lnTo>
                    <a:pt x="2314702" y="1790700"/>
                  </a:lnTo>
                  <a:lnTo>
                    <a:pt x="2314702" y="1409700"/>
                  </a:lnTo>
                  <a:close/>
                </a:path>
                <a:path w="2315209" h="4572635">
                  <a:moveTo>
                    <a:pt x="2314702" y="1304036"/>
                  </a:moveTo>
                  <a:lnTo>
                    <a:pt x="0" y="1304036"/>
                  </a:lnTo>
                  <a:lnTo>
                    <a:pt x="0" y="1333500"/>
                  </a:lnTo>
                  <a:lnTo>
                    <a:pt x="2314702" y="1333500"/>
                  </a:lnTo>
                  <a:lnTo>
                    <a:pt x="2314702" y="1304036"/>
                  </a:lnTo>
                  <a:close/>
                </a:path>
                <a:path w="2315209" h="4572635">
                  <a:moveTo>
                    <a:pt x="2314702" y="952500"/>
                  </a:moveTo>
                  <a:lnTo>
                    <a:pt x="0" y="952500"/>
                  </a:lnTo>
                  <a:lnTo>
                    <a:pt x="0" y="983996"/>
                  </a:lnTo>
                  <a:lnTo>
                    <a:pt x="2314702" y="983996"/>
                  </a:lnTo>
                  <a:lnTo>
                    <a:pt x="2314702" y="952500"/>
                  </a:lnTo>
                  <a:close/>
                </a:path>
                <a:path w="2315209" h="4572635">
                  <a:moveTo>
                    <a:pt x="2314702" y="495300"/>
                  </a:moveTo>
                  <a:lnTo>
                    <a:pt x="0" y="495300"/>
                  </a:lnTo>
                  <a:lnTo>
                    <a:pt x="0" y="876300"/>
                  </a:lnTo>
                  <a:lnTo>
                    <a:pt x="2314702" y="876300"/>
                  </a:lnTo>
                  <a:lnTo>
                    <a:pt x="2314702" y="495300"/>
                  </a:lnTo>
                  <a:close/>
                </a:path>
                <a:path w="2315209" h="4572635">
                  <a:moveTo>
                    <a:pt x="2314702" y="0"/>
                  </a:moveTo>
                  <a:lnTo>
                    <a:pt x="0" y="0"/>
                  </a:lnTo>
                  <a:lnTo>
                    <a:pt x="0" y="419100"/>
                  </a:lnTo>
                  <a:lnTo>
                    <a:pt x="2314702" y="419100"/>
                  </a:lnTo>
                  <a:lnTo>
                    <a:pt x="231470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5658865" y="1468119"/>
              <a:ext cx="0" cy="4572635"/>
            </a:xfrm>
            <a:custGeom>
              <a:avLst/>
              <a:gdLst/>
              <a:ahLst/>
              <a:cxnLst/>
              <a:rect l="l" t="t" r="r" b="b"/>
              <a:pathLst>
                <a:path w="0" h="4572635">
                  <a:moveTo>
                    <a:pt x="0" y="0"/>
                  </a:moveTo>
                  <a:lnTo>
                    <a:pt x="0" y="419100"/>
                  </a:lnTo>
                </a:path>
                <a:path w="0" h="4572635">
                  <a:moveTo>
                    <a:pt x="0" y="495300"/>
                  </a:moveTo>
                  <a:lnTo>
                    <a:pt x="0" y="876300"/>
                  </a:lnTo>
                </a:path>
                <a:path w="0" h="4572635">
                  <a:moveTo>
                    <a:pt x="0" y="952500"/>
                  </a:moveTo>
                  <a:lnTo>
                    <a:pt x="0" y="1333500"/>
                  </a:lnTo>
                </a:path>
                <a:path w="0" h="4572635">
                  <a:moveTo>
                    <a:pt x="0" y="1409700"/>
                  </a:moveTo>
                  <a:lnTo>
                    <a:pt x="0" y="1790700"/>
                  </a:lnTo>
                </a:path>
                <a:path w="0" h="4572635">
                  <a:moveTo>
                    <a:pt x="0" y="1866900"/>
                  </a:moveTo>
                  <a:lnTo>
                    <a:pt x="0" y="2247899"/>
                  </a:lnTo>
                </a:path>
                <a:path w="0" h="4572635">
                  <a:moveTo>
                    <a:pt x="0" y="2324099"/>
                  </a:moveTo>
                  <a:lnTo>
                    <a:pt x="0" y="2705099"/>
                  </a:lnTo>
                </a:path>
                <a:path w="0" h="4572635">
                  <a:moveTo>
                    <a:pt x="0" y="2781299"/>
                  </a:moveTo>
                  <a:lnTo>
                    <a:pt x="0" y="3162299"/>
                  </a:lnTo>
                </a:path>
                <a:path w="0" h="4572635">
                  <a:moveTo>
                    <a:pt x="0" y="3238499"/>
                  </a:moveTo>
                  <a:lnTo>
                    <a:pt x="0" y="3619500"/>
                  </a:lnTo>
                </a:path>
                <a:path w="0" h="4572635">
                  <a:moveTo>
                    <a:pt x="0" y="3695700"/>
                  </a:moveTo>
                  <a:lnTo>
                    <a:pt x="0" y="4076700"/>
                  </a:lnTo>
                </a:path>
                <a:path w="0" h="4572635">
                  <a:moveTo>
                    <a:pt x="0" y="4152900"/>
                  </a:moveTo>
                  <a:lnTo>
                    <a:pt x="0" y="4572063"/>
                  </a:lnTo>
                </a:path>
              </a:pathLst>
            </a:custGeom>
            <a:ln w="6350">
              <a:solidFill>
                <a:srgbClr val="A7A7A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5655690" y="1925319"/>
              <a:ext cx="2333625" cy="1371600"/>
            </a:xfrm>
            <a:custGeom>
              <a:avLst/>
              <a:gdLst/>
              <a:ahLst/>
              <a:cxnLst/>
              <a:rect l="l" t="t" r="r" b="b"/>
              <a:pathLst>
                <a:path w="2333625" h="1371600">
                  <a:moveTo>
                    <a:pt x="0" y="0"/>
                  </a:moveTo>
                  <a:lnTo>
                    <a:pt x="2333243" y="0"/>
                  </a:lnTo>
                </a:path>
                <a:path w="2333625" h="1371600">
                  <a:moveTo>
                    <a:pt x="0" y="457200"/>
                  </a:moveTo>
                  <a:lnTo>
                    <a:pt x="2333243" y="457200"/>
                  </a:lnTo>
                </a:path>
                <a:path w="2333625" h="1371600">
                  <a:moveTo>
                    <a:pt x="0" y="914400"/>
                  </a:moveTo>
                  <a:lnTo>
                    <a:pt x="2333243" y="914400"/>
                  </a:lnTo>
                </a:path>
                <a:path w="2333625" h="1371600">
                  <a:moveTo>
                    <a:pt x="0" y="1371600"/>
                  </a:moveTo>
                  <a:lnTo>
                    <a:pt x="2333243" y="137160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5657151" y="3716019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w="0" h="76200">
                  <a:moveTo>
                    <a:pt x="0" y="0"/>
                  </a:moveTo>
                  <a:lnTo>
                    <a:pt x="0" y="76199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7978203" y="3716019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w="0" h="76200">
                  <a:moveTo>
                    <a:pt x="0" y="0"/>
                  </a:moveTo>
                  <a:lnTo>
                    <a:pt x="0" y="76199"/>
                  </a:lnTo>
                </a:path>
              </a:pathLst>
            </a:custGeom>
            <a:ln w="214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5655690" y="4211319"/>
              <a:ext cx="2333625" cy="1371600"/>
            </a:xfrm>
            <a:custGeom>
              <a:avLst/>
              <a:gdLst/>
              <a:ahLst/>
              <a:cxnLst/>
              <a:rect l="l" t="t" r="r" b="b"/>
              <a:pathLst>
                <a:path w="2333625" h="1371600">
                  <a:moveTo>
                    <a:pt x="0" y="0"/>
                  </a:moveTo>
                  <a:lnTo>
                    <a:pt x="2333243" y="0"/>
                  </a:lnTo>
                </a:path>
                <a:path w="2333625" h="1371600">
                  <a:moveTo>
                    <a:pt x="0" y="457199"/>
                  </a:moveTo>
                  <a:lnTo>
                    <a:pt x="2333243" y="457199"/>
                  </a:lnTo>
                </a:path>
                <a:path w="2333625" h="1371600">
                  <a:moveTo>
                    <a:pt x="0" y="914399"/>
                  </a:moveTo>
                  <a:lnTo>
                    <a:pt x="2333243" y="914399"/>
                  </a:lnTo>
                </a:path>
                <a:path w="2333625" h="1371600">
                  <a:moveTo>
                    <a:pt x="0" y="1371599"/>
                  </a:moveTo>
                  <a:lnTo>
                    <a:pt x="2333243" y="1371599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7973567" y="1434083"/>
              <a:ext cx="297180" cy="4742815"/>
            </a:xfrm>
            <a:custGeom>
              <a:avLst/>
              <a:gdLst/>
              <a:ahLst/>
              <a:cxnLst/>
              <a:rect l="l" t="t" r="r" b="b"/>
              <a:pathLst>
                <a:path w="297179" h="4742815">
                  <a:moveTo>
                    <a:pt x="297179" y="0"/>
                  </a:moveTo>
                  <a:lnTo>
                    <a:pt x="0" y="0"/>
                  </a:lnTo>
                  <a:lnTo>
                    <a:pt x="0" y="4742688"/>
                  </a:lnTo>
                  <a:lnTo>
                    <a:pt x="297179" y="4742688"/>
                  </a:lnTo>
                  <a:lnTo>
                    <a:pt x="2971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5658611" y="3566160"/>
              <a:ext cx="2308860" cy="320040"/>
            </a:xfrm>
            <a:custGeom>
              <a:avLst/>
              <a:gdLst/>
              <a:ahLst/>
              <a:cxnLst/>
              <a:rect l="l" t="t" r="r" b="b"/>
              <a:pathLst>
                <a:path w="2308859" h="320039">
                  <a:moveTo>
                    <a:pt x="2308860" y="0"/>
                  </a:moveTo>
                  <a:lnTo>
                    <a:pt x="0" y="0"/>
                  </a:lnTo>
                  <a:lnTo>
                    <a:pt x="0" y="320039"/>
                  </a:lnTo>
                  <a:lnTo>
                    <a:pt x="2308860" y="320039"/>
                  </a:lnTo>
                  <a:lnTo>
                    <a:pt x="2308860" y="0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The</a:t>
            </a:r>
            <a:r>
              <a:rPr dirty="0" spc="-80"/>
              <a:t> </a:t>
            </a:r>
            <a:r>
              <a:rPr dirty="0"/>
              <a:t>Godfather</a:t>
            </a:r>
            <a:r>
              <a:rPr dirty="0" spc="-65"/>
              <a:t> </a:t>
            </a:r>
            <a:r>
              <a:rPr dirty="0"/>
              <a:t>of</a:t>
            </a:r>
            <a:r>
              <a:rPr dirty="0" spc="-85"/>
              <a:t> </a:t>
            </a:r>
            <a:r>
              <a:rPr dirty="0" spc="-10"/>
              <a:t>Retirement</a:t>
            </a:r>
          </a:p>
        </p:txBody>
      </p:sp>
      <p:graphicFrame>
        <p:nvGraphicFramePr>
          <p:cNvPr id="31" name="object 31" descr=""/>
          <p:cNvGraphicFramePr>
            <a:graphicFrameLocks noGrp="1"/>
          </p:cNvGraphicFramePr>
          <p:nvPr/>
        </p:nvGraphicFramePr>
        <p:xfrm>
          <a:off x="5251703" y="1561189"/>
          <a:ext cx="423545" cy="4398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6710"/>
              </a:tblGrid>
              <a:tr h="370205">
                <a:tc>
                  <a:txBody>
                    <a:bodyPr/>
                    <a:lstStyle/>
                    <a:p>
                      <a:pPr algn="r" marR="24130">
                        <a:lnSpc>
                          <a:spcPts val="2215"/>
                        </a:lnSpc>
                      </a:pPr>
                      <a:r>
                        <a:rPr dirty="0" sz="2000" spc="-25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90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457200"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2000" spc="-25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80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62865"/>
                </a:tc>
              </a:tr>
              <a:tr h="457200"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2000" spc="-25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70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62865"/>
                </a:tc>
              </a:tr>
              <a:tr h="457200"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2000" spc="-25" b="1">
                          <a:solidFill>
                            <a:srgbClr val="3769FF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62865"/>
                </a:tc>
              </a:tr>
              <a:tr h="457200"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2000" spc="-25" b="1">
                          <a:solidFill>
                            <a:srgbClr val="0C5D9D"/>
                          </a:solidFill>
                          <a:latin typeface="Arial"/>
                          <a:cs typeface="Arial"/>
                        </a:rPr>
                        <a:t>50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62865"/>
                </a:tc>
              </a:tr>
              <a:tr h="457200"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2000" spc="-25" b="1">
                          <a:solidFill>
                            <a:srgbClr val="0C5D9D"/>
                          </a:solidFill>
                          <a:latin typeface="Arial"/>
                          <a:cs typeface="Arial"/>
                        </a:rPr>
                        <a:t>40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62865"/>
                </a:tc>
              </a:tr>
              <a:tr h="457200"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2000" spc="-25" b="1">
                          <a:solidFill>
                            <a:srgbClr val="4D87B7"/>
                          </a:solidFill>
                          <a:latin typeface="Arial"/>
                          <a:cs typeface="Arial"/>
                        </a:rPr>
                        <a:t>30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62865"/>
                </a:tc>
              </a:tr>
              <a:tr h="456565"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2000" spc="-25" b="1">
                          <a:solidFill>
                            <a:srgbClr val="4D87B7"/>
                          </a:solidFill>
                          <a:latin typeface="Arial"/>
                          <a:cs typeface="Arial"/>
                        </a:rPr>
                        <a:t>20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62865"/>
                </a:tc>
              </a:tr>
              <a:tr h="457200"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2000" spc="-25" b="1">
                          <a:solidFill>
                            <a:srgbClr val="AAC5DD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62865"/>
                </a:tc>
              </a:tr>
              <a:tr h="370840">
                <a:tc>
                  <a:txBody>
                    <a:bodyPr/>
                    <a:lstStyle/>
                    <a:p>
                      <a:pPr algn="r" marR="24130">
                        <a:lnSpc>
                          <a:spcPts val="2325"/>
                        </a:lnSpc>
                        <a:spcBef>
                          <a:spcPts val="495"/>
                        </a:spcBef>
                      </a:pPr>
                      <a:r>
                        <a:rPr dirty="0" sz="2000" spc="-50" b="1">
                          <a:solidFill>
                            <a:srgbClr val="AAC5DD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62865"/>
                </a:tc>
              </a:tr>
            </a:tbl>
          </a:graphicData>
        </a:graphic>
      </p:graphicFrame>
      <p:pic>
        <p:nvPicPr>
          <p:cNvPr id="32" name="object 3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5152" y="1463039"/>
            <a:ext cx="3584448" cy="4572000"/>
          </a:xfrm>
          <a:prstGeom prst="rect">
            <a:avLst/>
          </a:prstGeom>
        </p:spPr>
      </p:pic>
      <p:sp>
        <p:nvSpPr>
          <p:cNvPr id="33" name="object 33" descr=""/>
          <p:cNvSpPr txBox="1"/>
          <p:nvPr/>
        </p:nvSpPr>
        <p:spPr>
          <a:xfrm>
            <a:off x="835152" y="5394959"/>
            <a:ext cx="3584575" cy="643255"/>
          </a:xfrm>
          <a:prstGeom prst="rect">
            <a:avLst/>
          </a:prstGeom>
          <a:solidFill>
            <a:srgbClr val="3769FF"/>
          </a:solidFill>
        </p:spPr>
        <p:txBody>
          <a:bodyPr wrap="square" lIns="0" tIns="140335" rIns="0" bIns="0" rtlCol="0" vert="horz">
            <a:spAutoFit/>
          </a:bodyPr>
          <a:lstStyle/>
          <a:p>
            <a:pPr marL="373380">
              <a:lnSpc>
                <a:spcPct val="100000"/>
              </a:lnSpc>
              <a:spcBef>
                <a:spcPts val="1105"/>
              </a:spcBef>
            </a:pP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OTTO</a:t>
            </a:r>
            <a:r>
              <a:rPr dirty="0" sz="20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VON</a:t>
            </a:r>
            <a:r>
              <a:rPr dirty="0" sz="20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BISMARCK</a:t>
            </a:r>
            <a:endParaRPr sz="2000">
              <a:latin typeface="Arial"/>
              <a:cs typeface="Arial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5175884" y="1153795"/>
            <a:ext cx="407034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25" b="1">
                <a:solidFill>
                  <a:srgbClr val="767676"/>
                </a:solidFill>
                <a:latin typeface="Arial"/>
                <a:cs typeface="Arial"/>
              </a:rPr>
              <a:t>AGE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6529578" y="1010158"/>
            <a:ext cx="7023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 b="1">
                <a:solidFill>
                  <a:srgbClr val="767676"/>
                </a:solidFill>
                <a:latin typeface="Arial"/>
                <a:cs typeface="Arial"/>
              </a:rPr>
              <a:t>1890</a:t>
            </a:r>
            <a:endParaRPr sz="2400">
              <a:latin typeface="Arial"/>
              <a:cs typeface="Arial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9062719" y="991870"/>
            <a:ext cx="7023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 b="1">
                <a:solidFill>
                  <a:srgbClr val="3769FF"/>
                </a:solidFill>
                <a:latin typeface="Arial"/>
                <a:cs typeface="Arial"/>
              </a:rPr>
              <a:t>2024</a:t>
            </a:r>
            <a:endParaRPr sz="2400">
              <a:latin typeface="Arial"/>
              <a:cs typeface="Arial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5751703" y="3571113"/>
            <a:ext cx="21221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dirty="0" sz="18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FFFFFF"/>
                </a:solidFill>
                <a:latin typeface="Arial"/>
                <a:cs typeface="Arial"/>
              </a:rPr>
              <a:t>EXPECTANCY</a:t>
            </a:r>
            <a:endParaRPr sz="1800">
              <a:latin typeface="Arial"/>
              <a:cs typeface="Arial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8370061" y="2716086"/>
            <a:ext cx="2096770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89"/>
              </a:lnSpc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0" b="1">
                <a:solidFill>
                  <a:srgbClr val="FFFFFF"/>
                </a:solidFill>
                <a:latin typeface="Arial"/>
                <a:cs typeface="Arial"/>
              </a:rPr>
              <a:t>EXPECTANCY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9" name="object 39" descr=""/>
          <p:cNvGrpSpPr/>
          <p:nvPr/>
        </p:nvGrpSpPr>
        <p:grpSpPr>
          <a:xfrm>
            <a:off x="5649848" y="2830448"/>
            <a:ext cx="2655570" cy="19050"/>
            <a:chOff x="5649848" y="2830448"/>
            <a:chExt cx="2655570" cy="19050"/>
          </a:xfrm>
        </p:grpSpPr>
        <p:sp>
          <p:nvSpPr>
            <p:cNvPr id="40" name="object 40" descr=""/>
            <p:cNvSpPr/>
            <p:nvPr/>
          </p:nvSpPr>
          <p:spPr>
            <a:xfrm>
              <a:off x="5659373" y="2839973"/>
              <a:ext cx="2611755" cy="0"/>
            </a:xfrm>
            <a:custGeom>
              <a:avLst/>
              <a:gdLst/>
              <a:ahLst/>
              <a:cxnLst/>
              <a:rect l="l" t="t" r="r" b="b"/>
              <a:pathLst>
                <a:path w="2611754" h="0">
                  <a:moveTo>
                    <a:pt x="0" y="0"/>
                  </a:moveTo>
                  <a:lnTo>
                    <a:pt x="2611374" y="0"/>
                  </a:lnTo>
                </a:path>
              </a:pathLst>
            </a:custGeom>
            <a:ln w="19050">
              <a:solidFill>
                <a:srgbClr val="00BEB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5659373" y="2839973"/>
              <a:ext cx="2636520" cy="0"/>
            </a:xfrm>
            <a:custGeom>
              <a:avLst/>
              <a:gdLst/>
              <a:ahLst/>
              <a:cxnLst/>
              <a:rect l="l" t="t" r="r" b="b"/>
              <a:pathLst>
                <a:path w="2636520" h="0">
                  <a:moveTo>
                    <a:pt x="2636393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3769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 descr=""/>
          <p:cNvSpPr txBox="1"/>
          <p:nvPr/>
        </p:nvSpPr>
        <p:spPr>
          <a:xfrm>
            <a:off x="8270747" y="2677667"/>
            <a:ext cx="2295525" cy="320040"/>
          </a:xfrm>
          <a:prstGeom prst="rect">
            <a:avLst/>
          </a:prstGeom>
          <a:solidFill>
            <a:srgbClr val="3769FF"/>
          </a:solidFill>
        </p:spPr>
        <p:txBody>
          <a:bodyPr wrap="square" lIns="0" tIns="16510" rIns="0" bIns="0" rtlCol="0" vert="horz">
            <a:spAutoFit/>
          </a:bodyPr>
          <a:lstStyle/>
          <a:p>
            <a:pPr marL="132715">
              <a:lnSpc>
                <a:spcPct val="100000"/>
              </a:lnSpc>
              <a:spcBef>
                <a:spcPts val="130"/>
              </a:spcBef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RETIREMENT</a:t>
            </a:r>
            <a:r>
              <a:rPr dirty="0" sz="18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5" b="1">
                <a:solidFill>
                  <a:srgbClr val="FFFFFF"/>
                </a:solidFill>
                <a:latin typeface="Arial"/>
                <a:cs typeface="Arial"/>
              </a:rPr>
              <a:t>AGE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5764403" y="2491169"/>
            <a:ext cx="2096770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89"/>
              </a:lnSpc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dirty="0" sz="18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0" b="1">
                <a:solidFill>
                  <a:srgbClr val="FFFFFF"/>
                </a:solidFill>
                <a:latin typeface="Arial"/>
                <a:cs typeface="Arial"/>
              </a:rPr>
              <a:t>EXPECTANCY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4" name="object 44" descr=""/>
          <p:cNvGrpSpPr/>
          <p:nvPr/>
        </p:nvGrpSpPr>
        <p:grpSpPr>
          <a:xfrm>
            <a:off x="5661659" y="1994916"/>
            <a:ext cx="4901565" cy="777240"/>
            <a:chOff x="5661659" y="1994916"/>
            <a:chExt cx="4901565" cy="777240"/>
          </a:xfrm>
        </p:grpSpPr>
        <p:sp>
          <p:nvSpPr>
            <p:cNvPr id="45" name="object 45" descr=""/>
            <p:cNvSpPr/>
            <p:nvPr/>
          </p:nvSpPr>
          <p:spPr>
            <a:xfrm>
              <a:off x="5661659" y="2452116"/>
              <a:ext cx="2308860" cy="320040"/>
            </a:xfrm>
            <a:custGeom>
              <a:avLst/>
              <a:gdLst/>
              <a:ahLst/>
              <a:cxnLst/>
              <a:rect l="l" t="t" r="r" b="b"/>
              <a:pathLst>
                <a:path w="2308859" h="320039">
                  <a:moveTo>
                    <a:pt x="2308860" y="0"/>
                  </a:moveTo>
                  <a:lnTo>
                    <a:pt x="0" y="0"/>
                  </a:lnTo>
                  <a:lnTo>
                    <a:pt x="0" y="320039"/>
                  </a:lnTo>
                  <a:lnTo>
                    <a:pt x="2308860" y="320039"/>
                  </a:lnTo>
                  <a:lnTo>
                    <a:pt x="2308860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8269223" y="1994916"/>
              <a:ext cx="2293620" cy="320040"/>
            </a:xfrm>
            <a:custGeom>
              <a:avLst/>
              <a:gdLst/>
              <a:ahLst/>
              <a:cxnLst/>
              <a:rect l="l" t="t" r="r" b="b"/>
              <a:pathLst>
                <a:path w="2293620" h="320039">
                  <a:moveTo>
                    <a:pt x="2293620" y="0"/>
                  </a:moveTo>
                  <a:lnTo>
                    <a:pt x="0" y="0"/>
                  </a:lnTo>
                  <a:lnTo>
                    <a:pt x="0" y="320039"/>
                  </a:lnTo>
                  <a:lnTo>
                    <a:pt x="2293620" y="320039"/>
                  </a:lnTo>
                  <a:lnTo>
                    <a:pt x="2293620" y="0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7" name="object 47" descr=""/>
          <p:cNvSpPr txBox="1"/>
          <p:nvPr/>
        </p:nvSpPr>
        <p:spPr>
          <a:xfrm>
            <a:off x="5787897" y="1999615"/>
            <a:ext cx="477520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7937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dirty="0" sz="18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EXPECTANCY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RETIREMENT</a:t>
            </a:r>
            <a:r>
              <a:rPr dirty="0" sz="18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5" b="1">
                <a:solidFill>
                  <a:srgbClr val="FFFFFF"/>
                </a:solidFill>
                <a:latin typeface="Arial"/>
                <a:cs typeface="Arial"/>
              </a:rPr>
              <a:t>AGE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444500" y="6337198"/>
            <a:ext cx="10862310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Sources: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Census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Bureau: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US</a:t>
            </a:r>
            <a:r>
              <a:rPr dirty="0" sz="1000" spc="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Life</a:t>
            </a:r>
            <a:r>
              <a:rPr dirty="0" sz="1000" spc="-1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Tables</a:t>
            </a:r>
            <a:r>
              <a:rPr dirty="0" sz="1000" spc="-15" i="1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1890,1901,</a:t>
            </a:r>
            <a:r>
              <a:rPr dirty="0" sz="1000" spc="-4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1910,</a:t>
            </a:r>
            <a:r>
              <a:rPr dirty="0" sz="1000" spc="-2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and</a:t>
            </a:r>
            <a:r>
              <a:rPr dirty="0" sz="1000" spc="-30" i="1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1901-1910</a:t>
            </a:r>
            <a:r>
              <a:rPr dirty="0" sz="1000" spc="-10">
                <a:latin typeface="Arial Narrow"/>
                <a:cs typeface="Arial Narrow"/>
              </a:rPr>
              <a:t>.</a:t>
            </a:r>
            <a:r>
              <a:rPr dirty="0" sz="1000" spc="-5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Life</a:t>
            </a:r>
            <a:r>
              <a:rPr dirty="0" sz="1000" spc="-10">
                <a:latin typeface="Arial Narrow"/>
                <a:cs typeface="Arial Narrow"/>
              </a:rPr>
              <a:t> expectancy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1890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based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state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0">
                <a:latin typeface="Arial Narrow"/>
                <a:cs typeface="Arial Narrow"/>
              </a:rPr>
              <a:t> Massachusetts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life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tables.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United</a:t>
            </a:r>
            <a:r>
              <a:rPr dirty="0" sz="1000" spc="-10">
                <a:latin typeface="Arial Narrow"/>
                <a:cs typeface="Arial Narrow"/>
              </a:rPr>
              <a:t> Nations,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Department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Economic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Social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Affairs,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Population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Division.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World</a:t>
            </a:r>
            <a:r>
              <a:rPr dirty="0" sz="1000" spc="-1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Population</a:t>
            </a:r>
            <a:r>
              <a:rPr dirty="0" sz="1000" spc="-20" i="1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Prospects</a:t>
            </a:r>
            <a:r>
              <a:rPr dirty="0" sz="1000" spc="-2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2024:</a:t>
            </a:r>
            <a:r>
              <a:rPr dirty="0" sz="1000" spc="-3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Summary</a:t>
            </a:r>
            <a:r>
              <a:rPr dirty="0" sz="1000" spc="-1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of</a:t>
            </a:r>
            <a:r>
              <a:rPr dirty="0" sz="1000" spc="-20" i="1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Results.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20311" y="2150364"/>
            <a:ext cx="0" cy="1546860"/>
          </a:xfrm>
          <a:custGeom>
            <a:avLst/>
            <a:gdLst/>
            <a:ahLst/>
            <a:cxnLst/>
            <a:rect l="l" t="t" r="r" b="b"/>
            <a:pathLst>
              <a:path w="0" h="1546860">
                <a:moveTo>
                  <a:pt x="0" y="0"/>
                </a:moveTo>
                <a:lnTo>
                  <a:pt x="0" y="1546352"/>
                </a:lnTo>
              </a:path>
            </a:pathLst>
          </a:custGeom>
          <a:ln w="76200">
            <a:solidFill>
              <a:srgbClr val="3769F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449580" y="3022092"/>
            <a:ext cx="11320780" cy="2118360"/>
            <a:chOff x="449580" y="3022092"/>
            <a:chExt cx="11320780" cy="2118360"/>
          </a:xfrm>
        </p:grpSpPr>
        <p:sp>
          <p:nvSpPr>
            <p:cNvPr id="4" name="object 4" descr=""/>
            <p:cNvSpPr/>
            <p:nvPr/>
          </p:nvSpPr>
          <p:spPr>
            <a:xfrm>
              <a:off x="685800" y="4090416"/>
              <a:ext cx="10905490" cy="26670"/>
            </a:xfrm>
            <a:custGeom>
              <a:avLst/>
              <a:gdLst/>
              <a:ahLst/>
              <a:cxnLst/>
              <a:rect l="l" t="t" r="r" b="b"/>
              <a:pathLst>
                <a:path w="10905490" h="26670">
                  <a:moveTo>
                    <a:pt x="0" y="26415"/>
                  </a:moveTo>
                  <a:lnTo>
                    <a:pt x="10905236" y="0"/>
                  </a:lnTo>
                </a:path>
              </a:pathLst>
            </a:custGeom>
            <a:ln w="762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774180" y="3704844"/>
              <a:ext cx="771525" cy="771525"/>
            </a:xfrm>
            <a:custGeom>
              <a:avLst/>
              <a:gdLst/>
              <a:ahLst/>
              <a:cxnLst/>
              <a:rect l="l" t="t" r="r" b="b"/>
              <a:pathLst>
                <a:path w="771525" h="771525">
                  <a:moveTo>
                    <a:pt x="385572" y="0"/>
                  </a:moveTo>
                  <a:lnTo>
                    <a:pt x="337200" y="3003"/>
                  </a:lnTo>
                  <a:lnTo>
                    <a:pt x="290623" y="11773"/>
                  </a:lnTo>
                  <a:lnTo>
                    <a:pt x="246201" y="25949"/>
                  </a:lnTo>
                  <a:lnTo>
                    <a:pt x="204297" y="45169"/>
                  </a:lnTo>
                  <a:lnTo>
                    <a:pt x="165271" y="69072"/>
                  </a:lnTo>
                  <a:lnTo>
                    <a:pt x="129484" y="97298"/>
                  </a:lnTo>
                  <a:lnTo>
                    <a:pt x="97298" y="129484"/>
                  </a:lnTo>
                  <a:lnTo>
                    <a:pt x="69072" y="165271"/>
                  </a:lnTo>
                  <a:lnTo>
                    <a:pt x="45169" y="204297"/>
                  </a:lnTo>
                  <a:lnTo>
                    <a:pt x="25949" y="246201"/>
                  </a:lnTo>
                  <a:lnTo>
                    <a:pt x="11773" y="290623"/>
                  </a:lnTo>
                  <a:lnTo>
                    <a:pt x="3003" y="337200"/>
                  </a:lnTo>
                  <a:lnTo>
                    <a:pt x="0" y="385571"/>
                  </a:lnTo>
                  <a:lnTo>
                    <a:pt x="3003" y="433943"/>
                  </a:lnTo>
                  <a:lnTo>
                    <a:pt x="11773" y="480520"/>
                  </a:lnTo>
                  <a:lnTo>
                    <a:pt x="25949" y="524942"/>
                  </a:lnTo>
                  <a:lnTo>
                    <a:pt x="45169" y="566846"/>
                  </a:lnTo>
                  <a:lnTo>
                    <a:pt x="69072" y="605872"/>
                  </a:lnTo>
                  <a:lnTo>
                    <a:pt x="97298" y="641659"/>
                  </a:lnTo>
                  <a:lnTo>
                    <a:pt x="129484" y="673845"/>
                  </a:lnTo>
                  <a:lnTo>
                    <a:pt x="165271" y="702071"/>
                  </a:lnTo>
                  <a:lnTo>
                    <a:pt x="204297" y="725974"/>
                  </a:lnTo>
                  <a:lnTo>
                    <a:pt x="246201" y="745194"/>
                  </a:lnTo>
                  <a:lnTo>
                    <a:pt x="290623" y="759370"/>
                  </a:lnTo>
                  <a:lnTo>
                    <a:pt x="337200" y="768140"/>
                  </a:lnTo>
                  <a:lnTo>
                    <a:pt x="385572" y="771143"/>
                  </a:lnTo>
                  <a:lnTo>
                    <a:pt x="433943" y="768140"/>
                  </a:lnTo>
                  <a:lnTo>
                    <a:pt x="480520" y="759370"/>
                  </a:lnTo>
                  <a:lnTo>
                    <a:pt x="524942" y="745194"/>
                  </a:lnTo>
                  <a:lnTo>
                    <a:pt x="566846" y="725974"/>
                  </a:lnTo>
                  <a:lnTo>
                    <a:pt x="605872" y="702071"/>
                  </a:lnTo>
                  <a:lnTo>
                    <a:pt x="641659" y="673845"/>
                  </a:lnTo>
                  <a:lnTo>
                    <a:pt x="673845" y="641659"/>
                  </a:lnTo>
                  <a:lnTo>
                    <a:pt x="702071" y="605872"/>
                  </a:lnTo>
                  <a:lnTo>
                    <a:pt x="725974" y="566846"/>
                  </a:lnTo>
                  <a:lnTo>
                    <a:pt x="745194" y="524942"/>
                  </a:lnTo>
                  <a:lnTo>
                    <a:pt x="759370" y="480520"/>
                  </a:lnTo>
                  <a:lnTo>
                    <a:pt x="768140" y="433943"/>
                  </a:lnTo>
                  <a:lnTo>
                    <a:pt x="771144" y="385571"/>
                  </a:lnTo>
                  <a:lnTo>
                    <a:pt x="768140" y="337200"/>
                  </a:lnTo>
                  <a:lnTo>
                    <a:pt x="759370" y="290623"/>
                  </a:lnTo>
                  <a:lnTo>
                    <a:pt x="745194" y="246201"/>
                  </a:lnTo>
                  <a:lnTo>
                    <a:pt x="725974" y="204297"/>
                  </a:lnTo>
                  <a:lnTo>
                    <a:pt x="702071" y="165271"/>
                  </a:lnTo>
                  <a:lnTo>
                    <a:pt x="673845" y="129484"/>
                  </a:lnTo>
                  <a:lnTo>
                    <a:pt x="641659" y="97298"/>
                  </a:lnTo>
                  <a:lnTo>
                    <a:pt x="605872" y="69072"/>
                  </a:lnTo>
                  <a:lnTo>
                    <a:pt x="566846" y="45169"/>
                  </a:lnTo>
                  <a:lnTo>
                    <a:pt x="524942" y="25949"/>
                  </a:lnTo>
                  <a:lnTo>
                    <a:pt x="480520" y="11773"/>
                  </a:lnTo>
                  <a:lnTo>
                    <a:pt x="433943" y="3003"/>
                  </a:lnTo>
                  <a:lnTo>
                    <a:pt x="3855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6774180" y="3704844"/>
              <a:ext cx="771525" cy="771525"/>
            </a:xfrm>
            <a:custGeom>
              <a:avLst/>
              <a:gdLst/>
              <a:ahLst/>
              <a:cxnLst/>
              <a:rect l="l" t="t" r="r" b="b"/>
              <a:pathLst>
                <a:path w="771525" h="771525">
                  <a:moveTo>
                    <a:pt x="0" y="385571"/>
                  </a:moveTo>
                  <a:lnTo>
                    <a:pt x="3003" y="337200"/>
                  </a:lnTo>
                  <a:lnTo>
                    <a:pt x="11773" y="290623"/>
                  </a:lnTo>
                  <a:lnTo>
                    <a:pt x="25949" y="246201"/>
                  </a:lnTo>
                  <a:lnTo>
                    <a:pt x="45169" y="204297"/>
                  </a:lnTo>
                  <a:lnTo>
                    <a:pt x="69072" y="165271"/>
                  </a:lnTo>
                  <a:lnTo>
                    <a:pt x="97298" y="129484"/>
                  </a:lnTo>
                  <a:lnTo>
                    <a:pt x="129484" y="97298"/>
                  </a:lnTo>
                  <a:lnTo>
                    <a:pt x="165271" y="69072"/>
                  </a:lnTo>
                  <a:lnTo>
                    <a:pt x="204297" y="45169"/>
                  </a:lnTo>
                  <a:lnTo>
                    <a:pt x="246201" y="25949"/>
                  </a:lnTo>
                  <a:lnTo>
                    <a:pt x="290623" y="11773"/>
                  </a:lnTo>
                  <a:lnTo>
                    <a:pt x="337200" y="3003"/>
                  </a:lnTo>
                  <a:lnTo>
                    <a:pt x="385572" y="0"/>
                  </a:lnTo>
                  <a:lnTo>
                    <a:pt x="433943" y="3003"/>
                  </a:lnTo>
                  <a:lnTo>
                    <a:pt x="480520" y="11773"/>
                  </a:lnTo>
                  <a:lnTo>
                    <a:pt x="524942" y="25949"/>
                  </a:lnTo>
                  <a:lnTo>
                    <a:pt x="566846" y="45169"/>
                  </a:lnTo>
                  <a:lnTo>
                    <a:pt x="605872" y="69072"/>
                  </a:lnTo>
                  <a:lnTo>
                    <a:pt x="641659" y="97298"/>
                  </a:lnTo>
                  <a:lnTo>
                    <a:pt x="673845" y="129484"/>
                  </a:lnTo>
                  <a:lnTo>
                    <a:pt x="702071" y="165271"/>
                  </a:lnTo>
                  <a:lnTo>
                    <a:pt x="725974" y="204297"/>
                  </a:lnTo>
                  <a:lnTo>
                    <a:pt x="745194" y="246201"/>
                  </a:lnTo>
                  <a:lnTo>
                    <a:pt x="759370" y="290623"/>
                  </a:lnTo>
                  <a:lnTo>
                    <a:pt x="768140" y="337200"/>
                  </a:lnTo>
                  <a:lnTo>
                    <a:pt x="771144" y="385571"/>
                  </a:lnTo>
                  <a:lnTo>
                    <a:pt x="768140" y="433943"/>
                  </a:lnTo>
                  <a:lnTo>
                    <a:pt x="759370" y="480520"/>
                  </a:lnTo>
                  <a:lnTo>
                    <a:pt x="745194" y="524942"/>
                  </a:lnTo>
                  <a:lnTo>
                    <a:pt x="725974" y="566846"/>
                  </a:lnTo>
                  <a:lnTo>
                    <a:pt x="702071" y="605872"/>
                  </a:lnTo>
                  <a:lnTo>
                    <a:pt x="673845" y="641659"/>
                  </a:lnTo>
                  <a:lnTo>
                    <a:pt x="641659" y="673845"/>
                  </a:lnTo>
                  <a:lnTo>
                    <a:pt x="605872" y="702071"/>
                  </a:lnTo>
                  <a:lnTo>
                    <a:pt x="566846" y="725974"/>
                  </a:lnTo>
                  <a:lnTo>
                    <a:pt x="524942" y="745194"/>
                  </a:lnTo>
                  <a:lnTo>
                    <a:pt x="480520" y="759370"/>
                  </a:lnTo>
                  <a:lnTo>
                    <a:pt x="433943" y="768140"/>
                  </a:lnTo>
                  <a:lnTo>
                    <a:pt x="385572" y="771143"/>
                  </a:lnTo>
                  <a:lnTo>
                    <a:pt x="337200" y="768140"/>
                  </a:lnTo>
                  <a:lnTo>
                    <a:pt x="290623" y="759370"/>
                  </a:lnTo>
                  <a:lnTo>
                    <a:pt x="246201" y="745194"/>
                  </a:lnTo>
                  <a:lnTo>
                    <a:pt x="204297" y="725974"/>
                  </a:lnTo>
                  <a:lnTo>
                    <a:pt x="165271" y="702071"/>
                  </a:lnTo>
                  <a:lnTo>
                    <a:pt x="129484" y="673845"/>
                  </a:lnTo>
                  <a:lnTo>
                    <a:pt x="97298" y="641659"/>
                  </a:lnTo>
                  <a:lnTo>
                    <a:pt x="69072" y="605872"/>
                  </a:lnTo>
                  <a:lnTo>
                    <a:pt x="45169" y="566846"/>
                  </a:lnTo>
                  <a:lnTo>
                    <a:pt x="25949" y="524942"/>
                  </a:lnTo>
                  <a:lnTo>
                    <a:pt x="11773" y="480520"/>
                  </a:lnTo>
                  <a:lnTo>
                    <a:pt x="3003" y="433943"/>
                  </a:lnTo>
                  <a:lnTo>
                    <a:pt x="0" y="385571"/>
                  </a:lnTo>
                  <a:close/>
                </a:path>
              </a:pathLst>
            </a:custGeom>
            <a:ln w="762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490728" y="3704844"/>
              <a:ext cx="769620" cy="771525"/>
            </a:xfrm>
            <a:custGeom>
              <a:avLst/>
              <a:gdLst/>
              <a:ahLst/>
              <a:cxnLst/>
              <a:rect l="l" t="t" r="r" b="b"/>
              <a:pathLst>
                <a:path w="769619" h="771525">
                  <a:moveTo>
                    <a:pt x="384809" y="0"/>
                  </a:moveTo>
                  <a:lnTo>
                    <a:pt x="336540" y="3003"/>
                  </a:lnTo>
                  <a:lnTo>
                    <a:pt x="290060" y="11773"/>
                  </a:lnTo>
                  <a:lnTo>
                    <a:pt x="245730" y="25949"/>
                  </a:lnTo>
                  <a:lnTo>
                    <a:pt x="203910" y="45169"/>
                  </a:lnTo>
                  <a:lnTo>
                    <a:pt x="164961" y="69072"/>
                  </a:lnTo>
                  <a:lnTo>
                    <a:pt x="129243" y="97298"/>
                  </a:lnTo>
                  <a:lnTo>
                    <a:pt x="97118" y="129484"/>
                  </a:lnTo>
                  <a:lnTo>
                    <a:pt x="68945" y="165271"/>
                  </a:lnTo>
                  <a:lnTo>
                    <a:pt x="45087" y="204297"/>
                  </a:lnTo>
                  <a:lnTo>
                    <a:pt x="25902" y="246201"/>
                  </a:lnTo>
                  <a:lnTo>
                    <a:pt x="11752" y="290623"/>
                  </a:lnTo>
                  <a:lnTo>
                    <a:pt x="2998" y="337200"/>
                  </a:lnTo>
                  <a:lnTo>
                    <a:pt x="0" y="385571"/>
                  </a:lnTo>
                  <a:lnTo>
                    <a:pt x="2998" y="433943"/>
                  </a:lnTo>
                  <a:lnTo>
                    <a:pt x="11752" y="480520"/>
                  </a:lnTo>
                  <a:lnTo>
                    <a:pt x="25902" y="524942"/>
                  </a:lnTo>
                  <a:lnTo>
                    <a:pt x="45087" y="566846"/>
                  </a:lnTo>
                  <a:lnTo>
                    <a:pt x="68945" y="605872"/>
                  </a:lnTo>
                  <a:lnTo>
                    <a:pt x="97118" y="641659"/>
                  </a:lnTo>
                  <a:lnTo>
                    <a:pt x="129243" y="673845"/>
                  </a:lnTo>
                  <a:lnTo>
                    <a:pt x="164961" y="702071"/>
                  </a:lnTo>
                  <a:lnTo>
                    <a:pt x="203910" y="725974"/>
                  </a:lnTo>
                  <a:lnTo>
                    <a:pt x="245730" y="745194"/>
                  </a:lnTo>
                  <a:lnTo>
                    <a:pt x="290060" y="759370"/>
                  </a:lnTo>
                  <a:lnTo>
                    <a:pt x="336540" y="768140"/>
                  </a:lnTo>
                  <a:lnTo>
                    <a:pt x="384809" y="771143"/>
                  </a:lnTo>
                  <a:lnTo>
                    <a:pt x="433079" y="768140"/>
                  </a:lnTo>
                  <a:lnTo>
                    <a:pt x="479559" y="759370"/>
                  </a:lnTo>
                  <a:lnTo>
                    <a:pt x="523889" y="745194"/>
                  </a:lnTo>
                  <a:lnTo>
                    <a:pt x="565709" y="725974"/>
                  </a:lnTo>
                  <a:lnTo>
                    <a:pt x="604658" y="702071"/>
                  </a:lnTo>
                  <a:lnTo>
                    <a:pt x="640376" y="673845"/>
                  </a:lnTo>
                  <a:lnTo>
                    <a:pt x="672501" y="641659"/>
                  </a:lnTo>
                  <a:lnTo>
                    <a:pt x="700674" y="605872"/>
                  </a:lnTo>
                  <a:lnTo>
                    <a:pt x="724532" y="566846"/>
                  </a:lnTo>
                  <a:lnTo>
                    <a:pt x="743717" y="524942"/>
                  </a:lnTo>
                  <a:lnTo>
                    <a:pt x="757867" y="480520"/>
                  </a:lnTo>
                  <a:lnTo>
                    <a:pt x="766621" y="433943"/>
                  </a:lnTo>
                  <a:lnTo>
                    <a:pt x="769619" y="385571"/>
                  </a:lnTo>
                  <a:lnTo>
                    <a:pt x="766621" y="337200"/>
                  </a:lnTo>
                  <a:lnTo>
                    <a:pt x="757867" y="290623"/>
                  </a:lnTo>
                  <a:lnTo>
                    <a:pt x="743717" y="246201"/>
                  </a:lnTo>
                  <a:lnTo>
                    <a:pt x="724532" y="204297"/>
                  </a:lnTo>
                  <a:lnTo>
                    <a:pt x="700674" y="165271"/>
                  </a:lnTo>
                  <a:lnTo>
                    <a:pt x="672501" y="129484"/>
                  </a:lnTo>
                  <a:lnTo>
                    <a:pt x="640376" y="97298"/>
                  </a:lnTo>
                  <a:lnTo>
                    <a:pt x="604658" y="69072"/>
                  </a:lnTo>
                  <a:lnTo>
                    <a:pt x="565709" y="45169"/>
                  </a:lnTo>
                  <a:lnTo>
                    <a:pt x="523889" y="25949"/>
                  </a:lnTo>
                  <a:lnTo>
                    <a:pt x="479559" y="11773"/>
                  </a:lnTo>
                  <a:lnTo>
                    <a:pt x="433079" y="3003"/>
                  </a:lnTo>
                  <a:lnTo>
                    <a:pt x="3848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490728" y="3704844"/>
              <a:ext cx="769620" cy="771525"/>
            </a:xfrm>
            <a:custGeom>
              <a:avLst/>
              <a:gdLst/>
              <a:ahLst/>
              <a:cxnLst/>
              <a:rect l="l" t="t" r="r" b="b"/>
              <a:pathLst>
                <a:path w="769619" h="771525">
                  <a:moveTo>
                    <a:pt x="0" y="385571"/>
                  </a:moveTo>
                  <a:lnTo>
                    <a:pt x="2998" y="337200"/>
                  </a:lnTo>
                  <a:lnTo>
                    <a:pt x="11752" y="290623"/>
                  </a:lnTo>
                  <a:lnTo>
                    <a:pt x="25902" y="246201"/>
                  </a:lnTo>
                  <a:lnTo>
                    <a:pt x="45087" y="204297"/>
                  </a:lnTo>
                  <a:lnTo>
                    <a:pt x="68945" y="165271"/>
                  </a:lnTo>
                  <a:lnTo>
                    <a:pt x="97118" y="129484"/>
                  </a:lnTo>
                  <a:lnTo>
                    <a:pt x="129243" y="97298"/>
                  </a:lnTo>
                  <a:lnTo>
                    <a:pt x="164961" y="69072"/>
                  </a:lnTo>
                  <a:lnTo>
                    <a:pt x="203910" y="45169"/>
                  </a:lnTo>
                  <a:lnTo>
                    <a:pt x="245730" y="25949"/>
                  </a:lnTo>
                  <a:lnTo>
                    <a:pt x="290060" y="11773"/>
                  </a:lnTo>
                  <a:lnTo>
                    <a:pt x="336540" y="3003"/>
                  </a:lnTo>
                  <a:lnTo>
                    <a:pt x="384809" y="0"/>
                  </a:lnTo>
                  <a:lnTo>
                    <a:pt x="433079" y="3003"/>
                  </a:lnTo>
                  <a:lnTo>
                    <a:pt x="479559" y="11773"/>
                  </a:lnTo>
                  <a:lnTo>
                    <a:pt x="523889" y="25949"/>
                  </a:lnTo>
                  <a:lnTo>
                    <a:pt x="565709" y="45169"/>
                  </a:lnTo>
                  <a:lnTo>
                    <a:pt x="604658" y="69072"/>
                  </a:lnTo>
                  <a:lnTo>
                    <a:pt x="640376" y="97298"/>
                  </a:lnTo>
                  <a:lnTo>
                    <a:pt x="672501" y="129484"/>
                  </a:lnTo>
                  <a:lnTo>
                    <a:pt x="700674" y="165271"/>
                  </a:lnTo>
                  <a:lnTo>
                    <a:pt x="724532" y="204297"/>
                  </a:lnTo>
                  <a:lnTo>
                    <a:pt x="743717" y="246201"/>
                  </a:lnTo>
                  <a:lnTo>
                    <a:pt x="757867" y="290623"/>
                  </a:lnTo>
                  <a:lnTo>
                    <a:pt x="766621" y="337200"/>
                  </a:lnTo>
                  <a:lnTo>
                    <a:pt x="769619" y="385571"/>
                  </a:lnTo>
                  <a:lnTo>
                    <a:pt x="766621" y="433943"/>
                  </a:lnTo>
                  <a:lnTo>
                    <a:pt x="757867" y="480520"/>
                  </a:lnTo>
                  <a:lnTo>
                    <a:pt x="743717" y="524942"/>
                  </a:lnTo>
                  <a:lnTo>
                    <a:pt x="724532" y="566846"/>
                  </a:lnTo>
                  <a:lnTo>
                    <a:pt x="700674" y="605872"/>
                  </a:lnTo>
                  <a:lnTo>
                    <a:pt x="672501" y="641659"/>
                  </a:lnTo>
                  <a:lnTo>
                    <a:pt x="640376" y="673845"/>
                  </a:lnTo>
                  <a:lnTo>
                    <a:pt x="604658" y="702071"/>
                  </a:lnTo>
                  <a:lnTo>
                    <a:pt x="565709" y="725974"/>
                  </a:lnTo>
                  <a:lnTo>
                    <a:pt x="523889" y="745194"/>
                  </a:lnTo>
                  <a:lnTo>
                    <a:pt x="479559" y="759370"/>
                  </a:lnTo>
                  <a:lnTo>
                    <a:pt x="433079" y="768140"/>
                  </a:lnTo>
                  <a:lnTo>
                    <a:pt x="384809" y="771143"/>
                  </a:lnTo>
                  <a:lnTo>
                    <a:pt x="336540" y="768140"/>
                  </a:lnTo>
                  <a:lnTo>
                    <a:pt x="290060" y="759370"/>
                  </a:lnTo>
                  <a:lnTo>
                    <a:pt x="245730" y="745194"/>
                  </a:lnTo>
                  <a:lnTo>
                    <a:pt x="203910" y="725974"/>
                  </a:lnTo>
                  <a:lnTo>
                    <a:pt x="164961" y="702071"/>
                  </a:lnTo>
                  <a:lnTo>
                    <a:pt x="129243" y="673845"/>
                  </a:lnTo>
                  <a:lnTo>
                    <a:pt x="97118" y="641659"/>
                  </a:lnTo>
                  <a:lnTo>
                    <a:pt x="68945" y="605872"/>
                  </a:lnTo>
                  <a:lnTo>
                    <a:pt x="45087" y="566846"/>
                  </a:lnTo>
                  <a:lnTo>
                    <a:pt x="25902" y="524942"/>
                  </a:lnTo>
                  <a:lnTo>
                    <a:pt x="11752" y="480520"/>
                  </a:lnTo>
                  <a:lnTo>
                    <a:pt x="2998" y="433943"/>
                  </a:lnTo>
                  <a:lnTo>
                    <a:pt x="0" y="385571"/>
                  </a:lnTo>
                  <a:close/>
                </a:path>
              </a:pathLst>
            </a:custGeom>
            <a:ln w="762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2663" y="3022092"/>
              <a:ext cx="2939796" cy="2118360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4681727" y="3704844"/>
              <a:ext cx="769620" cy="771525"/>
            </a:xfrm>
            <a:custGeom>
              <a:avLst/>
              <a:gdLst/>
              <a:ahLst/>
              <a:cxnLst/>
              <a:rect l="l" t="t" r="r" b="b"/>
              <a:pathLst>
                <a:path w="769620" h="771525">
                  <a:moveTo>
                    <a:pt x="384810" y="0"/>
                  </a:moveTo>
                  <a:lnTo>
                    <a:pt x="336550" y="3003"/>
                  </a:lnTo>
                  <a:lnTo>
                    <a:pt x="290077" y="11773"/>
                  </a:lnTo>
                  <a:lnTo>
                    <a:pt x="245751" y="25949"/>
                  </a:lnTo>
                  <a:lnTo>
                    <a:pt x="203932" y="45169"/>
                  </a:lnTo>
                  <a:lnTo>
                    <a:pt x="164983" y="69072"/>
                  </a:lnTo>
                  <a:lnTo>
                    <a:pt x="129263" y="97298"/>
                  </a:lnTo>
                  <a:lnTo>
                    <a:pt x="97135" y="129484"/>
                  </a:lnTo>
                  <a:lnTo>
                    <a:pt x="68959" y="165271"/>
                  </a:lnTo>
                  <a:lnTo>
                    <a:pt x="45097" y="204297"/>
                  </a:lnTo>
                  <a:lnTo>
                    <a:pt x="25908" y="246201"/>
                  </a:lnTo>
                  <a:lnTo>
                    <a:pt x="11755" y="290623"/>
                  </a:lnTo>
                  <a:lnTo>
                    <a:pt x="2999" y="337200"/>
                  </a:lnTo>
                  <a:lnTo>
                    <a:pt x="0" y="385571"/>
                  </a:lnTo>
                  <a:lnTo>
                    <a:pt x="2999" y="433943"/>
                  </a:lnTo>
                  <a:lnTo>
                    <a:pt x="11755" y="480520"/>
                  </a:lnTo>
                  <a:lnTo>
                    <a:pt x="25908" y="524942"/>
                  </a:lnTo>
                  <a:lnTo>
                    <a:pt x="45097" y="566846"/>
                  </a:lnTo>
                  <a:lnTo>
                    <a:pt x="68959" y="605872"/>
                  </a:lnTo>
                  <a:lnTo>
                    <a:pt x="97135" y="641659"/>
                  </a:lnTo>
                  <a:lnTo>
                    <a:pt x="129263" y="673845"/>
                  </a:lnTo>
                  <a:lnTo>
                    <a:pt x="164983" y="702071"/>
                  </a:lnTo>
                  <a:lnTo>
                    <a:pt x="203932" y="725974"/>
                  </a:lnTo>
                  <a:lnTo>
                    <a:pt x="245751" y="745194"/>
                  </a:lnTo>
                  <a:lnTo>
                    <a:pt x="290077" y="759370"/>
                  </a:lnTo>
                  <a:lnTo>
                    <a:pt x="336550" y="768140"/>
                  </a:lnTo>
                  <a:lnTo>
                    <a:pt x="384810" y="771143"/>
                  </a:lnTo>
                  <a:lnTo>
                    <a:pt x="433069" y="768140"/>
                  </a:lnTo>
                  <a:lnTo>
                    <a:pt x="479542" y="759370"/>
                  </a:lnTo>
                  <a:lnTo>
                    <a:pt x="523868" y="745194"/>
                  </a:lnTo>
                  <a:lnTo>
                    <a:pt x="565687" y="725974"/>
                  </a:lnTo>
                  <a:lnTo>
                    <a:pt x="604636" y="702071"/>
                  </a:lnTo>
                  <a:lnTo>
                    <a:pt x="640356" y="673845"/>
                  </a:lnTo>
                  <a:lnTo>
                    <a:pt x="672484" y="641659"/>
                  </a:lnTo>
                  <a:lnTo>
                    <a:pt x="700660" y="605872"/>
                  </a:lnTo>
                  <a:lnTo>
                    <a:pt x="724522" y="566846"/>
                  </a:lnTo>
                  <a:lnTo>
                    <a:pt x="743711" y="524942"/>
                  </a:lnTo>
                  <a:lnTo>
                    <a:pt x="757864" y="480520"/>
                  </a:lnTo>
                  <a:lnTo>
                    <a:pt x="766620" y="433943"/>
                  </a:lnTo>
                  <a:lnTo>
                    <a:pt x="769620" y="385571"/>
                  </a:lnTo>
                  <a:lnTo>
                    <a:pt x="766620" y="337200"/>
                  </a:lnTo>
                  <a:lnTo>
                    <a:pt x="757864" y="290623"/>
                  </a:lnTo>
                  <a:lnTo>
                    <a:pt x="743711" y="246201"/>
                  </a:lnTo>
                  <a:lnTo>
                    <a:pt x="724522" y="204297"/>
                  </a:lnTo>
                  <a:lnTo>
                    <a:pt x="700660" y="165271"/>
                  </a:lnTo>
                  <a:lnTo>
                    <a:pt x="672484" y="129484"/>
                  </a:lnTo>
                  <a:lnTo>
                    <a:pt x="640356" y="97298"/>
                  </a:lnTo>
                  <a:lnTo>
                    <a:pt x="604636" y="69072"/>
                  </a:lnTo>
                  <a:lnTo>
                    <a:pt x="565687" y="45169"/>
                  </a:lnTo>
                  <a:lnTo>
                    <a:pt x="523868" y="25949"/>
                  </a:lnTo>
                  <a:lnTo>
                    <a:pt x="479542" y="11773"/>
                  </a:lnTo>
                  <a:lnTo>
                    <a:pt x="433069" y="3003"/>
                  </a:lnTo>
                  <a:lnTo>
                    <a:pt x="3848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681727" y="3704844"/>
              <a:ext cx="769620" cy="771525"/>
            </a:xfrm>
            <a:custGeom>
              <a:avLst/>
              <a:gdLst/>
              <a:ahLst/>
              <a:cxnLst/>
              <a:rect l="l" t="t" r="r" b="b"/>
              <a:pathLst>
                <a:path w="769620" h="771525">
                  <a:moveTo>
                    <a:pt x="0" y="385571"/>
                  </a:moveTo>
                  <a:lnTo>
                    <a:pt x="2999" y="337200"/>
                  </a:lnTo>
                  <a:lnTo>
                    <a:pt x="11755" y="290623"/>
                  </a:lnTo>
                  <a:lnTo>
                    <a:pt x="25908" y="246201"/>
                  </a:lnTo>
                  <a:lnTo>
                    <a:pt x="45097" y="204297"/>
                  </a:lnTo>
                  <a:lnTo>
                    <a:pt x="68959" y="165271"/>
                  </a:lnTo>
                  <a:lnTo>
                    <a:pt x="97135" y="129484"/>
                  </a:lnTo>
                  <a:lnTo>
                    <a:pt x="129263" y="97298"/>
                  </a:lnTo>
                  <a:lnTo>
                    <a:pt x="164983" y="69072"/>
                  </a:lnTo>
                  <a:lnTo>
                    <a:pt x="203932" y="45169"/>
                  </a:lnTo>
                  <a:lnTo>
                    <a:pt x="245751" y="25949"/>
                  </a:lnTo>
                  <a:lnTo>
                    <a:pt x="290077" y="11773"/>
                  </a:lnTo>
                  <a:lnTo>
                    <a:pt x="336550" y="3003"/>
                  </a:lnTo>
                  <a:lnTo>
                    <a:pt x="384810" y="0"/>
                  </a:lnTo>
                  <a:lnTo>
                    <a:pt x="433069" y="3003"/>
                  </a:lnTo>
                  <a:lnTo>
                    <a:pt x="479542" y="11773"/>
                  </a:lnTo>
                  <a:lnTo>
                    <a:pt x="523868" y="25949"/>
                  </a:lnTo>
                  <a:lnTo>
                    <a:pt x="565687" y="45169"/>
                  </a:lnTo>
                  <a:lnTo>
                    <a:pt x="604636" y="69072"/>
                  </a:lnTo>
                  <a:lnTo>
                    <a:pt x="640356" y="97298"/>
                  </a:lnTo>
                  <a:lnTo>
                    <a:pt x="672484" y="129484"/>
                  </a:lnTo>
                  <a:lnTo>
                    <a:pt x="700660" y="165271"/>
                  </a:lnTo>
                  <a:lnTo>
                    <a:pt x="724522" y="204297"/>
                  </a:lnTo>
                  <a:lnTo>
                    <a:pt x="743711" y="246201"/>
                  </a:lnTo>
                  <a:lnTo>
                    <a:pt x="757864" y="290623"/>
                  </a:lnTo>
                  <a:lnTo>
                    <a:pt x="766620" y="337200"/>
                  </a:lnTo>
                  <a:lnTo>
                    <a:pt x="769620" y="385571"/>
                  </a:lnTo>
                  <a:lnTo>
                    <a:pt x="766620" y="433943"/>
                  </a:lnTo>
                  <a:lnTo>
                    <a:pt x="757864" y="480520"/>
                  </a:lnTo>
                  <a:lnTo>
                    <a:pt x="743711" y="524942"/>
                  </a:lnTo>
                  <a:lnTo>
                    <a:pt x="724522" y="566846"/>
                  </a:lnTo>
                  <a:lnTo>
                    <a:pt x="700660" y="605872"/>
                  </a:lnTo>
                  <a:lnTo>
                    <a:pt x="672484" y="641659"/>
                  </a:lnTo>
                  <a:lnTo>
                    <a:pt x="640356" y="673845"/>
                  </a:lnTo>
                  <a:lnTo>
                    <a:pt x="604636" y="702071"/>
                  </a:lnTo>
                  <a:lnTo>
                    <a:pt x="565687" y="725974"/>
                  </a:lnTo>
                  <a:lnTo>
                    <a:pt x="523868" y="745194"/>
                  </a:lnTo>
                  <a:lnTo>
                    <a:pt x="479542" y="759370"/>
                  </a:lnTo>
                  <a:lnTo>
                    <a:pt x="433069" y="768140"/>
                  </a:lnTo>
                  <a:lnTo>
                    <a:pt x="384810" y="771143"/>
                  </a:lnTo>
                  <a:lnTo>
                    <a:pt x="336550" y="768140"/>
                  </a:lnTo>
                  <a:lnTo>
                    <a:pt x="290077" y="759370"/>
                  </a:lnTo>
                  <a:lnTo>
                    <a:pt x="245751" y="745194"/>
                  </a:lnTo>
                  <a:lnTo>
                    <a:pt x="203932" y="725974"/>
                  </a:lnTo>
                  <a:lnTo>
                    <a:pt x="164983" y="702071"/>
                  </a:lnTo>
                  <a:lnTo>
                    <a:pt x="129263" y="673845"/>
                  </a:lnTo>
                  <a:lnTo>
                    <a:pt x="97135" y="641659"/>
                  </a:lnTo>
                  <a:lnTo>
                    <a:pt x="68959" y="605872"/>
                  </a:lnTo>
                  <a:lnTo>
                    <a:pt x="45097" y="566846"/>
                  </a:lnTo>
                  <a:lnTo>
                    <a:pt x="25908" y="524942"/>
                  </a:lnTo>
                  <a:lnTo>
                    <a:pt x="11755" y="480520"/>
                  </a:lnTo>
                  <a:lnTo>
                    <a:pt x="2999" y="433943"/>
                  </a:lnTo>
                  <a:lnTo>
                    <a:pt x="0" y="385571"/>
                  </a:lnTo>
                  <a:close/>
                </a:path>
              </a:pathLst>
            </a:custGeom>
            <a:ln w="762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728715" y="3704844"/>
              <a:ext cx="769620" cy="771525"/>
            </a:xfrm>
            <a:custGeom>
              <a:avLst/>
              <a:gdLst/>
              <a:ahLst/>
              <a:cxnLst/>
              <a:rect l="l" t="t" r="r" b="b"/>
              <a:pathLst>
                <a:path w="769620" h="771525">
                  <a:moveTo>
                    <a:pt x="384810" y="0"/>
                  </a:moveTo>
                  <a:lnTo>
                    <a:pt x="336550" y="3003"/>
                  </a:lnTo>
                  <a:lnTo>
                    <a:pt x="290077" y="11773"/>
                  </a:lnTo>
                  <a:lnTo>
                    <a:pt x="245751" y="25949"/>
                  </a:lnTo>
                  <a:lnTo>
                    <a:pt x="203932" y="45169"/>
                  </a:lnTo>
                  <a:lnTo>
                    <a:pt x="164983" y="69072"/>
                  </a:lnTo>
                  <a:lnTo>
                    <a:pt x="129263" y="97298"/>
                  </a:lnTo>
                  <a:lnTo>
                    <a:pt x="97135" y="129484"/>
                  </a:lnTo>
                  <a:lnTo>
                    <a:pt x="68959" y="165271"/>
                  </a:lnTo>
                  <a:lnTo>
                    <a:pt x="45097" y="204297"/>
                  </a:lnTo>
                  <a:lnTo>
                    <a:pt x="25908" y="246201"/>
                  </a:lnTo>
                  <a:lnTo>
                    <a:pt x="11755" y="290623"/>
                  </a:lnTo>
                  <a:lnTo>
                    <a:pt x="2999" y="337200"/>
                  </a:lnTo>
                  <a:lnTo>
                    <a:pt x="0" y="385571"/>
                  </a:lnTo>
                  <a:lnTo>
                    <a:pt x="2999" y="433943"/>
                  </a:lnTo>
                  <a:lnTo>
                    <a:pt x="11755" y="480520"/>
                  </a:lnTo>
                  <a:lnTo>
                    <a:pt x="25908" y="524942"/>
                  </a:lnTo>
                  <a:lnTo>
                    <a:pt x="45097" y="566846"/>
                  </a:lnTo>
                  <a:lnTo>
                    <a:pt x="68959" y="605872"/>
                  </a:lnTo>
                  <a:lnTo>
                    <a:pt x="97135" y="641659"/>
                  </a:lnTo>
                  <a:lnTo>
                    <a:pt x="129263" y="673845"/>
                  </a:lnTo>
                  <a:lnTo>
                    <a:pt x="164983" y="702071"/>
                  </a:lnTo>
                  <a:lnTo>
                    <a:pt x="203932" y="725974"/>
                  </a:lnTo>
                  <a:lnTo>
                    <a:pt x="245751" y="745194"/>
                  </a:lnTo>
                  <a:lnTo>
                    <a:pt x="290077" y="759370"/>
                  </a:lnTo>
                  <a:lnTo>
                    <a:pt x="336550" y="768140"/>
                  </a:lnTo>
                  <a:lnTo>
                    <a:pt x="384810" y="771143"/>
                  </a:lnTo>
                  <a:lnTo>
                    <a:pt x="433069" y="768140"/>
                  </a:lnTo>
                  <a:lnTo>
                    <a:pt x="479542" y="759370"/>
                  </a:lnTo>
                  <a:lnTo>
                    <a:pt x="523868" y="745194"/>
                  </a:lnTo>
                  <a:lnTo>
                    <a:pt x="565687" y="725974"/>
                  </a:lnTo>
                  <a:lnTo>
                    <a:pt x="604636" y="702071"/>
                  </a:lnTo>
                  <a:lnTo>
                    <a:pt x="640356" y="673845"/>
                  </a:lnTo>
                  <a:lnTo>
                    <a:pt x="672484" y="641659"/>
                  </a:lnTo>
                  <a:lnTo>
                    <a:pt x="700660" y="605872"/>
                  </a:lnTo>
                  <a:lnTo>
                    <a:pt x="724522" y="566846"/>
                  </a:lnTo>
                  <a:lnTo>
                    <a:pt x="743711" y="524942"/>
                  </a:lnTo>
                  <a:lnTo>
                    <a:pt x="757864" y="480520"/>
                  </a:lnTo>
                  <a:lnTo>
                    <a:pt x="766620" y="433943"/>
                  </a:lnTo>
                  <a:lnTo>
                    <a:pt x="769620" y="385571"/>
                  </a:lnTo>
                  <a:lnTo>
                    <a:pt x="766620" y="337200"/>
                  </a:lnTo>
                  <a:lnTo>
                    <a:pt x="757864" y="290623"/>
                  </a:lnTo>
                  <a:lnTo>
                    <a:pt x="743711" y="246201"/>
                  </a:lnTo>
                  <a:lnTo>
                    <a:pt x="724522" y="204297"/>
                  </a:lnTo>
                  <a:lnTo>
                    <a:pt x="700660" y="165271"/>
                  </a:lnTo>
                  <a:lnTo>
                    <a:pt x="672484" y="129484"/>
                  </a:lnTo>
                  <a:lnTo>
                    <a:pt x="640356" y="97298"/>
                  </a:lnTo>
                  <a:lnTo>
                    <a:pt x="604636" y="69072"/>
                  </a:lnTo>
                  <a:lnTo>
                    <a:pt x="565687" y="45169"/>
                  </a:lnTo>
                  <a:lnTo>
                    <a:pt x="523868" y="25949"/>
                  </a:lnTo>
                  <a:lnTo>
                    <a:pt x="479542" y="11773"/>
                  </a:lnTo>
                  <a:lnTo>
                    <a:pt x="433069" y="3003"/>
                  </a:lnTo>
                  <a:lnTo>
                    <a:pt x="3848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728715" y="3704844"/>
              <a:ext cx="769620" cy="771525"/>
            </a:xfrm>
            <a:custGeom>
              <a:avLst/>
              <a:gdLst/>
              <a:ahLst/>
              <a:cxnLst/>
              <a:rect l="l" t="t" r="r" b="b"/>
              <a:pathLst>
                <a:path w="769620" h="771525">
                  <a:moveTo>
                    <a:pt x="0" y="385571"/>
                  </a:moveTo>
                  <a:lnTo>
                    <a:pt x="2999" y="337200"/>
                  </a:lnTo>
                  <a:lnTo>
                    <a:pt x="11755" y="290623"/>
                  </a:lnTo>
                  <a:lnTo>
                    <a:pt x="25908" y="246201"/>
                  </a:lnTo>
                  <a:lnTo>
                    <a:pt x="45097" y="204297"/>
                  </a:lnTo>
                  <a:lnTo>
                    <a:pt x="68959" y="165271"/>
                  </a:lnTo>
                  <a:lnTo>
                    <a:pt x="97135" y="129484"/>
                  </a:lnTo>
                  <a:lnTo>
                    <a:pt x="129263" y="97298"/>
                  </a:lnTo>
                  <a:lnTo>
                    <a:pt x="164983" y="69072"/>
                  </a:lnTo>
                  <a:lnTo>
                    <a:pt x="203932" y="45169"/>
                  </a:lnTo>
                  <a:lnTo>
                    <a:pt x="245751" y="25949"/>
                  </a:lnTo>
                  <a:lnTo>
                    <a:pt x="290077" y="11773"/>
                  </a:lnTo>
                  <a:lnTo>
                    <a:pt x="336550" y="3003"/>
                  </a:lnTo>
                  <a:lnTo>
                    <a:pt x="384810" y="0"/>
                  </a:lnTo>
                  <a:lnTo>
                    <a:pt x="433069" y="3003"/>
                  </a:lnTo>
                  <a:lnTo>
                    <a:pt x="479542" y="11773"/>
                  </a:lnTo>
                  <a:lnTo>
                    <a:pt x="523868" y="25949"/>
                  </a:lnTo>
                  <a:lnTo>
                    <a:pt x="565687" y="45169"/>
                  </a:lnTo>
                  <a:lnTo>
                    <a:pt x="604636" y="69072"/>
                  </a:lnTo>
                  <a:lnTo>
                    <a:pt x="640356" y="97298"/>
                  </a:lnTo>
                  <a:lnTo>
                    <a:pt x="672484" y="129484"/>
                  </a:lnTo>
                  <a:lnTo>
                    <a:pt x="700660" y="165271"/>
                  </a:lnTo>
                  <a:lnTo>
                    <a:pt x="724522" y="204297"/>
                  </a:lnTo>
                  <a:lnTo>
                    <a:pt x="743711" y="246201"/>
                  </a:lnTo>
                  <a:lnTo>
                    <a:pt x="757864" y="290623"/>
                  </a:lnTo>
                  <a:lnTo>
                    <a:pt x="766620" y="337200"/>
                  </a:lnTo>
                  <a:lnTo>
                    <a:pt x="769620" y="385571"/>
                  </a:lnTo>
                  <a:lnTo>
                    <a:pt x="766620" y="433943"/>
                  </a:lnTo>
                  <a:lnTo>
                    <a:pt x="757864" y="480520"/>
                  </a:lnTo>
                  <a:lnTo>
                    <a:pt x="743711" y="524942"/>
                  </a:lnTo>
                  <a:lnTo>
                    <a:pt x="724522" y="566846"/>
                  </a:lnTo>
                  <a:lnTo>
                    <a:pt x="700660" y="605872"/>
                  </a:lnTo>
                  <a:lnTo>
                    <a:pt x="672484" y="641659"/>
                  </a:lnTo>
                  <a:lnTo>
                    <a:pt x="640356" y="673845"/>
                  </a:lnTo>
                  <a:lnTo>
                    <a:pt x="604636" y="702071"/>
                  </a:lnTo>
                  <a:lnTo>
                    <a:pt x="565687" y="725974"/>
                  </a:lnTo>
                  <a:lnTo>
                    <a:pt x="523868" y="745194"/>
                  </a:lnTo>
                  <a:lnTo>
                    <a:pt x="479542" y="759370"/>
                  </a:lnTo>
                  <a:lnTo>
                    <a:pt x="433069" y="768140"/>
                  </a:lnTo>
                  <a:lnTo>
                    <a:pt x="384810" y="771143"/>
                  </a:lnTo>
                  <a:lnTo>
                    <a:pt x="336550" y="768140"/>
                  </a:lnTo>
                  <a:lnTo>
                    <a:pt x="290077" y="759370"/>
                  </a:lnTo>
                  <a:lnTo>
                    <a:pt x="245751" y="745194"/>
                  </a:lnTo>
                  <a:lnTo>
                    <a:pt x="203932" y="725974"/>
                  </a:lnTo>
                  <a:lnTo>
                    <a:pt x="164983" y="702071"/>
                  </a:lnTo>
                  <a:lnTo>
                    <a:pt x="129263" y="673845"/>
                  </a:lnTo>
                  <a:lnTo>
                    <a:pt x="97135" y="641659"/>
                  </a:lnTo>
                  <a:lnTo>
                    <a:pt x="68959" y="605872"/>
                  </a:lnTo>
                  <a:lnTo>
                    <a:pt x="45097" y="566846"/>
                  </a:lnTo>
                  <a:lnTo>
                    <a:pt x="25908" y="524942"/>
                  </a:lnTo>
                  <a:lnTo>
                    <a:pt x="11755" y="480520"/>
                  </a:lnTo>
                  <a:lnTo>
                    <a:pt x="2999" y="433943"/>
                  </a:lnTo>
                  <a:lnTo>
                    <a:pt x="0" y="385571"/>
                  </a:lnTo>
                  <a:close/>
                </a:path>
              </a:pathLst>
            </a:custGeom>
            <a:ln w="762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7821168" y="3704844"/>
              <a:ext cx="771525" cy="771525"/>
            </a:xfrm>
            <a:custGeom>
              <a:avLst/>
              <a:gdLst/>
              <a:ahLst/>
              <a:cxnLst/>
              <a:rect l="l" t="t" r="r" b="b"/>
              <a:pathLst>
                <a:path w="771525" h="771525">
                  <a:moveTo>
                    <a:pt x="385572" y="0"/>
                  </a:moveTo>
                  <a:lnTo>
                    <a:pt x="337200" y="3003"/>
                  </a:lnTo>
                  <a:lnTo>
                    <a:pt x="290623" y="11773"/>
                  </a:lnTo>
                  <a:lnTo>
                    <a:pt x="246201" y="25949"/>
                  </a:lnTo>
                  <a:lnTo>
                    <a:pt x="204297" y="45169"/>
                  </a:lnTo>
                  <a:lnTo>
                    <a:pt x="165271" y="69072"/>
                  </a:lnTo>
                  <a:lnTo>
                    <a:pt x="129484" y="97298"/>
                  </a:lnTo>
                  <a:lnTo>
                    <a:pt x="97298" y="129484"/>
                  </a:lnTo>
                  <a:lnTo>
                    <a:pt x="69072" y="165271"/>
                  </a:lnTo>
                  <a:lnTo>
                    <a:pt x="45169" y="204297"/>
                  </a:lnTo>
                  <a:lnTo>
                    <a:pt x="25949" y="246201"/>
                  </a:lnTo>
                  <a:lnTo>
                    <a:pt x="11773" y="290623"/>
                  </a:lnTo>
                  <a:lnTo>
                    <a:pt x="3003" y="337200"/>
                  </a:lnTo>
                  <a:lnTo>
                    <a:pt x="0" y="385571"/>
                  </a:lnTo>
                  <a:lnTo>
                    <a:pt x="3003" y="433943"/>
                  </a:lnTo>
                  <a:lnTo>
                    <a:pt x="11773" y="480520"/>
                  </a:lnTo>
                  <a:lnTo>
                    <a:pt x="25949" y="524942"/>
                  </a:lnTo>
                  <a:lnTo>
                    <a:pt x="45169" y="566846"/>
                  </a:lnTo>
                  <a:lnTo>
                    <a:pt x="69072" y="605872"/>
                  </a:lnTo>
                  <a:lnTo>
                    <a:pt x="97298" y="641659"/>
                  </a:lnTo>
                  <a:lnTo>
                    <a:pt x="129484" y="673845"/>
                  </a:lnTo>
                  <a:lnTo>
                    <a:pt x="165271" y="702071"/>
                  </a:lnTo>
                  <a:lnTo>
                    <a:pt x="204297" y="725974"/>
                  </a:lnTo>
                  <a:lnTo>
                    <a:pt x="246201" y="745194"/>
                  </a:lnTo>
                  <a:lnTo>
                    <a:pt x="290623" y="759370"/>
                  </a:lnTo>
                  <a:lnTo>
                    <a:pt x="337200" y="768140"/>
                  </a:lnTo>
                  <a:lnTo>
                    <a:pt x="385572" y="771143"/>
                  </a:lnTo>
                  <a:lnTo>
                    <a:pt x="433943" y="768140"/>
                  </a:lnTo>
                  <a:lnTo>
                    <a:pt x="480520" y="759370"/>
                  </a:lnTo>
                  <a:lnTo>
                    <a:pt x="524942" y="745194"/>
                  </a:lnTo>
                  <a:lnTo>
                    <a:pt x="566846" y="725974"/>
                  </a:lnTo>
                  <a:lnTo>
                    <a:pt x="605872" y="702071"/>
                  </a:lnTo>
                  <a:lnTo>
                    <a:pt x="641659" y="673845"/>
                  </a:lnTo>
                  <a:lnTo>
                    <a:pt x="673845" y="641659"/>
                  </a:lnTo>
                  <a:lnTo>
                    <a:pt x="702071" y="605872"/>
                  </a:lnTo>
                  <a:lnTo>
                    <a:pt x="725974" y="566846"/>
                  </a:lnTo>
                  <a:lnTo>
                    <a:pt x="745194" y="524942"/>
                  </a:lnTo>
                  <a:lnTo>
                    <a:pt x="759370" y="480520"/>
                  </a:lnTo>
                  <a:lnTo>
                    <a:pt x="768140" y="433943"/>
                  </a:lnTo>
                  <a:lnTo>
                    <a:pt x="771143" y="385571"/>
                  </a:lnTo>
                  <a:lnTo>
                    <a:pt x="768140" y="337200"/>
                  </a:lnTo>
                  <a:lnTo>
                    <a:pt x="759370" y="290623"/>
                  </a:lnTo>
                  <a:lnTo>
                    <a:pt x="745194" y="246201"/>
                  </a:lnTo>
                  <a:lnTo>
                    <a:pt x="725974" y="204297"/>
                  </a:lnTo>
                  <a:lnTo>
                    <a:pt x="702071" y="165271"/>
                  </a:lnTo>
                  <a:lnTo>
                    <a:pt x="673845" y="129484"/>
                  </a:lnTo>
                  <a:lnTo>
                    <a:pt x="641659" y="97298"/>
                  </a:lnTo>
                  <a:lnTo>
                    <a:pt x="605872" y="69072"/>
                  </a:lnTo>
                  <a:lnTo>
                    <a:pt x="566846" y="45169"/>
                  </a:lnTo>
                  <a:lnTo>
                    <a:pt x="524942" y="25949"/>
                  </a:lnTo>
                  <a:lnTo>
                    <a:pt x="480520" y="11773"/>
                  </a:lnTo>
                  <a:lnTo>
                    <a:pt x="433943" y="3003"/>
                  </a:lnTo>
                  <a:lnTo>
                    <a:pt x="3855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7821168" y="3704844"/>
              <a:ext cx="771525" cy="771525"/>
            </a:xfrm>
            <a:custGeom>
              <a:avLst/>
              <a:gdLst/>
              <a:ahLst/>
              <a:cxnLst/>
              <a:rect l="l" t="t" r="r" b="b"/>
              <a:pathLst>
                <a:path w="771525" h="771525">
                  <a:moveTo>
                    <a:pt x="0" y="385571"/>
                  </a:moveTo>
                  <a:lnTo>
                    <a:pt x="3003" y="337200"/>
                  </a:lnTo>
                  <a:lnTo>
                    <a:pt x="11773" y="290623"/>
                  </a:lnTo>
                  <a:lnTo>
                    <a:pt x="25949" y="246201"/>
                  </a:lnTo>
                  <a:lnTo>
                    <a:pt x="45169" y="204297"/>
                  </a:lnTo>
                  <a:lnTo>
                    <a:pt x="69072" y="165271"/>
                  </a:lnTo>
                  <a:lnTo>
                    <a:pt x="97298" y="129484"/>
                  </a:lnTo>
                  <a:lnTo>
                    <a:pt x="129484" y="97298"/>
                  </a:lnTo>
                  <a:lnTo>
                    <a:pt x="165271" y="69072"/>
                  </a:lnTo>
                  <a:lnTo>
                    <a:pt x="204297" y="45169"/>
                  </a:lnTo>
                  <a:lnTo>
                    <a:pt x="246201" y="25949"/>
                  </a:lnTo>
                  <a:lnTo>
                    <a:pt x="290623" y="11773"/>
                  </a:lnTo>
                  <a:lnTo>
                    <a:pt x="337200" y="3003"/>
                  </a:lnTo>
                  <a:lnTo>
                    <a:pt x="385572" y="0"/>
                  </a:lnTo>
                  <a:lnTo>
                    <a:pt x="433943" y="3003"/>
                  </a:lnTo>
                  <a:lnTo>
                    <a:pt x="480520" y="11773"/>
                  </a:lnTo>
                  <a:lnTo>
                    <a:pt x="524942" y="25949"/>
                  </a:lnTo>
                  <a:lnTo>
                    <a:pt x="566846" y="45169"/>
                  </a:lnTo>
                  <a:lnTo>
                    <a:pt x="605872" y="69072"/>
                  </a:lnTo>
                  <a:lnTo>
                    <a:pt x="641659" y="97298"/>
                  </a:lnTo>
                  <a:lnTo>
                    <a:pt x="673845" y="129484"/>
                  </a:lnTo>
                  <a:lnTo>
                    <a:pt x="702071" y="165271"/>
                  </a:lnTo>
                  <a:lnTo>
                    <a:pt x="725974" y="204297"/>
                  </a:lnTo>
                  <a:lnTo>
                    <a:pt x="745194" y="246201"/>
                  </a:lnTo>
                  <a:lnTo>
                    <a:pt x="759370" y="290623"/>
                  </a:lnTo>
                  <a:lnTo>
                    <a:pt x="768140" y="337200"/>
                  </a:lnTo>
                  <a:lnTo>
                    <a:pt x="771143" y="385571"/>
                  </a:lnTo>
                  <a:lnTo>
                    <a:pt x="768140" y="433943"/>
                  </a:lnTo>
                  <a:lnTo>
                    <a:pt x="759370" y="480520"/>
                  </a:lnTo>
                  <a:lnTo>
                    <a:pt x="745194" y="524942"/>
                  </a:lnTo>
                  <a:lnTo>
                    <a:pt x="725974" y="566846"/>
                  </a:lnTo>
                  <a:lnTo>
                    <a:pt x="702071" y="605872"/>
                  </a:lnTo>
                  <a:lnTo>
                    <a:pt x="673845" y="641659"/>
                  </a:lnTo>
                  <a:lnTo>
                    <a:pt x="641659" y="673845"/>
                  </a:lnTo>
                  <a:lnTo>
                    <a:pt x="605872" y="702071"/>
                  </a:lnTo>
                  <a:lnTo>
                    <a:pt x="566846" y="725974"/>
                  </a:lnTo>
                  <a:lnTo>
                    <a:pt x="524942" y="745194"/>
                  </a:lnTo>
                  <a:lnTo>
                    <a:pt x="480520" y="759370"/>
                  </a:lnTo>
                  <a:lnTo>
                    <a:pt x="433943" y="768140"/>
                  </a:lnTo>
                  <a:lnTo>
                    <a:pt x="385572" y="771143"/>
                  </a:lnTo>
                  <a:lnTo>
                    <a:pt x="337200" y="768140"/>
                  </a:lnTo>
                  <a:lnTo>
                    <a:pt x="290623" y="759370"/>
                  </a:lnTo>
                  <a:lnTo>
                    <a:pt x="246201" y="745194"/>
                  </a:lnTo>
                  <a:lnTo>
                    <a:pt x="204297" y="725974"/>
                  </a:lnTo>
                  <a:lnTo>
                    <a:pt x="165271" y="702071"/>
                  </a:lnTo>
                  <a:lnTo>
                    <a:pt x="129484" y="673845"/>
                  </a:lnTo>
                  <a:lnTo>
                    <a:pt x="97298" y="641659"/>
                  </a:lnTo>
                  <a:lnTo>
                    <a:pt x="69072" y="605872"/>
                  </a:lnTo>
                  <a:lnTo>
                    <a:pt x="45169" y="566846"/>
                  </a:lnTo>
                  <a:lnTo>
                    <a:pt x="25949" y="524942"/>
                  </a:lnTo>
                  <a:lnTo>
                    <a:pt x="11773" y="480520"/>
                  </a:lnTo>
                  <a:lnTo>
                    <a:pt x="3003" y="433943"/>
                  </a:lnTo>
                  <a:lnTo>
                    <a:pt x="0" y="385571"/>
                  </a:lnTo>
                  <a:close/>
                </a:path>
              </a:pathLst>
            </a:custGeom>
            <a:ln w="762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8868156" y="3704844"/>
              <a:ext cx="769620" cy="771525"/>
            </a:xfrm>
            <a:custGeom>
              <a:avLst/>
              <a:gdLst/>
              <a:ahLst/>
              <a:cxnLst/>
              <a:rect l="l" t="t" r="r" b="b"/>
              <a:pathLst>
                <a:path w="769620" h="771525">
                  <a:moveTo>
                    <a:pt x="384810" y="0"/>
                  </a:moveTo>
                  <a:lnTo>
                    <a:pt x="336550" y="3003"/>
                  </a:lnTo>
                  <a:lnTo>
                    <a:pt x="290077" y="11773"/>
                  </a:lnTo>
                  <a:lnTo>
                    <a:pt x="245751" y="25949"/>
                  </a:lnTo>
                  <a:lnTo>
                    <a:pt x="203932" y="45169"/>
                  </a:lnTo>
                  <a:lnTo>
                    <a:pt x="164983" y="69072"/>
                  </a:lnTo>
                  <a:lnTo>
                    <a:pt x="129263" y="97298"/>
                  </a:lnTo>
                  <a:lnTo>
                    <a:pt x="97135" y="129484"/>
                  </a:lnTo>
                  <a:lnTo>
                    <a:pt x="68959" y="165271"/>
                  </a:lnTo>
                  <a:lnTo>
                    <a:pt x="45097" y="204297"/>
                  </a:lnTo>
                  <a:lnTo>
                    <a:pt x="25908" y="246201"/>
                  </a:lnTo>
                  <a:lnTo>
                    <a:pt x="11755" y="290623"/>
                  </a:lnTo>
                  <a:lnTo>
                    <a:pt x="2999" y="337200"/>
                  </a:lnTo>
                  <a:lnTo>
                    <a:pt x="0" y="385571"/>
                  </a:lnTo>
                  <a:lnTo>
                    <a:pt x="2999" y="433943"/>
                  </a:lnTo>
                  <a:lnTo>
                    <a:pt x="11755" y="480520"/>
                  </a:lnTo>
                  <a:lnTo>
                    <a:pt x="25908" y="524942"/>
                  </a:lnTo>
                  <a:lnTo>
                    <a:pt x="45097" y="566846"/>
                  </a:lnTo>
                  <a:lnTo>
                    <a:pt x="68959" y="605872"/>
                  </a:lnTo>
                  <a:lnTo>
                    <a:pt x="97135" y="641659"/>
                  </a:lnTo>
                  <a:lnTo>
                    <a:pt x="129263" y="673845"/>
                  </a:lnTo>
                  <a:lnTo>
                    <a:pt x="164983" y="702071"/>
                  </a:lnTo>
                  <a:lnTo>
                    <a:pt x="203932" y="725974"/>
                  </a:lnTo>
                  <a:lnTo>
                    <a:pt x="245751" y="745194"/>
                  </a:lnTo>
                  <a:lnTo>
                    <a:pt x="290077" y="759370"/>
                  </a:lnTo>
                  <a:lnTo>
                    <a:pt x="336550" y="768140"/>
                  </a:lnTo>
                  <a:lnTo>
                    <a:pt x="384810" y="771143"/>
                  </a:lnTo>
                  <a:lnTo>
                    <a:pt x="433069" y="768140"/>
                  </a:lnTo>
                  <a:lnTo>
                    <a:pt x="479542" y="759370"/>
                  </a:lnTo>
                  <a:lnTo>
                    <a:pt x="523868" y="745194"/>
                  </a:lnTo>
                  <a:lnTo>
                    <a:pt x="565687" y="725974"/>
                  </a:lnTo>
                  <a:lnTo>
                    <a:pt x="604636" y="702071"/>
                  </a:lnTo>
                  <a:lnTo>
                    <a:pt x="640356" y="673845"/>
                  </a:lnTo>
                  <a:lnTo>
                    <a:pt x="672484" y="641659"/>
                  </a:lnTo>
                  <a:lnTo>
                    <a:pt x="700660" y="605872"/>
                  </a:lnTo>
                  <a:lnTo>
                    <a:pt x="724522" y="566846"/>
                  </a:lnTo>
                  <a:lnTo>
                    <a:pt x="743711" y="524942"/>
                  </a:lnTo>
                  <a:lnTo>
                    <a:pt x="757864" y="480520"/>
                  </a:lnTo>
                  <a:lnTo>
                    <a:pt x="766620" y="433943"/>
                  </a:lnTo>
                  <a:lnTo>
                    <a:pt x="769620" y="385571"/>
                  </a:lnTo>
                  <a:lnTo>
                    <a:pt x="766620" y="337200"/>
                  </a:lnTo>
                  <a:lnTo>
                    <a:pt x="757864" y="290623"/>
                  </a:lnTo>
                  <a:lnTo>
                    <a:pt x="743711" y="246201"/>
                  </a:lnTo>
                  <a:lnTo>
                    <a:pt x="724522" y="204297"/>
                  </a:lnTo>
                  <a:lnTo>
                    <a:pt x="700660" y="165271"/>
                  </a:lnTo>
                  <a:lnTo>
                    <a:pt x="672484" y="129484"/>
                  </a:lnTo>
                  <a:lnTo>
                    <a:pt x="640356" y="97298"/>
                  </a:lnTo>
                  <a:lnTo>
                    <a:pt x="604636" y="69072"/>
                  </a:lnTo>
                  <a:lnTo>
                    <a:pt x="565687" y="45169"/>
                  </a:lnTo>
                  <a:lnTo>
                    <a:pt x="523868" y="25949"/>
                  </a:lnTo>
                  <a:lnTo>
                    <a:pt x="479542" y="11773"/>
                  </a:lnTo>
                  <a:lnTo>
                    <a:pt x="433069" y="3003"/>
                  </a:lnTo>
                  <a:lnTo>
                    <a:pt x="3848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8868156" y="3704844"/>
              <a:ext cx="769620" cy="771525"/>
            </a:xfrm>
            <a:custGeom>
              <a:avLst/>
              <a:gdLst/>
              <a:ahLst/>
              <a:cxnLst/>
              <a:rect l="l" t="t" r="r" b="b"/>
              <a:pathLst>
                <a:path w="769620" h="771525">
                  <a:moveTo>
                    <a:pt x="0" y="385571"/>
                  </a:moveTo>
                  <a:lnTo>
                    <a:pt x="2999" y="337200"/>
                  </a:lnTo>
                  <a:lnTo>
                    <a:pt x="11755" y="290623"/>
                  </a:lnTo>
                  <a:lnTo>
                    <a:pt x="25908" y="246201"/>
                  </a:lnTo>
                  <a:lnTo>
                    <a:pt x="45097" y="204297"/>
                  </a:lnTo>
                  <a:lnTo>
                    <a:pt x="68959" y="165271"/>
                  </a:lnTo>
                  <a:lnTo>
                    <a:pt x="97135" y="129484"/>
                  </a:lnTo>
                  <a:lnTo>
                    <a:pt x="129263" y="97298"/>
                  </a:lnTo>
                  <a:lnTo>
                    <a:pt x="164983" y="69072"/>
                  </a:lnTo>
                  <a:lnTo>
                    <a:pt x="203932" y="45169"/>
                  </a:lnTo>
                  <a:lnTo>
                    <a:pt x="245751" y="25949"/>
                  </a:lnTo>
                  <a:lnTo>
                    <a:pt x="290077" y="11773"/>
                  </a:lnTo>
                  <a:lnTo>
                    <a:pt x="336550" y="3003"/>
                  </a:lnTo>
                  <a:lnTo>
                    <a:pt x="384810" y="0"/>
                  </a:lnTo>
                  <a:lnTo>
                    <a:pt x="433069" y="3003"/>
                  </a:lnTo>
                  <a:lnTo>
                    <a:pt x="479542" y="11773"/>
                  </a:lnTo>
                  <a:lnTo>
                    <a:pt x="523868" y="25949"/>
                  </a:lnTo>
                  <a:lnTo>
                    <a:pt x="565687" y="45169"/>
                  </a:lnTo>
                  <a:lnTo>
                    <a:pt x="604636" y="69072"/>
                  </a:lnTo>
                  <a:lnTo>
                    <a:pt x="640356" y="97298"/>
                  </a:lnTo>
                  <a:lnTo>
                    <a:pt x="672484" y="129484"/>
                  </a:lnTo>
                  <a:lnTo>
                    <a:pt x="700660" y="165271"/>
                  </a:lnTo>
                  <a:lnTo>
                    <a:pt x="724522" y="204297"/>
                  </a:lnTo>
                  <a:lnTo>
                    <a:pt x="743711" y="246201"/>
                  </a:lnTo>
                  <a:lnTo>
                    <a:pt x="757864" y="290623"/>
                  </a:lnTo>
                  <a:lnTo>
                    <a:pt x="766620" y="337200"/>
                  </a:lnTo>
                  <a:lnTo>
                    <a:pt x="769620" y="385571"/>
                  </a:lnTo>
                  <a:lnTo>
                    <a:pt x="766620" y="433943"/>
                  </a:lnTo>
                  <a:lnTo>
                    <a:pt x="757864" y="480520"/>
                  </a:lnTo>
                  <a:lnTo>
                    <a:pt x="743711" y="524942"/>
                  </a:lnTo>
                  <a:lnTo>
                    <a:pt x="724522" y="566846"/>
                  </a:lnTo>
                  <a:lnTo>
                    <a:pt x="700660" y="605872"/>
                  </a:lnTo>
                  <a:lnTo>
                    <a:pt x="672484" y="641659"/>
                  </a:lnTo>
                  <a:lnTo>
                    <a:pt x="640356" y="673845"/>
                  </a:lnTo>
                  <a:lnTo>
                    <a:pt x="604636" y="702071"/>
                  </a:lnTo>
                  <a:lnTo>
                    <a:pt x="565687" y="725974"/>
                  </a:lnTo>
                  <a:lnTo>
                    <a:pt x="523868" y="745194"/>
                  </a:lnTo>
                  <a:lnTo>
                    <a:pt x="479542" y="759370"/>
                  </a:lnTo>
                  <a:lnTo>
                    <a:pt x="433069" y="768140"/>
                  </a:lnTo>
                  <a:lnTo>
                    <a:pt x="384810" y="771143"/>
                  </a:lnTo>
                  <a:lnTo>
                    <a:pt x="336550" y="768140"/>
                  </a:lnTo>
                  <a:lnTo>
                    <a:pt x="290077" y="759370"/>
                  </a:lnTo>
                  <a:lnTo>
                    <a:pt x="245751" y="745194"/>
                  </a:lnTo>
                  <a:lnTo>
                    <a:pt x="203932" y="725974"/>
                  </a:lnTo>
                  <a:lnTo>
                    <a:pt x="164983" y="702071"/>
                  </a:lnTo>
                  <a:lnTo>
                    <a:pt x="129263" y="673845"/>
                  </a:lnTo>
                  <a:lnTo>
                    <a:pt x="97135" y="641659"/>
                  </a:lnTo>
                  <a:lnTo>
                    <a:pt x="68959" y="605872"/>
                  </a:lnTo>
                  <a:lnTo>
                    <a:pt x="45097" y="566846"/>
                  </a:lnTo>
                  <a:lnTo>
                    <a:pt x="25908" y="524942"/>
                  </a:lnTo>
                  <a:lnTo>
                    <a:pt x="11755" y="480520"/>
                  </a:lnTo>
                  <a:lnTo>
                    <a:pt x="2999" y="433943"/>
                  </a:lnTo>
                  <a:lnTo>
                    <a:pt x="0" y="385571"/>
                  </a:lnTo>
                  <a:close/>
                </a:path>
              </a:pathLst>
            </a:custGeom>
            <a:ln w="762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9915144" y="3704844"/>
              <a:ext cx="769620" cy="771525"/>
            </a:xfrm>
            <a:custGeom>
              <a:avLst/>
              <a:gdLst/>
              <a:ahLst/>
              <a:cxnLst/>
              <a:rect l="l" t="t" r="r" b="b"/>
              <a:pathLst>
                <a:path w="769620" h="771525">
                  <a:moveTo>
                    <a:pt x="384809" y="0"/>
                  </a:moveTo>
                  <a:lnTo>
                    <a:pt x="336550" y="3003"/>
                  </a:lnTo>
                  <a:lnTo>
                    <a:pt x="290077" y="11773"/>
                  </a:lnTo>
                  <a:lnTo>
                    <a:pt x="245751" y="25949"/>
                  </a:lnTo>
                  <a:lnTo>
                    <a:pt x="203932" y="45169"/>
                  </a:lnTo>
                  <a:lnTo>
                    <a:pt x="164983" y="69072"/>
                  </a:lnTo>
                  <a:lnTo>
                    <a:pt x="129263" y="97298"/>
                  </a:lnTo>
                  <a:lnTo>
                    <a:pt x="97135" y="129484"/>
                  </a:lnTo>
                  <a:lnTo>
                    <a:pt x="68959" y="165271"/>
                  </a:lnTo>
                  <a:lnTo>
                    <a:pt x="45097" y="204297"/>
                  </a:lnTo>
                  <a:lnTo>
                    <a:pt x="25908" y="246201"/>
                  </a:lnTo>
                  <a:lnTo>
                    <a:pt x="11755" y="290623"/>
                  </a:lnTo>
                  <a:lnTo>
                    <a:pt x="2999" y="337200"/>
                  </a:lnTo>
                  <a:lnTo>
                    <a:pt x="0" y="385571"/>
                  </a:lnTo>
                  <a:lnTo>
                    <a:pt x="2999" y="433943"/>
                  </a:lnTo>
                  <a:lnTo>
                    <a:pt x="11755" y="480520"/>
                  </a:lnTo>
                  <a:lnTo>
                    <a:pt x="25908" y="524942"/>
                  </a:lnTo>
                  <a:lnTo>
                    <a:pt x="45097" y="566846"/>
                  </a:lnTo>
                  <a:lnTo>
                    <a:pt x="68959" y="605872"/>
                  </a:lnTo>
                  <a:lnTo>
                    <a:pt x="97135" y="641659"/>
                  </a:lnTo>
                  <a:lnTo>
                    <a:pt x="129263" y="673845"/>
                  </a:lnTo>
                  <a:lnTo>
                    <a:pt x="164983" y="702071"/>
                  </a:lnTo>
                  <a:lnTo>
                    <a:pt x="203932" y="725974"/>
                  </a:lnTo>
                  <a:lnTo>
                    <a:pt x="245751" y="745194"/>
                  </a:lnTo>
                  <a:lnTo>
                    <a:pt x="290077" y="759370"/>
                  </a:lnTo>
                  <a:lnTo>
                    <a:pt x="336550" y="768140"/>
                  </a:lnTo>
                  <a:lnTo>
                    <a:pt x="384809" y="771143"/>
                  </a:lnTo>
                  <a:lnTo>
                    <a:pt x="433069" y="768140"/>
                  </a:lnTo>
                  <a:lnTo>
                    <a:pt x="479542" y="759370"/>
                  </a:lnTo>
                  <a:lnTo>
                    <a:pt x="523868" y="745194"/>
                  </a:lnTo>
                  <a:lnTo>
                    <a:pt x="565687" y="725974"/>
                  </a:lnTo>
                  <a:lnTo>
                    <a:pt x="604636" y="702071"/>
                  </a:lnTo>
                  <a:lnTo>
                    <a:pt x="640356" y="673845"/>
                  </a:lnTo>
                  <a:lnTo>
                    <a:pt x="672484" y="641659"/>
                  </a:lnTo>
                  <a:lnTo>
                    <a:pt x="700660" y="605872"/>
                  </a:lnTo>
                  <a:lnTo>
                    <a:pt x="724522" y="566846"/>
                  </a:lnTo>
                  <a:lnTo>
                    <a:pt x="743711" y="524942"/>
                  </a:lnTo>
                  <a:lnTo>
                    <a:pt x="757864" y="480520"/>
                  </a:lnTo>
                  <a:lnTo>
                    <a:pt x="766620" y="433943"/>
                  </a:lnTo>
                  <a:lnTo>
                    <a:pt x="769620" y="385571"/>
                  </a:lnTo>
                  <a:lnTo>
                    <a:pt x="766620" y="337200"/>
                  </a:lnTo>
                  <a:lnTo>
                    <a:pt x="757864" y="290623"/>
                  </a:lnTo>
                  <a:lnTo>
                    <a:pt x="743711" y="246201"/>
                  </a:lnTo>
                  <a:lnTo>
                    <a:pt x="724522" y="204297"/>
                  </a:lnTo>
                  <a:lnTo>
                    <a:pt x="700660" y="165271"/>
                  </a:lnTo>
                  <a:lnTo>
                    <a:pt x="672484" y="129484"/>
                  </a:lnTo>
                  <a:lnTo>
                    <a:pt x="640356" y="97298"/>
                  </a:lnTo>
                  <a:lnTo>
                    <a:pt x="604636" y="69072"/>
                  </a:lnTo>
                  <a:lnTo>
                    <a:pt x="565687" y="45169"/>
                  </a:lnTo>
                  <a:lnTo>
                    <a:pt x="523868" y="25949"/>
                  </a:lnTo>
                  <a:lnTo>
                    <a:pt x="479542" y="11773"/>
                  </a:lnTo>
                  <a:lnTo>
                    <a:pt x="433069" y="3003"/>
                  </a:lnTo>
                  <a:lnTo>
                    <a:pt x="3848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9915144" y="3704844"/>
              <a:ext cx="769620" cy="771525"/>
            </a:xfrm>
            <a:custGeom>
              <a:avLst/>
              <a:gdLst/>
              <a:ahLst/>
              <a:cxnLst/>
              <a:rect l="l" t="t" r="r" b="b"/>
              <a:pathLst>
                <a:path w="769620" h="771525">
                  <a:moveTo>
                    <a:pt x="0" y="385571"/>
                  </a:moveTo>
                  <a:lnTo>
                    <a:pt x="2999" y="337200"/>
                  </a:lnTo>
                  <a:lnTo>
                    <a:pt x="11755" y="290623"/>
                  </a:lnTo>
                  <a:lnTo>
                    <a:pt x="25908" y="246201"/>
                  </a:lnTo>
                  <a:lnTo>
                    <a:pt x="45097" y="204297"/>
                  </a:lnTo>
                  <a:lnTo>
                    <a:pt x="68959" y="165271"/>
                  </a:lnTo>
                  <a:lnTo>
                    <a:pt x="97135" y="129484"/>
                  </a:lnTo>
                  <a:lnTo>
                    <a:pt x="129263" y="97298"/>
                  </a:lnTo>
                  <a:lnTo>
                    <a:pt x="164983" y="69072"/>
                  </a:lnTo>
                  <a:lnTo>
                    <a:pt x="203932" y="45169"/>
                  </a:lnTo>
                  <a:lnTo>
                    <a:pt x="245751" y="25949"/>
                  </a:lnTo>
                  <a:lnTo>
                    <a:pt x="290077" y="11773"/>
                  </a:lnTo>
                  <a:lnTo>
                    <a:pt x="336550" y="3003"/>
                  </a:lnTo>
                  <a:lnTo>
                    <a:pt x="384809" y="0"/>
                  </a:lnTo>
                  <a:lnTo>
                    <a:pt x="433069" y="3003"/>
                  </a:lnTo>
                  <a:lnTo>
                    <a:pt x="479542" y="11773"/>
                  </a:lnTo>
                  <a:lnTo>
                    <a:pt x="523868" y="25949"/>
                  </a:lnTo>
                  <a:lnTo>
                    <a:pt x="565687" y="45169"/>
                  </a:lnTo>
                  <a:lnTo>
                    <a:pt x="604636" y="69072"/>
                  </a:lnTo>
                  <a:lnTo>
                    <a:pt x="640356" y="97298"/>
                  </a:lnTo>
                  <a:lnTo>
                    <a:pt x="672484" y="129484"/>
                  </a:lnTo>
                  <a:lnTo>
                    <a:pt x="700660" y="165271"/>
                  </a:lnTo>
                  <a:lnTo>
                    <a:pt x="724522" y="204297"/>
                  </a:lnTo>
                  <a:lnTo>
                    <a:pt x="743711" y="246201"/>
                  </a:lnTo>
                  <a:lnTo>
                    <a:pt x="757864" y="290623"/>
                  </a:lnTo>
                  <a:lnTo>
                    <a:pt x="766620" y="337200"/>
                  </a:lnTo>
                  <a:lnTo>
                    <a:pt x="769620" y="385571"/>
                  </a:lnTo>
                  <a:lnTo>
                    <a:pt x="766620" y="433943"/>
                  </a:lnTo>
                  <a:lnTo>
                    <a:pt x="757864" y="480520"/>
                  </a:lnTo>
                  <a:lnTo>
                    <a:pt x="743711" y="524942"/>
                  </a:lnTo>
                  <a:lnTo>
                    <a:pt x="724522" y="566846"/>
                  </a:lnTo>
                  <a:lnTo>
                    <a:pt x="700660" y="605872"/>
                  </a:lnTo>
                  <a:lnTo>
                    <a:pt x="672484" y="641659"/>
                  </a:lnTo>
                  <a:lnTo>
                    <a:pt x="640356" y="673845"/>
                  </a:lnTo>
                  <a:lnTo>
                    <a:pt x="604636" y="702071"/>
                  </a:lnTo>
                  <a:lnTo>
                    <a:pt x="565687" y="725974"/>
                  </a:lnTo>
                  <a:lnTo>
                    <a:pt x="523868" y="745194"/>
                  </a:lnTo>
                  <a:lnTo>
                    <a:pt x="479542" y="759370"/>
                  </a:lnTo>
                  <a:lnTo>
                    <a:pt x="433069" y="768140"/>
                  </a:lnTo>
                  <a:lnTo>
                    <a:pt x="384809" y="771143"/>
                  </a:lnTo>
                  <a:lnTo>
                    <a:pt x="336550" y="768140"/>
                  </a:lnTo>
                  <a:lnTo>
                    <a:pt x="290077" y="759370"/>
                  </a:lnTo>
                  <a:lnTo>
                    <a:pt x="245751" y="745194"/>
                  </a:lnTo>
                  <a:lnTo>
                    <a:pt x="203932" y="725974"/>
                  </a:lnTo>
                  <a:lnTo>
                    <a:pt x="164983" y="702071"/>
                  </a:lnTo>
                  <a:lnTo>
                    <a:pt x="129263" y="673845"/>
                  </a:lnTo>
                  <a:lnTo>
                    <a:pt x="97135" y="641659"/>
                  </a:lnTo>
                  <a:lnTo>
                    <a:pt x="68959" y="605872"/>
                  </a:lnTo>
                  <a:lnTo>
                    <a:pt x="45097" y="566846"/>
                  </a:lnTo>
                  <a:lnTo>
                    <a:pt x="25908" y="524942"/>
                  </a:lnTo>
                  <a:lnTo>
                    <a:pt x="11755" y="480520"/>
                  </a:lnTo>
                  <a:lnTo>
                    <a:pt x="2999" y="433943"/>
                  </a:lnTo>
                  <a:lnTo>
                    <a:pt x="0" y="385571"/>
                  </a:lnTo>
                  <a:close/>
                </a:path>
              </a:pathLst>
            </a:custGeom>
            <a:ln w="762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0962132" y="3704844"/>
              <a:ext cx="769620" cy="771525"/>
            </a:xfrm>
            <a:custGeom>
              <a:avLst/>
              <a:gdLst/>
              <a:ahLst/>
              <a:cxnLst/>
              <a:rect l="l" t="t" r="r" b="b"/>
              <a:pathLst>
                <a:path w="769620" h="771525">
                  <a:moveTo>
                    <a:pt x="384810" y="0"/>
                  </a:moveTo>
                  <a:lnTo>
                    <a:pt x="336550" y="3003"/>
                  </a:lnTo>
                  <a:lnTo>
                    <a:pt x="290077" y="11773"/>
                  </a:lnTo>
                  <a:lnTo>
                    <a:pt x="245751" y="25949"/>
                  </a:lnTo>
                  <a:lnTo>
                    <a:pt x="203932" y="45169"/>
                  </a:lnTo>
                  <a:lnTo>
                    <a:pt x="164983" y="69072"/>
                  </a:lnTo>
                  <a:lnTo>
                    <a:pt x="129263" y="97298"/>
                  </a:lnTo>
                  <a:lnTo>
                    <a:pt x="97135" y="129484"/>
                  </a:lnTo>
                  <a:lnTo>
                    <a:pt x="68959" y="165271"/>
                  </a:lnTo>
                  <a:lnTo>
                    <a:pt x="45097" y="204297"/>
                  </a:lnTo>
                  <a:lnTo>
                    <a:pt x="25908" y="246201"/>
                  </a:lnTo>
                  <a:lnTo>
                    <a:pt x="11755" y="290623"/>
                  </a:lnTo>
                  <a:lnTo>
                    <a:pt x="2999" y="337200"/>
                  </a:lnTo>
                  <a:lnTo>
                    <a:pt x="0" y="385571"/>
                  </a:lnTo>
                  <a:lnTo>
                    <a:pt x="2999" y="433943"/>
                  </a:lnTo>
                  <a:lnTo>
                    <a:pt x="11755" y="480520"/>
                  </a:lnTo>
                  <a:lnTo>
                    <a:pt x="25908" y="524942"/>
                  </a:lnTo>
                  <a:lnTo>
                    <a:pt x="45097" y="566846"/>
                  </a:lnTo>
                  <a:lnTo>
                    <a:pt x="68959" y="605872"/>
                  </a:lnTo>
                  <a:lnTo>
                    <a:pt x="97135" y="641659"/>
                  </a:lnTo>
                  <a:lnTo>
                    <a:pt x="129263" y="673845"/>
                  </a:lnTo>
                  <a:lnTo>
                    <a:pt x="164983" y="702071"/>
                  </a:lnTo>
                  <a:lnTo>
                    <a:pt x="203932" y="725974"/>
                  </a:lnTo>
                  <a:lnTo>
                    <a:pt x="245751" y="745194"/>
                  </a:lnTo>
                  <a:lnTo>
                    <a:pt x="290077" y="759370"/>
                  </a:lnTo>
                  <a:lnTo>
                    <a:pt x="336550" y="768140"/>
                  </a:lnTo>
                  <a:lnTo>
                    <a:pt x="384810" y="771143"/>
                  </a:lnTo>
                  <a:lnTo>
                    <a:pt x="433069" y="768140"/>
                  </a:lnTo>
                  <a:lnTo>
                    <a:pt x="479542" y="759370"/>
                  </a:lnTo>
                  <a:lnTo>
                    <a:pt x="523868" y="745194"/>
                  </a:lnTo>
                  <a:lnTo>
                    <a:pt x="565687" y="725974"/>
                  </a:lnTo>
                  <a:lnTo>
                    <a:pt x="604636" y="702071"/>
                  </a:lnTo>
                  <a:lnTo>
                    <a:pt x="640356" y="673845"/>
                  </a:lnTo>
                  <a:lnTo>
                    <a:pt x="672484" y="641659"/>
                  </a:lnTo>
                  <a:lnTo>
                    <a:pt x="700660" y="605872"/>
                  </a:lnTo>
                  <a:lnTo>
                    <a:pt x="724522" y="566846"/>
                  </a:lnTo>
                  <a:lnTo>
                    <a:pt x="743711" y="524942"/>
                  </a:lnTo>
                  <a:lnTo>
                    <a:pt x="757864" y="480520"/>
                  </a:lnTo>
                  <a:lnTo>
                    <a:pt x="766620" y="433943"/>
                  </a:lnTo>
                  <a:lnTo>
                    <a:pt x="769620" y="385571"/>
                  </a:lnTo>
                  <a:lnTo>
                    <a:pt x="766620" y="337200"/>
                  </a:lnTo>
                  <a:lnTo>
                    <a:pt x="757864" y="290623"/>
                  </a:lnTo>
                  <a:lnTo>
                    <a:pt x="743711" y="246201"/>
                  </a:lnTo>
                  <a:lnTo>
                    <a:pt x="724522" y="204297"/>
                  </a:lnTo>
                  <a:lnTo>
                    <a:pt x="700660" y="165271"/>
                  </a:lnTo>
                  <a:lnTo>
                    <a:pt x="672484" y="129484"/>
                  </a:lnTo>
                  <a:lnTo>
                    <a:pt x="640356" y="97298"/>
                  </a:lnTo>
                  <a:lnTo>
                    <a:pt x="604636" y="69072"/>
                  </a:lnTo>
                  <a:lnTo>
                    <a:pt x="565687" y="45169"/>
                  </a:lnTo>
                  <a:lnTo>
                    <a:pt x="523868" y="25949"/>
                  </a:lnTo>
                  <a:lnTo>
                    <a:pt x="479542" y="11773"/>
                  </a:lnTo>
                  <a:lnTo>
                    <a:pt x="433069" y="3003"/>
                  </a:lnTo>
                  <a:lnTo>
                    <a:pt x="3848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0962132" y="3704844"/>
              <a:ext cx="769620" cy="771525"/>
            </a:xfrm>
            <a:custGeom>
              <a:avLst/>
              <a:gdLst/>
              <a:ahLst/>
              <a:cxnLst/>
              <a:rect l="l" t="t" r="r" b="b"/>
              <a:pathLst>
                <a:path w="769620" h="771525">
                  <a:moveTo>
                    <a:pt x="0" y="385571"/>
                  </a:moveTo>
                  <a:lnTo>
                    <a:pt x="2999" y="337200"/>
                  </a:lnTo>
                  <a:lnTo>
                    <a:pt x="11755" y="290623"/>
                  </a:lnTo>
                  <a:lnTo>
                    <a:pt x="25908" y="246201"/>
                  </a:lnTo>
                  <a:lnTo>
                    <a:pt x="45097" y="204297"/>
                  </a:lnTo>
                  <a:lnTo>
                    <a:pt x="68959" y="165271"/>
                  </a:lnTo>
                  <a:lnTo>
                    <a:pt x="97135" y="129484"/>
                  </a:lnTo>
                  <a:lnTo>
                    <a:pt x="129263" y="97298"/>
                  </a:lnTo>
                  <a:lnTo>
                    <a:pt x="164983" y="69072"/>
                  </a:lnTo>
                  <a:lnTo>
                    <a:pt x="203932" y="45169"/>
                  </a:lnTo>
                  <a:lnTo>
                    <a:pt x="245751" y="25949"/>
                  </a:lnTo>
                  <a:lnTo>
                    <a:pt x="290077" y="11773"/>
                  </a:lnTo>
                  <a:lnTo>
                    <a:pt x="336550" y="3003"/>
                  </a:lnTo>
                  <a:lnTo>
                    <a:pt x="384810" y="0"/>
                  </a:lnTo>
                  <a:lnTo>
                    <a:pt x="433069" y="3003"/>
                  </a:lnTo>
                  <a:lnTo>
                    <a:pt x="479542" y="11773"/>
                  </a:lnTo>
                  <a:lnTo>
                    <a:pt x="523868" y="25949"/>
                  </a:lnTo>
                  <a:lnTo>
                    <a:pt x="565687" y="45169"/>
                  </a:lnTo>
                  <a:lnTo>
                    <a:pt x="604636" y="69072"/>
                  </a:lnTo>
                  <a:lnTo>
                    <a:pt x="640356" y="97298"/>
                  </a:lnTo>
                  <a:lnTo>
                    <a:pt x="672484" y="129484"/>
                  </a:lnTo>
                  <a:lnTo>
                    <a:pt x="700660" y="165271"/>
                  </a:lnTo>
                  <a:lnTo>
                    <a:pt x="724522" y="204297"/>
                  </a:lnTo>
                  <a:lnTo>
                    <a:pt x="743711" y="246201"/>
                  </a:lnTo>
                  <a:lnTo>
                    <a:pt x="757864" y="290623"/>
                  </a:lnTo>
                  <a:lnTo>
                    <a:pt x="766620" y="337200"/>
                  </a:lnTo>
                  <a:lnTo>
                    <a:pt x="769620" y="385571"/>
                  </a:lnTo>
                  <a:lnTo>
                    <a:pt x="766620" y="433943"/>
                  </a:lnTo>
                  <a:lnTo>
                    <a:pt x="757864" y="480520"/>
                  </a:lnTo>
                  <a:lnTo>
                    <a:pt x="743711" y="524942"/>
                  </a:lnTo>
                  <a:lnTo>
                    <a:pt x="724522" y="566846"/>
                  </a:lnTo>
                  <a:lnTo>
                    <a:pt x="700660" y="605872"/>
                  </a:lnTo>
                  <a:lnTo>
                    <a:pt x="672484" y="641659"/>
                  </a:lnTo>
                  <a:lnTo>
                    <a:pt x="640356" y="673845"/>
                  </a:lnTo>
                  <a:lnTo>
                    <a:pt x="604636" y="702071"/>
                  </a:lnTo>
                  <a:lnTo>
                    <a:pt x="565687" y="725974"/>
                  </a:lnTo>
                  <a:lnTo>
                    <a:pt x="523868" y="745194"/>
                  </a:lnTo>
                  <a:lnTo>
                    <a:pt x="479542" y="759370"/>
                  </a:lnTo>
                  <a:lnTo>
                    <a:pt x="433069" y="768140"/>
                  </a:lnTo>
                  <a:lnTo>
                    <a:pt x="384810" y="771143"/>
                  </a:lnTo>
                  <a:lnTo>
                    <a:pt x="336550" y="768140"/>
                  </a:lnTo>
                  <a:lnTo>
                    <a:pt x="290077" y="759370"/>
                  </a:lnTo>
                  <a:lnTo>
                    <a:pt x="245751" y="745194"/>
                  </a:lnTo>
                  <a:lnTo>
                    <a:pt x="203932" y="725974"/>
                  </a:lnTo>
                  <a:lnTo>
                    <a:pt x="164983" y="702071"/>
                  </a:lnTo>
                  <a:lnTo>
                    <a:pt x="129263" y="673845"/>
                  </a:lnTo>
                  <a:lnTo>
                    <a:pt x="97135" y="641659"/>
                  </a:lnTo>
                  <a:lnTo>
                    <a:pt x="68959" y="605872"/>
                  </a:lnTo>
                  <a:lnTo>
                    <a:pt x="45097" y="566846"/>
                  </a:lnTo>
                  <a:lnTo>
                    <a:pt x="25908" y="524942"/>
                  </a:lnTo>
                  <a:lnTo>
                    <a:pt x="11755" y="480520"/>
                  </a:lnTo>
                  <a:lnTo>
                    <a:pt x="2999" y="433943"/>
                  </a:lnTo>
                  <a:lnTo>
                    <a:pt x="0" y="385571"/>
                  </a:lnTo>
                  <a:close/>
                </a:path>
              </a:pathLst>
            </a:custGeom>
            <a:ln w="762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5728715" y="3697224"/>
              <a:ext cx="769620" cy="769620"/>
            </a:xfrm>
            <a:custGeom>
              <a:avLst/>
              <a:gdLst/>
              <a:ahLst/>
              <a:cxnLst/>
              <a:rect l="l" t="t" r="r" b="b"/>
              <a:pathLst>
                <a:path w="769620" h="769620">
                  <a:moveTo>
                    <a:pt x="384810" y="0"/>
                  </a:moveTo>
                  <a:lnTo>
                    <a:pt x="336550" y="2999"/>
                  </a:lnTo>
                  <a:lnTo>
                    <a:pt x="290077" y="11755"/>
                  </a:lnTo>
                  <a:lnTo>
                    <a:pt x="245751" y="25908"/>
                  </a:lnTo>
                  <a:lnTo>
                    <a:pt x="203932" y="45097"/>
                  </a:lnTo>
                  <a:lnTo>
                    <a:pt x="164983" y="68959"/>
                  </a:lnTo>
                  <a:lnTo>
                    <a:pt x="129263" y="97135"/>
                  </a:lnTo>
                  <a:lnTo>
                    <a:pt x="97135" y="129263"/>
                  </a:lnTo>
                  <a:lnTo>
                    <a:pt x="68959" y="164983"/>
                  </a:lnTo>
                  <a:lnTo>
                    <a:pt x="45097" y="203932"/>
                  </a:lnTo>
                  <a:lnTo>
                    <a:pt x="25908" y="245751"/>
                  </a:lnTo>
                  <a:lnTo>
                    <a:pt x="11755" y="290077"/>
                  </a:lnTo>
                  <a:lnTo>
                    <a:pt x="2999" y="336550"/>
                  </a:lnTo>
                  <a:lnTo>
                    <a:pt x="0" y="384809"/>
                  </a:lnTo>
                  <a:lnTo>
                    <a:pt x="2999" y="433069"/>
                  </a:lnTo>
                  <a:lnTo>
                    <a:pt x="11755" y="479542"/>
                  </a:lnTo>
                  <a:lnTo>
                    <a:pt x="25908" y="523868"/>
                  </a:lnTo>
                  <a:lnTo>
                    <a:pt x="45097" y="565687"/>
                  </a:lnTo>
                  <a:lnTo>
                    <a:pt x="68959" y="604636"/>
                  </a:lnTo>
                  <a:lnTo>
                    <a:pt x="97135" y="640356"/>
                  </a:lnTo>
                  <a:lnTo>
                    <a:pt x="129263" y="672484"/>
                  </a:lnTo>
                  <a:lnTo>
                    <a:pt x="164983" y="700660"/>
                  </a:lnTo>
                  <a:lnTo>
                    <a:pt x="203932" y="724522"/>
                  </a:lnTo>
                  <a:lnTo>
                    <a:pt x="245751" y="743711"/>
                  </a:lnTo>
                  <a:lnTo>
                    <a:pt x="290077" y="757864"/>
                  </a:lnTo>
                  <a:lnTo>
                    <a:pt x="336550" y="766620"/>
                  </a:lnTo>
                  <a:lnTo>
                    <a:pt x="384810" y="769619"/>
                  </a:lnTo>
                  <a:lnTo>
                    <a:pt x="433069" y="766620"/>
                  </a:lnTo>
                  <a:lnTo>
                    <a:pt x="479542" y="757864"/>
                  </a:lnTo>
                  <a:lnTo>
                    <a:pt x="523868" y="743711"/>
                  </a:lnTo>
                  <a:lnTo>
                    <a:pt x="565687" y="724522"/>
                  </a:lnTo>
                  <a:lnTo>
                    <a:pt x="604636" y="700660"/>
                  </a:lnTo>
                  <a:lnTo>
                    <a:pt x="640356" y="672484"/>
                  </a:lnTo>
                  <a:lnTo>
                    <a:pt x="672484" y="640356"/>
                  </a:lnTo>
                  <a:lnTo>
                    <a:pt x="700660" y="604636"/>
                  </a:lnTo>
                  <a:lnTo>
                    <a:pt x="724522" y="565687"/>
                  </a:lnTo>
                  <a:lnTo>
                    <a:pt x="743711" y="523868"/>
                  </a:lnTo>
                  <a:lnTo>
                    <a:pt x="757864" y="479542"/>
                  </a:lnTo>
                  <a:lnTo>
                    <a:pt x="766620" y="433069"/>
                  </a:lnTo>
                  <a:lnTo>
                    <a:pt x="769620" y="384809"/>
                  </a:lnTo>
                  <a:lnTo>
                    <a:pt x="766620" y="336550"/>
                  </a:lnTo>
                  <a:lnTo>
                    <a:pt x="757864" y="290077"/>
                  </a:lnTo>
                  <a:lnTo>
                    <a:pt x="743711" y="245751"/>
                  </a:lnTo>
                  <a:lnTo>
                    <a:pt x="724522" y="203932"/>
                  </a:lnTo>
                  <a:lnTo>
                    <a:pt x="700660" y="164983"/>
                  </a:lnTo>
                  <a:lnTo>
                    <a:pt x="672484" y="129263"/>
                  </a:lnTo>
                  <a:lnTo>
                    <a:pt x="640356" y="97135"/>
                  </a:lnTo>
                  <a:lnTo>
                    <a:pt x="604636" y="68959"/>
                  </a:lnTo>
                  <a:lnTo>
                    <a:pt x="565687" y="45097"/>
                  </a:lnTo>
                  <a:lnTo>
                    <a:pt x="523868" y="25908"/>
                  </a:lnTo>
                  <a:lnTo>
                    <a:pt x="479542" y="11755"/>
                  </a:lnTo>
                  <a:lnTo>
                    <a:pt x="433069" y="2999"/>
                  </a:lnTo>
                  <a:lnTo>
                    <a:pt x="384810" y="0"/>
                  </a:lnTo>
                  <a:close/>
                </a:path>
              </a:pathLst>
            </a:custGeom>
            <a:solidFill>
              <a:srgbClr val="008F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5728715" y="3697224"/>
              <a:ext cx="769620" cy="769620"/>
            </a:xfrm>
            <a:custGeom>
              <a:avLst/>
              <a:gdLst/>
              <a:ahLst/>
              <a:cxnLst/>
              <a:rect l="l" t="t" r="r" b="b"/>
              <a:pathLst>
                <a:path w="769620" h="769620">
                  <a:moveTo>
                    <a:pt x="0" y="384809"/>
                  </a:moveTo>
                  <a:lnTo>
                    <a:pt x="2999" y="336550"/>
                  </a:lnTo>
                  <a:lnTo>
                    <a:pt x="11755" y="290077"/>
                  </a:lnTo>
                  <a:lnTo>
                    <a:pt x="25908" y="245751"/>
                  </a:lnTo>
                  <a:lnTo>
                    <a:pt x="45097" y="203932"/>
                  </a:lnTo>
                  <a:lnTo>
                    <a:pt x="68959" y="164983"/>
                  </a:lnTo>
                  <a:lnTo>
                    <a:pt x="97135" y="129263"/>
                  </a:lnTo>
                  <a:lnTo>
                    <a:pt x="129263" y="97135"/>
                  </a:lnTo>
                  <a:lnTo>
                    <a:pt x="164983" y="68959"/>
                  </a:lnTo>
                  <a:lnTo>
                    <a:pt x="203932" y="45097"/>
                  </a:lnTo>
                  <a:lnTo>
                    <a:pt x="245751" y="25908"/>
                  </a:lnTo>
                  <a:lnTo>
                    <a:pt x="290077" y="11755"/>
                  </a:lnTo>
                  <a:lnTo>
                    <a:pt x="336550" y="2999"/>
                  </a:lnTo>
                  <a:lnTo>
                    <a:pt x="384810" y="0"/>
                  </a:lnTo>
                  <a:lnTo>
                    <a:pt x="433069" y="2999"/>
                  </a:lnTo>
                  <a:lnTo>
                    <a:pt x="479542" y="11755"/>
                  </a:lnTo>
                  <a:lnTo>
                    <a:pt x="523868" y="25908"/>
                  </a:lnTo>
                  <a:lnTo>
                    <a:pt x="565687" y="45097"/>
                  </a:lnTo>
                  <a:lnTo>
                    <a:pt x="604636" y="68959"/>
                  </a:lnTo>
                  <a:lnTo>
                    <a:pt x="640356" y="97135"/>
                  </a:lnTo>
                  <a:lnTo>
                    <a:pt x="672484" y="129263"/>
                  </a:lnTo>
                  <a:lnTo>
                    <a:pt x="700660" y="164983"/>
                  </a:lnTo>
                  <a:lnTo>
                    <a:pt x="724522" y="203932"/>
                  </a:lnTo>
                  <a:lnTo>
                    <a:pt x="743711" y="245751"/>
                  </a:lnTo>
                  <a:lnTo>
                    <a:pt x="757864" y="290077"/>
                  </a:lnTo>
                  <a:lnTo>
                    <a:pt x="766620" y="336550"/>
                  </a:lnTo>
                  <a:lnTo>
                    <a:pt x="769620" y="384809"/>
                  </a:lnTo>
                  <a:lnTo>
                    <a:pt x="766620" y="433069"/>
                  </a:lnTo>
                  <a:lnTo>
                    <a:pt x="757864" y="479542"/>
                  </a:lnTo>
                  <a:lnTo>
                    <a:pt x="743711" y="523868"/>
                  </a:lnTo>
                  <a:lnTo>
                    <a:pt x="724522" y="565687"/>
                  </a:lnTo>
                  <a:lnTo>
                    <a:pt x="700660" y="604636"/>
                  </a:lnTo>
                  <a:lnTo>
                    <a:pt x="672484" y="640356"/>
                  </a:lnTo>
                  <a:lnTo>
                    <a:pt x="640356" y="672484"/>
                  </a:lnTo>
                  <a:lnTo>
                    <a:pt x="604636" y="700660"/>
                  </a:lnTo>
                  <a:lnTo>
                    <a:pt x="565687" y="724522"/>
                  </a:lnTo>
                  <a:lnTo>
                    <a:pt x="523868" y="743711"/>
                  </a:lnTo>
                  <a:lnTo>
                    <a:pt x="479542" y="757864"/>
                  </a:lnTo>
                  <a:lnTo>
                    <a:pt x="433069" y="766620"/>
                  </a:lnTo>
                  <a:lnTo>
                    <a:pt x="384810" y="769619"/>
                  </a:lnTo>
                  <a:lnTo>
                    <a:pt x="336550" y="766620"/>
                  </a:lnTo>
                  <a:lnTo>
                    <a:pt x="290077" y="757864"/>
                  </a:lnTo>
                  <a:lnTo>
                    <a:pt x="245751" y="743711"/>
                  </a:lnTo>
                  <a:lnTo>
                    <a:pt x="203932" y="724522"/>
                  </a:lnTo>
                  <a:lnTo>
                    <a:pt x="164983" y="700660"/>
                  </a:lnTo>
                  <a:lnTo>
                    <a:pt x="129263" y="672484"/>
                  </a:lnTo>
                  <a:lnTo>
                    <a:pt x="97135" y="640356"/>
                  </a:lnTo>
                  <a:lnTo>
                    <a:pt x="68959" y="604636"/>
                  </a:lnTo>
                  <a:lnTo>
                    <a:pt x="45097" y="565687"/>
                  </a:lnTo>
                  <a:lnTo>
                    <a:pt x="25908" y="523868"/>
                  </a:lnTo>
                  <a:lnTo>
                    <a:pt x="11755" y="479542"/>
                  </a:lnTo>
                  <a:lnTo>
                    <a:pt x="2999" y="433069"/>
                  </a:lnTo>
                  <a:lnTo>
                    <a:pt x="0" y="384809"/>
                  </a:lnTo>
                  <a:close/>
                </a:path>
              </a:pathLst>
            </a:custGeom>
            <a:ln w="76200">
              <a:solidFill>
                <a:srgbClr val="008F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487680" y="3697224"/>
              <a:ext cx="771525" cy="769620"/>
            </a:xfrm>
            <a:custGeom>
              <a:avLst/>
              <a:gdLst/>
              <a:ahLst/>
              <a:cxnLst/>
              <a:rect l="l" t="t" r="r" b="b"/>
              <a:pathLst>
                <a:path w="771525" h="769620">
                  <a:moveTo>
                    <a:pt x="385572" y="0"/>
                  </a:moveTo>
                  <a:lnTo>
                    <a:pt x="337207" y="2999"/>
                  </a:lnTo>
                  <a:lnTo>
                    <a:pt x="290635" y="11755"/>
                  </a:lnTo>
                  <a:lnTo>
                    <a:pt x="246217" y="25908"/>
                  </a:lnTo>
                  <a:lnTo>
                    <a:pt x="204314" y="45097"/>
                  </a:lnTo>
                  <a:lnTo>
                    <a:pt x="165288" y="68959"/>
                  </a:lnTo>
                  <a:lnTo>
                    <a:pt x="129500" y="97135"/>
                  </a:lnTo>
                  <a:lnTo>
                    <a:pt x="97311" y="129263"/>
                  </a:lnTo>
                  <a:lnTo>
                    <a:pt x="69082" y="164983"/>
                  </a:lnTo>
                  <a:lnTo>
                    <a:pt x="45176" y="203932"/>
                  </a:lnTo>
                  <a:lnTo>
                    <a:pt x="25953" y="245751"/>
                  </a:lnTo>
                  <a:lnTo>
                    <a:pt x="11776" y="290077"/>
                  </a:lnTo>
                  <a:lnTo>
                    <a:pt x="3004" y="336550"/>
                  </a:lnTo>
                  <a:lnTo>
                    <a:pt x="0" y="384809"/>
                  </a:lnTo>
                  <a:lnTo>
                    <a:pt x="3004" y="433069"/>
                  </a:lnTo>
                  <a:lnTo>
                    <a:pt x="11776" y="479542"/>
                  </a:lnTo>
                  <a:lnTo>
                    <a:pt x="25953" y="523868"/>
                  </a:lnTo>
                  <a:lnTo>
                    <a:pt x="45176" y="565687"/>
                  </a:lnTo>
                  <a:lnTo>
                    <a:pt x="69082" y="604636"/>
                  </a:lnTo>
                  <a:lnTo>
                    <a:pt x="97311" y="640356"/>
                  </a:lnTo>
                  <a:lnTo>
                    <a:pt x="129500" y="672484"/>
                  </a:lnTo>
                  <a:lnTo>
                    <a:pt x="165288" y="700660"/>
                  </a:lnTo>
                  <a:lnTo>
                    <a:pt x="204314" y="724522"/>
                  </a:lnTo>
                  <a:lnTo>
                    <a:pt x="246217" y="743711"/>
                  </a:lnTo>
                  <a:lnTo>
                    <a:pt x="290635" y="757864"/>
                  </a:lnTo>
                  <a:lnTo>
                    <a:pt x="337207" y="766620"/>
                  </a:lnTo>
                  <a:lnTo>
                    <a:pt x="385572" y="769619"/>
                  </a:lnTo>
                  <a:lnTo>
                    <a:pt x="433936" y="766620"/>
                  </a:lnTo>
                  <a:lnTo>
                    <a:pt x="480508" y="757864"/>
                  </a:lnTo>
                  <a:lnTo>
                    <a:pt x="524926" y="743711"/>
                  </a:lnTo>
                  <a:lnTo>
                    <a:pt x="566829" y="724522"/>
                  </a:lnTo>
                  <a:lnTo>
                    <a:pt x="605855" y="700660"/>
                  </a:lnTo>
                  <a:lnTo>
                    <a:pt x="641643" y="672484"/>
                  </a:lnTo>
                  <a:lnTo>
                    <a:pt x="673832" y="640356"/>
                  </a:lnTo>
                  <a:lnTo>
                    <a:pt x="702061" y="604636"/>
                  </a:lnTo>
                  <a:lnTo>
                    <a:pt x="725967" y="565687"/>
                  </a:lnTo>
                  <a:lnTo>
                    <a:pt x="745190" y="523868"/>
                  </a:lnTo>
                  <a:lnTo>
                    <a:pt x="759367" y="479542"/>
                  </a:lnTo>
                  <a:lnTo>
                    <a:pt x="768139" y="433069"/>
                  </a:lnTo>
                  <a:lnTo>
                    <a:pt x="771144" y="384809"/>
                  </a:lnTo>
                  <a:lnTo>
                    <a:pt x="768139" y="336550"/>
                  </a:lnTo>
                  <a:lnTo>
                    <a:pt x="759367" y="290077"/>
                  </a:lnTo>
                  <a:lnTo>
                    <a:pt x="745190" y="245751"/>
                  </a:lnTo>
                  <a:lnTo>
                    <a:pt x="725967" y="203932"/>
                  </a:lnTo>
                  <a:lnTo>
                    <a:pt x="702061" y="164983"/>
                  </a:lnTo>
                  <a:lnTo>
                    <a:pt x="673832" y="129263"/>
                  </a:lnTo>
                  <a:lnTo>
                    <a:pt x="641643" y="97135"/>
                  </a:lnTo>
                  <a:lnTo>
                    <a:pt x="605855" y="68959"/>
                  </a:lnTo>
                  <a:lnTo>
                    <a:pt x="566829" y="45097"/>
                  </a:lnTo>
                  <a:lnTo>
                    <a:pt x="524926" y="25908"/>
                  </a:lnTo>
                  <a:lnTo>
                    <a:pt x="480508" y="11755"/>
                  </a:lnTo>
                  <a:lnTo>
                    <a:pt x="433936" y="2999"/>
                  </a:lnTo>
                  <a:lnTo>
                    <a:pt x="385572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487680" y="3697224"/>
              <a:ext cx="771525" cy="769620"/>
            </a:xfrm>
            <a:custGeom>
              <a:avLst/>
              <a:gdLst/>
              <a:ahLst/>
              <a:cxnLst/>
              <a:rect l="l" t="t" r="r" b="b"/>
              <a:pathLst>
                <a:path w="771525" h="769620">
                  <a:moveTo>
                    <a:pt x="0" y="384809"/>
                  </a:moveTo>
                  <a:lnTo>
                    <a:pt x="3004" y="336550"/>
                  </a:lnTo>
                  <a:lnTo>
                    <a:pt x="11776" y="290077"/>
                  </a:lnTo>
                  <a:lnTo>
                    <a:pt x="25953" y="245751"/>
                  </a:lnTo>
                  <a:lnTo>
                    <a:pt x="45176" y="203932"/>
                  </a:lnTo>
                  <a:lnTo>
                    <a:pt x="69082" y="164983"/>
                  </a:lnTo>
                  <a:lnTo>
                    <a:pt x="97311" y="129263"/>
                  </a:lnTo>
                  <a:lnTo>
                    <a:pt x="129500" y="97135"/>
                  </a:lnTo>
                  <a:lnTo>
                    <a:pt x="165288" y="68959"/>
                  </a:lnTo>
                  <a:lnTo>
                    <a:pt x="204314" y="45097"/>
                  </a:lnTo>
                  <a:lnTo>
                    <a:pt x="246217" y="25908"/>
                  </a:lnTo>
                  <a:lnTo>
                    <a:pt x="290635" y="11755"/>
                  </a:lnTo>
                  <a:lnTo>
                    <a:pt x="337207" y="2999"/>
                  </a:lnTo>
                  <a:lnTo>
                    <a:pt x="385572" y="0"/>
                  </a:lnTo>
                  <a:lnTo>
                    <a:pt x="433936" y="2999"/>
                  </a:lnTo>
                  <a:lnTo>
                    <a:pt x="480508" y="11755"/>
                  </a:lnTo>
                  <a:lnTo>
                    <a:pt x="524926" y="25908"/>
                  </a:lnTo>
                  <a:lnTo>
                    <a:pt x="566829" y="45097"/>
                  </a:lnTo>
                  <a:lnTo>
                    <a:pt x="605855" y="68959"/>
                  </a:lnTo>
                  <a:lnTo>
                    <a:pt x="641643" y="97135"/>
                  </a:lnTo>
                  <a:lnTo>
                    <a:pt x="673832" y="129263"/>
                  </a:lnTo>
                  <a:lnTo>
                    <a:pt x="702061" y="164983"/>
                  </a:lnTo>
                  <a:lnTo>
                    <a:pt x="725967" y="203932"/>
                  </a:lnTo>
                  <a:lnTo>
                    <a:pt x="745190" y="245751"/>
                  </a:lnTo>
                  <a:lnTo>
                    <a:pt x="759367" y="290077"/>
                  </a:lnTo>
                  <a:lnTo>
                    <a:pt x="768139" y="336550"/>
                  </a:lnTo>
                  <a:lnTo>
                    <a:pt x="771144" y="384809"/>
                  </a:lnTo>
                  <a:lnTo>
                    <a:pt x="768139" y="433069"/>
                  </a:lnTo>
                  <a:lnTo>
                    <a:pt x="759367" y="479542"/>
                  </a:lnTo>
                  <a:lnTo>
                    <a:pt x="745190" y="523868"/>
                  </a:lnTo>
                  <a:lnTo>
                    <a:pt x="725967" y="565687"/>
                  </a:lnTo>
                  <a:lnTo>
                    <a:pt x="702061" y="604636"/>
                  </a:lnTo>
                  <a:lnTo>
                    <a:pt x="673832" y="640356"/>
                  </a:lnTo>
                  <a:lnTo>
                    <a:pt x="641643" y="672484"/>
                  </a:lnTo>
                  <a:lnTo>
                    <a:pt x="605855" y="700660"/>
                  </a:lnTo>
                  <a:lnTo>
                    <a:pt x="566829" y="724522"/>
                  </a:lnTo>
                  <a:lnTo>
                    <a:pt x="524926" y="743711"/>
                  </a:lnTo>
                  <a:lnTo>
                    <a:pt x="480508" y="757864"/>
                  </a:lnTo>
                  <a:lnTo>
                    <a:pt x="433936" y="766620"/>
                  </a:lnTo>
                  <a:lnTo>
                    <a:pt x="385572" y="769619"/>
                  </a:lnTo>
                  <a:lnTo>
                    <a:pt x="337207" y="766620"/>
                  </a:lnTo>
                  <a:lnTo>
                    <a:pt x="290635" y="757864"/>
                  </a:lnTo>
                  <a:lnTo>
                    <a:pt x="246217" y="743711"/>
                  </a:lnTo>
                  <a:lnTo>
                    <a:pt x="204314" y="724522"/>
                  </a:lnTo>
                  <a:lnTo>
                    <a:pt x="165288" y="700660"/>
                  </a:lnTo>
                  <a:lnTo>
                    <a:pt x="129500" y="672484"/>
                  </a:lnTo>
                  <a:lnTo>
                    <a:pt x="97311" y="640356"/>
                  </a:lnTo>
                  <a:lnTo>
                    <a:pt x="69082" y="604636"/>
                  </a:lnTo>
                  <a:lnTo>
                    <a:pt x="45176" y="565687"/>
                  </a:lnTo>
                  <a:lnTo>
                    <a:pt x="25953" y="523868"/>
                  </a:lnTo>
                  <a:lnTo>
                    <a:pt x="11776" y="479542"/>
                  </a:lnTo>
                  <a:lnTo>
                    <a:pt x="3004" y="433069"/>
                  </a:lnTo>
                  <a:lnTo>
                    <a:pt x="0" y="384809"/>
                  </a:lnTo>
                  <a:close/>
                </a:path>
              </a:pathLst>
            </a:custGeom>
            <a:ln w="76200">
              <a:solidFill>
                <a:srgbClr val="3769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4681727" y="3704844"/>
              <a:ext cx="769620" cy="771525"/>
            </a:xfrm>
            <a:custGeom>
              <a:avLst/>
              <a:gdLst/>
              <a:ahLst/>
              <a:cxnLst/>
              <a:rect l="l" t="t" r="r" b="b"/>
              <a:pathLst>
                <a:path w="769620" h="771525">
                  <a:moveTo>
                    <a:pt x="384810" y="0"/>
                  </a:moveTo>
                  <a:lnTo>
                    <a:pt x="336550" y="3003"/>
                  </a:lnTo>
                  <a:lnTo>
                    <a:pt x="290077" y="11773"/>
                  </a:lnTo>
                  <a:lnTo>
                    <a:pt x="245751" y="25949"/>
                  </a:lnTo>
                  <a:lnTo>
                    <a:pt x="203932" y="45169"/>
                  </a:lnTo>
                  <a:lnTo>
                    <a:pt x="164983" y="69072"/>
                  </a:lnTo>
                  <a:lnTo>
                    <a:pt x="129263" y="97298"/>
                  </a:lnTo>
                  <a:lnTo>
                    <a:pt x="97135" y="129484"/>
                  </a:lnTo>
                  <a:lnTo>
                    <a:pt x="68959" y="165271"/>
                  </a:lnTo>
                  <a:lnTo>
                    <a:pt x="45097" y="204297"/>
                  </a:lnTo>
                  <a:lnTo>
                    <a:pt x="25908" y="246201"/>
                  </a:lnTo>
                  <a:lnTo>
                    <a:pt x="11755" y="290623"/>
                  </a:lnTo>
                  <a:lnTo>
                    <a:pt x="2999" y="337200"/>
                  </a:lnTo>
                  <a:lnTo>
                    <a:pt x="0" y="385571"/>
                  </a:lnTo>
                  <a:lnTo>
                    <a:pt x="2999" y="433943"/>
                  </a:lnTo>
                  <a:lnTo>
                    <a:pt x="11755" y="480520"/>
                  </a:lnTo>
                  <a:lnTo>
                    <a:pt x="25908" y="524942"/>
                  </a:lnTo>
                  <a:lnTo>
                    <a:pt x="45097" y="566846"/>
                  </a:lnTo>
                  <a:lnTo>
                    <a:pt x="68959" y="605872"/>
                  </a:lnTo>
                  <a:lnTo>
                    <a:pt x="97135" y="641659"/>
                  </a:lnTo>
                  <a:lnTo>
                    <a:pt x="129263" y="673845"/>
                  </a:lnTo>
                  <a:lnTo>
                    <a:pt x="164983" y="702071"/>
                  </a:lnTo>
                  <a:lnTo>
                    <a:pt x="203932" y="725974"/>
                  </a:lnTo>
                  <a:lnTo>
                    <a:pt x="245751" y="745194"/>
                  </a:lnTo>
                  <a:lnTo>
                    <a:pt x="290077" y="759370"/>
                  </a:lnTo>
                  <a:lnTo>
                    <a:pt x="336550" y="768140"/>
                  </a:lnTo>
                  <a:lnTo>
                    <a:pt x="384810" y="771143"/>
                  </a:lnTo>
                  <a:lnTo>
                    <a:pt x="433069" y="768140"/>
                  </a:lnTo>
                  <a:lnTo>
                    <a:pt x="479542" y="759370"/>
                  </a:lnTo>
                  <a:lnTo>
                    <a:pt x="523868" y="745194"/>
                  </a:lnTo>
                  <a:lnTo>
                    <a:pt x="565687" y="725974"/>
                  </a:lnTo>
                  <a:lnTo>
                    <a:pt x="604636" y="702071"/>
                  </a:lnTo>
                  <a:lnTo>
                    <a:pt x="640356" y="673845"/>
                  </a:lnTo>
                  <a:lnTo>
                    <a:pt x="672484" y="641659"/>
                  </a:lnTo>
                  <a:lnTo>
                    <a:pt x="700660" y="605872"/>
                  </a:lnTo>
                  <a:lnTo>
                    <a:pt x="724522" y="566846"/>
                  </a:lnTo>
                  <a:lnTo>
                    <a:pt x="743711" y="524942"/>
                  </a:lnTo>
                  <a:lnTo>
                    <a:pt x="757864" y="480520"/>
                  </a:lnTo>
                  <a:lnTo>
                    <a:pt x="766620" y="433943"/>
                  </a:lnTo>
                  <a:lnTo>
                    <a:pt x="769620" y="385571"/>
                  </a:lnTo>
                  <a:lnTo>
                    <a:pt x="766620" y="337200"/>
                  </a:lnTo>
                  <a:lnTo>
                    <a:pt x="757864" y="290623"/>
                  </a:lnTo>
                  <a:lnTo>
                    <a:pt x="743711" y="246201"/>
                  </a:lnTo>
                  <a:lnTo>
                    <a:pt x="724522" y="204297"/>
                  </a:lnTo>
                  <a:lnTo>
                    <a:pt x="700660" y="165271"/>
                  </a:lnTo>
                  <a:lnTo>
                    <a:pt x="672484" y="129484"/>
                  </a:lnTo>
                  <a:lnTo>
                    <a:pt x="640356" y="97298"/>
                  </a:lnTo>
                  <a:lnTo>
                    <a:pt x="604636" y="69072"/>
                  </a:lnTo>
                  <a:lnTo>
                    <a:pt x="565687" y="45169"/>
                  </a:lnTo>
                  <a:lnTo>
                    <a:pt x="523868" y="25949"/>
                  </a:lnTo>
                  <a:lnTo>
                    <a:pt x="479542" y="11773"/>
                  </a:lnTo>
                  <a:lnTo>
                    <a:pt x="433069" y="3003"/>
                  </a:lnTo>
                  <a:lnTo>
                    <a:pt x="384810" y="0"/>
                  </a:lnTo>
                  <a:close/>
                </a:path>
              </a:pathLst>
            </a:custGeom>
            <a:solidFill>
              <a:srgbClr val="31B9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4681727" y="3704844"/>
              <a:ext cx="769620" cy="771525"/>
            </a:xfrm>
            <a:custGeom>
              <a:avLst/>
              <a:gdLst/>
              <a:ahLst/>
              <a:cxnLst/>
              <a:rect l="l" t="t" r="r" b="b"/>
              <a:pathLst>
                <a:path w="769620" h="771525">
                  <a:moveTo>
                    <a:pt x="0" y="385571"/>
                  </a:moveTo>
                  <a:lnTo>
                    <a:pt x="2999" y="337200"/>
                  </a:lnTo>
                  <a:lnTo>
                    <a:pt x="11755" y="290623"/>
                  </a:lnTo>
                  <a:lnTo>
                    <a:pt x="25908" y="246201"/>
                  </a:lnTo>
                  <a:lnTo>
                    <a:pt x="45097" y="204297"/>
                  </a:lnTo>
                  <a:lnTo>
                    <a:pt x="68959" y="165271"/>
                  </a:lnTo>
                  <a:lnTo>
                    <a:pt x="97135" y="129484"/>
                  </a:lnTo>
                  <a:lnTo>
                    <a:pt x="129263" y="97298"/>
                  </a:lnTo>
                  <a:lnTo>
                    <a:pt x="164983" y="69072"/>
                  </a:lnTo>
                  <a:lnTo>
                    <a:pt x="203932" y="45169"/>
                  </a:lnTo>
                  <a:lnTo>
                    <a:pt x="245751" y="25949"/>
                  </a:lnTo>
                  <a:lnTo>
                    <a:pt x="290077" y="11773"/>
                  </a:lnTo>
                  <a:lnTo>
                    <a:pt x="336550" y="3003"/>
                  </a:lnTo>
                  <a:lnTo>
                    <a:pt x="384810" y="0"/>
                  </a:lnTo>
                  <a:lnTo>
                    <a:pt x="433069" y="3003"/>
                  </a:lnTo>
                  <a:lnTo>
                    <a:pt x="479542" y="11773"/>
                  </a:lnTo>
                  <a:lnTo>
                    <a:pt x="523868" y="25949"/>
                  </a:lnTo>
                  <a:lnTo>
                    <a:pt x="565687" y="45169"/>
                  </a:lnTo>
                  <a:lnTo>
                    <a:pt x="604636" y="69072"/>
                  </a:lnTo>
                  <a:lnTo>
                    <a:pt x="640356" y="97298"/>
                  </a:lnTo>
                  <a:lnTo>
                    <a:pt x="672484" y="129484"/>
                  </a:lnTo>
                  <a:lnTo>
                    <a:pt x="700660" y="165271"/>
                  </a:lnTo>
                  <a:lnTo>
                    <a:pt x="724522" y="204297"/>
                  </a:lnTo>
                  <a:lnTo>
                    <a:pt x="743711" y="246201"/>
                  </a:lnTo>
                  <a:lnTo>
                    <a:pt x="757864" y="290623"/>
                  </a:lnTo>
                  <a:lnTo>
                    <a:pt x="766620" y="337200"/>
                  </a:lnTo>
                  <a:lnTo>
                    <a:pt x="769620" y="385571"/>
                  </a:lnTo>
                  <a:lnTo>
                    <a:pt x="766620" y="433943"/>
                  </a:lnTo>
                  <a:lnTo>
                    <a:pt x="757864" y="480520"/>
                  </a:lnTo>
                  <a:lnTo>
                    <a:pt x="743711" y="524942"/>
                  </a:lnTo>
                  <a:lnTo>
                    <a:pt x="724522" y="566846"/>
                  </a:lnTo>
                  <a:lnTo>
                    <a:pt x="700660" y="605872"/>
                  </a:lnTo>
                  <a:lnTo>
                    <a:pt x="672484" y="641659"/>
                  </a:lnTo>
                  <a:lnTo>
                    <a:pt x="640356" y="673845"/>
                  </a:lnTo>
                  <a:lnTo>
                    <a:pt x="604636" y="702071"/>
                  </a:lnTo>
                  <a:lnTo>
                    <a:pt x="565687" y="725974"/>
                  </a:lnTo>
                  <a:lnTo>
                    <a:pt x="523868" y="745194"/>
                  </a:lnTo>
                  <a:lnTo>
                    <a:pt x="479542" y="759370"/>
                  </a:lnTo>
                  <a:lnTo>
                    <a:pt x="433069" y="768140"/>
                  </a:lnTo>
                  <a:lnTo>
                    <a:pt x="384810" y="771143"/>
                  </a:lnTo>
                  <a:lnTo>
                    <a:pt x="336550" y="768140"/>
                  </a:lnTo>
                  <a:lnTo>
                    <a:pt x="290077" y="759370"/>
                  </a:lnTo>
                  <a:lnTo>
                    <a:pt x="245751" y="745194"/>
                  </a:lnTo>
                  <a:lnTo>
                    <a:pt x="203932" y="725974"/>
                  </a:lnTo>
                  <a:lnTo>
                    <a:pt x="164983" y="702071"/>
                  </a:lnTo>
                  <a:lnTo>
                    <a:pt x="129263" y="673845"/>
                  </a:lnTo>
                  <a:lnTo>
                    <a:pt x="97135" y="641659"/>
                  </a:lnTo>
                  <a:lnTo>
                    <a:pt x="68959" y="605872"/>
                  </a:lnTo>
                  <a:lnTo>
                    <a:pt x="45097" y="566846"/>
                  </a:lnTo>
                  <a:lnTo>
                    <a:pt x="25908" y="524942"/>
                  </a:lnTo>
                  <a:lnTo>
                    <a:pt x="11755" y="480520"/>
                  </a:lnTo>
                  <a:lnTo>
                    <a:pt x="2999" y="433943"/>
                  </a:lnTo>
                  <a:lnTo>
                    <a:pt x="0" y="385571"/>
                  </a:lnTo>
                  <a:close/>
                </a:path>
              </a:pathLst>
            </a:custGeom>
            <a:ln w="76200">
              <a:solidFill>
                <a:srgbClr val="31B9B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490728" y="3703320"/>
              <a:ext cx="769620" cy="771525"/>
            </a:xfrm>
            <a:custGeom>
              <a:avLst/>
              <a:gdLst/>
              <a:ahLst/>
              <a:cxnLst/>
              <a:rect l="l" t="t" r="r" b="b"/>
              <a:pathLst>
                <a:path w="769619" h="771525">
                  <a:moveTo>
                    <a:pt x="384809" y="0"/>
                  </a:moveTo>
                  <a:lnTo>
                    <a:pt x="336540" y="3003"/>
                  </a:lnTo>
                  <a:lnTo>
                    <a:pt x="290060" y="11773"/>
                  </a:lnTo>
                  <a:lnTo>
                    <a:pt x="245730" y="25949"/>
                  </a:lnTo>
                  <a:lnTo>
                    <a:pt x="203910" y="45169"/>
                  </a:lnTo>
                  <a:lnTo>
                    <a:pt x="164961" y="69072"/>
                  </a:lnTo>
                  <a:lnTo>
                    <a:pt x="129243" y="97298"/>
                  </a:lnTo>
                  <a:lnTo>
                    <a:pt x="97118" y="129484"/>
                  </a:lnTo>
                  <a:lnTo>
                    <a:pt x="68945" y="165271"/>
                  </a:lnTo>
                  <a:lnTo>
                    <a:pt x="45087" y="204297"/>
                  </a:lnTo>
                  <a:lnTo>
                    <a:pt x="25902" y="246201"/>
                  </a:lnTo>
                  <a:lnTo>
                    <a:pt x="11752" y="290623"/>
                  </a:lnTo>
                  <a:lnTo>
                    <a:pt x="2998" y="337200"/>
                  </a:lnTo>
                  <a:lnTo>
                    <a:pt x="0" y="385571"/>
                  </a:lnTo>
                  <a:lnTo>
                    <a:pt x="2998" y="433943"/>
                  </a:lnTo>
                  <a:lnTo>
                    <a:pt x="11752" y="480520"/>
                  </a:lnTo>
                  <a:lnTo>
                    <a:pt x="25902" y="524942"/>
                  </a:lnTo>
                  <a:lnTo>
                    <a:pt x="45087" y="566846"/>
                  </a:lnTo>
                  <a:lnTo>
                    <a:pt x="68945" y="605872"/>
                  </a:lnTo>
                  <a:lnTo>
                    <a:pt x="97118" y="641659"/>
                  </a:lnTo>
                  <a:lnTo>
                    <a:pt x="129243" y="673845"/>
                  </a:lnTo>
                  <a:lnTo>
                    <a:pt x="164961" y="702071"/>
                  </a:lnTo>
                  <a:lnTo>
                    <a:pt x="203910" y="725974"/>
                  </a:lnTo>
                  <a:lnTo>
                    <a:pt x="245730" y="745194"/>
                  </a:lnTo>
                  <a:lnTo>
                    <a:pt x="290060" y="759370"/>
                  </a:lnTo>
                  <a:lnTo>
                    <a:pt x="336540" y="768140"/>
                  </a:lnTo>
                  <a:lnTo>
                    <a:pt x="384809" y="771143"/>
                  </a:lnTo>
                  <a:lnTo>
                    <a:pt x="433079" y="768140"/>
                  </a:lnTo>
                  <a:lnTo>
                    <a:pt x="479559" y="759370"/>
                  </a:lnTo>
                  <a:lnTo>
                    <a:pt x="523889" y="745194"/>
                  </a:lnTo>
                  <a:lnTo>
                    <a:pt x="565709" y="725974"/>
                  </a:lnTo>
                  <a:lnTo>
                    <a:pt x="604658" y="702071"/>
                  </a:lnTo>
                  <a:lnTo>
                    <a:pt x="640376" y="673845"/>
                  </a:lnTo>
                  <a:lnTo>
                    <a:pt x="672501" y="641659"/>
                  </a:lnTo>
                  <a:lnTo>
                    <a:pt x="700674" y="605872"/>
                  </a:lnTo>
                  <a:lnTo>
                    <a:pt x="724532" y="566846"/>
                  </a:lnTo>
                  <a:lnTo>
                    <a:pt x="743717" y="524942"/>
                  </a:lnTo>
                  <a:lnTo>
                    <a:pt x="757867" y="480520"/>
                  </a:lnTo>
                  <a:lnTo>
                    <a:pt x="766621" y="433943"/>
                  </a:lnTo>
                  <a:lnTo>
                    <a:pt x="769619" y="385571"/>
                  </a:lnTo>
                  <a:lnTo>
                    <a:pt x="766621" y="337200"/>
                  </a:lnTo>
                  <a:lnTo>
                    <a:pt x="757867" y="290623"/>
                  </a:lnTo>
                  <a:lnTo>
                    <a:pt x="743717" y="246201"/>
                  </a:lnTo>
                  <a:lnTo>
                    <a:pt x="724532" y="204297"/>
                  </a:lnTo>
                  <a:lnTo>
                    <a:pt x="700674" y="165271"/>
                  </a:lnTo>
                  <a:lnTo>
                    <a:pt x="672501" y="129484"/>
                  </a:lnTo>
                  <a:lnTo>
                    <a:pt x="640376" y="97298"/>
                  </a:lnTo>
                  <a:lnTo>
                    <a:pt x="604658" y="69072"/>
                  </a:lnTo>
                  <a:lnTo>
                    <a:pt x="565709" y="45169"/>
                  </a:lnTo>
                  <a:lnTo>
                    <a:pt x="523889" y="25949"/>
                  </a:lnTo>
                  <a:lnTo>
                    <a:pt x="479559" y="11773"/>
                  </a:lnTo>
                  <a:lnTo>
                    <a:pt x="433079" y="3003"/>
                  </a:lnTo>
                  <a:lnTo>
                    <a:pt x="384809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490728" y="3703320"/>
              <a:ext cx="769620" cy="771525"/>
            </a:xfrm>
            <a:custGeom>
              <a:avLst/>
              <a:gdLst/>
              <a:ahLst/>
              <a:cxnLst/>
              <a:rect l="l" t="t" r="r" b="b"/>
              <a:pathLst>
                <a:path w="769619" h="771525">
                  <a:moveTo>
                    <a:pt x="0" y="385571"/>
                  </a:moveTo>
                  <a:lnTo>
                    <a:pt x="2998" y="337200"/>
                  </a:lnTo>
                  <a:lnTo>
                    <a:pt x="11752" y="290623"/>
                  </a:lnTo>
                  <a:lnTo>
                    <a:pt x="25902" y="246201"/>
                  </a:lnTo>
                  <a:lnTo>
                    <a:pt x="45087" y="204297"/>
                  </a:lnTo>
                  <a:lnTo>
                    <a:pt x="68945" y="165271"/>
                  </a:lnTo>
                  <a:lnTo>
                    <a:pt x="97118" y="129484"/>
                  </a:lnTo>
                  <a:lnTo>
                    <a:pt x="129243" y="97298"/>
                  </a:lnTo>
                  <a:lnTo>
                    <a:pt x="164961" y="69072"/>
                  </a:lnTo>
                  <a:lnTo>
                    <a:pt x="203910" y="45169"/>
                  </a:lnTo>
                  <a:lnTo>
                    <a:pt x="245730" y="25949"/>
                  </a:lnTo>
                  <a:lnTo>
                    <a:pt x="290060" y="11773"/>
                  </a:lnTo>
                  <a:lnTo>
                    <a:pt x="336540" y="3003"/>
                  </a:lnTo>
                  <a:lnTo>
                    <a:pt x="384809" y="0"/>
                  </a:lnTo>
                  <a:lnTo>
                    <a:pt x="433079" y="3003"/>
                  </a:lnTo>
                  <a:lnTo>
                    <a:pt x="479559" y="11773"/>
                  </a:lnTo>
                  <a:lnTo>
                    <a:pt x="523889" y="25949"/>
                  </a:lnTo>
                  <a:lnTo>
                    <a:pt x="565709" y="45169"/>
                  </a:lnTo>
                  <a:lnTo>
                    <a:pt x="604658" y="69072"/>
                  </a:lnTo>
                  <a:lnTo>
                    <a:pt x="640376" y="97298"/>
                  </a:lnTo>
                  <a:lnTo>
                    <a:pt x="672501" y="129484"/>
                  </a:lnTo>
                  <a:lnTo>
                    <a:pt x="700674" y="165271"/>
                  </a:lnTo>
                  <a:lnTo>
                    <a:pt x="724532" y="204297"/>
                  </a:lnTo>
                  <a:lnTo>
                    <a:pt x="743717" y="246201"/>
                  </a:lnTo>
                  <a:lnTo>
                    <a:pt x="757867" y="290623"/>
                  </a:lnTo>
                  <a:lnTo>
                    <a:pt x="766621" y="337200"/>
                  </a:lnTo>
                  <a:lnTo>
                    <a:pt x="769619" y="385571"/>
                  </a:lnTo>
                  <a:lnTo>
                    <a:pt x="766621" y="433943"/>
                  </a:lnTo>
                  <a:lnTo>
                    <a:pt x="757867" y="480520"/>
                  </a:lnTo>
                  <a:lnTo>
                    <a:pt x="743717" y="524942"/>
                  </a:lnTo>
                  <a:lnTo>
                    <a:pt x="724532" y="566846"/>
                  </a:lnTo>
                  <a:lnTo>
                    <a:pt x="700674" y="605872"/>
                  </a:lnTo>
                  <a:lnTo>
                    <a:pt x="672501" y="641659"/>
                  </a:lnTo>
                  <a:lnTo>
                    <a:pt x="640376" y="673845"/>
                  </a:lnTo>
                  <a:lnTo>
                    <a:pt x="604658" y="702071"/>
                  </a:lnTo>
                  <a:lnTo>
                    <a:pt x="565709" y="725974"/>
                  </a:lnTo>
                  <a:lnTo>
                    <a:pt x="523889" y="745194"/>
                  </a:lnTo>
                  <a:lnTo>
                    <a:pt x="479559" y="759370"/>
                  </a:lnTo>
                  <a:lnTo>
                    <a:pt x="433079" y="768140"/>
                  </a:lnTo>
                  <a:lnTo>
                    <a:pt x="384809" y="771143"/>
                  </a:lnTo>
                  <a:lnTo>
                    <a:pt x="336540" y="768140"/>
                  </a:lnTo>
                  <a:lnTo>
                    <a:pt x="290060" y="759370"/>
                  </a:lnTo>
                  <a:lnTo>
                    <a:pt x="245730" y="745194"/>
                  </a:lnTo>
                  <a:lnTo>
                    <a:pt x="203910" y="725974"/>
                  </a:lnTo>
                  <a:lnTo>
                    <a:pt x="164961" y="702071"/>
                  </a:lnTo>
                  <a:lnTo>
                    <a:pt x="129243" y="673845"/>
                  </a:lnTo>
                  <a:lnTo>
                    <a:pt x="97118" y="641659"/>
                  </a:lnTo>
                  <a:lnTo>
                    <a:pt x="68945" y="605872"/>
                  </a:lnTo>
                  <a:lnTo>
                    <a:pt x="45087" y="566846"/>
                  </a:lnTo>
                  <a:lnTo>
                    <a:pt x="25902" y="524942"/>
                  </a:lnTo>
                  <a:lnTo>
                    <a:pt x="11752" y="480520"/>
                  </a:lnTo>
                  <a:lnTo>
                    <a:pt x="2998" y="433943"/>
                  </a:lnTo>
                  <a:lnTo>
                    <a:pt x="0" y="385571"/>
                  </a:lnTo>
                  <a:close/>
                </a:path>
              </a:pathLst>
            </a:custGeom>
            <a:ln w="76200">
              <a:solidFill>
                <a:srgbClr val="3769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7821168" y="3707892"/>
              <a:ext cx="771525" cy="769620"/>
            </a:xfrm>
            <a:custGeom>
              <a:avLst/>
              <a:gdLst/>
              <a:ahLst/>
              <a:cxnLst/>
              <a:rect l="l" t="t" r="r" b="b"/>
              <a:pathLst>
                <a:path w="771525" h="769620">
                  <a:moveTo>
                    <a:pt x="385572" y="0"/>
                  </a:moveTo>
                  <a:lnTo>
                    <a:pt x="337200" y="2999"/>
                  </a:lnTo>
                  <a:lnTo>
                    <a:pt x="290623" y="11755"/>
                  </a:lnTo>
                  <a:lnTo>
                    <a:pt x="246201" y="25908"/>
                  </a:lnTo>
                  <a:lnTo>
                    <a:pt x="204297" y="45097"/>
                  </a:lnTo>
                  <a:lnTo>
                    <a:pt x="165271" y="68959"/>
                  </a:lnTo>
                  <a:lnTo>
                    <a:pt x="129484" y="97135"/>
                  </a:lnTo>
                  <a:lnTo>
                    <a:pt x="97298" y="129263"/>
                  </a:lnTo>
                  <a:lnTo>
                    <a:pt x="69072" y="164983"/>
                  </a:lnTo>
                  <a:lnTo>
                    <a:pt x="45169" y="203932"/>
                  </a:lnTo>
                  <a:lnTo>
                    <a:pt x="25949" y="245751"/>
                  </a:lnTo>
                  <a:lnTo>
                    <a:pt x="11773" y="290077"/>
                  </a:lnTo>
                  <a:lnTo>
                    <a:pt x="3003" y="336550"/>
                  </a:lnTo>
                  <a:lnTo>
                    <a:pt x="0" y="384809"/>
                  </a:lnTo>
                  <a:lnTo>
                    <a:pt x="3003" y="433069"/>
                  </a:lnTo>
                  <a:lnTo>
                    <a:pt x="11773" y="479542"/>
                  </a:lnTo>
                  <a:lnTo>
                    <a:pt x="25949" y="523868"/>
                  </a:lnTo>
                  <a:lnTo>
                    <a:pt x="45169" y="565687"/>
                  </a:lnTo>
                  <a:lnTo>
                    <a:pt x="69072" y="604636"/>
                  </a:lnTo>
                  <a:lnTo>
                    <a:pt x="97298" y="640356"/>
                  </a:lnTo>
                  <a:lnTo>
                    <a:pt x="129484" y="672484"/>
                  </a:lnTo>
                  <a:lnTo>
                    <a:pt x="165271" y="700660"/>
                  </a:lnTo>
                  <a:lnTo>
                    <a:pt x="204297" y="724522"/>
                  </a:lnTo>
                  <a:lnTo>
                    <a:pt x="246201" y="743711"/>
                  </a:lnTo>
                  <a:lnTo>
                    <a:pt x="290623" y="757864"/>
                  </a:lnTo>
                  <a:lnTo>
                    <a:pt x="337200" y="766620"/>
                  </a:lnTo>
                  <a:lnTo>
                    <a:pt x="385572" y="769619"/>
                  </a:lnTo>
                  <a:lnTo>
                    <a:pt x="433943" y="766620"/>
                  </a:lnTo>
                  <a:lnTo>
                    <a:pt x="480520" y="757864"/>
                  </a:lnTo>
                  <a:lnTo>
                    <a:pt x="524942" y="743711"/>
                  </a:lnTo>
                  <a:lnTo>
                    <a:pt x="566846" y="724522"/>
                  </a:lnTo>
                  <a:lnTo>
                    <a:pt x="605872" y="700660"/>
                  </a:lnTo>
                  <a:lnTo>
                    <a:pt x="641659" y="672484"/>
                  </a:lnTo>
                  <a:lnTo>
                    <a:pt x="673845" y="640356"/>
                  </a:lnTo>
                  <a:lnTo>
                    <a:pt x="702071" y="604636"/>
                  </a:lnTo>
                  <a:lnTo>
                    <a:pt x="725974" y="565687"/>
                  </a:lnTo>
                  <a:lnTo>
                    <a:pt x="745194" y="523868"/>
                  </a:lnTo>
                  <a:lnTo>
                    <a:pt x="759370" y="479542"/>
                  </a:lnTo>
                  <a:lnTo>
                    <a:pt x="768140" y="433069"/>
                  </a:lnTo>
                  <a:lnTo>
                    <a:pt x="771143" y="384809"/>
                  </a:lnTo>
                  <a:lnTo>
                    <a:pt x="768140" y="336550"/>
                  </a:lnTo>
                  <a:lnTo>
                    <a:pt x="759370" y="290077"/>
                  </a:lnTo>
                  <a:lnTo>
                    <a:pt x="745194" y="245751"/>
                  </a:lnTo>
                  <a:lnTo>
                    <a:pt x="725974" y="203932"/>
                  </a:lnTo>
                  <a:lnTo>
                    <a:pt x="702071" y="164983"/>
                  </a:lnTo>
                  <a:lnTo>
                    <a:pt x="673845" y="129263"/>
                  </a:lnTo>
                  <a:lnTo>
                    <a:pt x="641659" y="97135"/>
                  </a:lnTo>
                  <a:lnTo>
                    <a:pt x="605872" y="68959"/>
                  </a:lnTo>
                  <a:lnTo>
                    <a:pt x="566846" y="45097"/>
                  </a:lnTo>
                  <a:lnTo>
                    <a:pt x="524942" y="25908"/>
                  </a:lnTo>
                  <a:lnTo>
                    <a:pt x="480520" y="11755"/>
                  </a:lnTo>
                  <a:lnTo>
                    <a:pt x="433943" y="2999"/>
                  </a:lnTo>
                  <a:lnTo>
                    <a:pt x="385572" y="0"/>
                  </a:lnTo>
                  <a:close/>
                </a:path>
              </a:pathLst>
            </a:custGeom>
            <a:solidFill>
              <a:srgbClr val="84DE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7821168" y="3707892"/>
              <a:ext cx="771525" cy="769620"/>
            </a:xfrm>
            <a:custGeom>
              <a:avLst/>
              <a:gdLst/>
              <a:ahLst/>
              <a:cxnLst/>
              <a:rect l="l" t="t" r="r" b="b"/>
              <a:pathLst>
                <a:path w="771525" h="769620">
                  <a:moveTo>
                    <a:pt x="0" y="384809"/>
                  </a:moveTo>
                  <a:lnTo>
                    <a:pt x="3003" y="336550"/>
                  </a:lnTo>
                  <a:lnTo>
                    <a:pt x="11773" y="290077"/>
                  </a:lnTo>
                  <a:lnTo>
                    <a:pt x="25949" y="245751"/>
                  </a:lnTo>
                  <a:lnTo>
                    <a:pt x="45169" y="203932"/>
                  </a:lnTo>
                  <a:lnTo>
                    <a:pt x="69072" y="164983"/>
                  </a:lnTo>
                  <a:lnTo>
                    <a:pt x="97298" y="129263"/>
                  </a:lnTo>
                  <a:lnTo>
                    <a:pt x="129484" y="97135"/>
                  </a:lnTo>
                  <a:lnTo>
                    <a:pt x="165271" y="68959"/>
                  </a:lnTo>
                  <a:lnTo>
                    <a:pt x="204297" y="45097"/>
                  </a:lnTo>
                  <a:lnTo>
                    <a:pt x="246201" y="25908"/>
                  </a:lnTo>
                  <a:lnTo>
                    <a:pt x="290623" y="11755"/>
                  </a:lnTo>
                  <a:lnTo>
                    <a:pt x="337200" y="2999"/>
                  </a:lnTo>
                  <a:lnTo>
                    <a:pt x="385572" y="0"/>
                  </a:lnTo>
                  <a:lnTo>
                    <a:pt x="433943" y="2999"/>
                  </a:lnTo>
                  <a:lnTo>
                    <a:pt x="480520" y="11755"/>
                  </a:lnTo>
                  <a:lnTo>
                    <a:pt x="524942" y="25908"/>
                  </a:lnTo>
                  <a:lnTo>
                    <a:pt x="566846" y="45097"/>
                  </a:lnTo>
                  <a:lnTo>
                    <a:pt x="605872" y="68959"/>
                  </a:lnTo>
                  <a:lnTo>
                    <a:pt x="641659" y="97135"/>
                  </a:lnTo>
                  <a:lnTo>
                    <a:pt x="673845" y="129263"/>
                  </a:lnTo>
                  <a:lnTo>
                    <a:pt x="702071" y="164983"/>
                  </a:lnTo>
                  <a:lnTo>
                    <a:pt x="725974" y="203932"/>
                  </a:lnTo>
                  <a:lnTo>
                    <a:pt x="745194" y="245751"/>
                  </a:lnTo>
                  <a:lnTo>
                    <a:pt x="759370" y="290077"/>
                  </a:lnTo>
                  <a:lnTo>
                    <a:pt x="768140" y="336550"/>
                  </a:lnTo>
                  <a:lnTo>
                    <a:pt x="771143" y="384809"/>
                  </a:lnTo>
                  <a:lnTo>
                    <a:pt x="768140" y="433069"/>
                  </a:lnTo>
                  <a:lnTo>
                    <a:pt x="759370" y="479542"/>
                  </a:lnTo>
                  <a:lnTo>
                    <a:pt x="745194" y="523868"/>
                  </a:lnTo>
                  <a:lnTo>
                    <a:pt x="725974" y="565687"/>
                  </a:lnTo>
                  <a:lnTo>
                    <a:pt x="702071" y="604636"/>
                  </a:lnTo>
                  <a:lnTo>
                    <a:pt x="673845" y="640356"/>
                  </a:lnTo>
                  <a:lnTo>
                    <a:pt x="641659" y="672484"/>
                  </a:lnTo>
                  <a:lnTo>
                    <a:pt x="605872" y="700660"/>
                  </a:lnTo>
                  <a:lnTo>
                    <a:pt x="566846" y="724522"/>
                  </a:lnTo>
                  <a:lnTo>
                    <a:pt x="524942" y="743711"/>
                  </a:lnTo>
                  <a:lnTo>
                    <a:pt x="480520" y="757864"/>
                  </a:lnTo>
                  <a:lnTo>
                    <a:pt x="433943" y="766620"/>
                  </a:lnTo>
                  <a:lnTo>
                    <a:pt x="385572" y="769619"/>
                  </a:lnTo>
                  <a:lnTo>
                    <a:pt x="337200" y="766620"/>
                  </a:lnTo>
                  <a:lnTo>
                    <a:pt x="290623" y="757864"/>
                  </a:lnTo>
                  <a:lnTo>
                    <a:pt x="246201" y="743711"/>
                  </a:lnTo>
                  <a:lnTo>
                    <a:pt x="204297" y="724522"/>
                  </a:lnTo>
                  <a:lnTo>
                    <a:pt x="165271" y="700660"/>
                  </a:lnTo>
                  <a:lnTo>
                    <a:pt x="129484" y="672484"/>
                  </a:lnTo>
                  <a:lnTo>
                    <a:pt x="97298" y="640356"/>
                  </a:lnTo>
                  <a:lnTo>
                    <a:pt x="69072" y="604636"/>
                  </a:lnTo>
                  <a:lnTo>
                    <a:pt x="45169" y="565687"/>
                  </a:lnTo>
                  <a:lnTo>
                    <a:pt x="25949" y="523868"/>
                  </a:lnTo>
                  <a:lnTo>
                    <a:pt x="11773" y="479542"/>
                  </a:lnTo>
                  <a:lnTo>
                    <a:pt x="3003" y="433069"/>
                  </a:lnTo>
                  <a:lnTo>
                    <a:pt x="0" y="384809"/>
                  </a:lnTo>
                  <a:close/>
                </a:path>
              </a:pathLst>
            </a:custGeom>
            <a:ln w="76200">
              <a:solidFill>
                <a:srgbClr val="84DED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9915144" y="3707892"/>
              <a:ext cx="769620" cy="769620"/>
            </a:xfrm>
            <a:custGeom>
              <a:avLst/>
              <a:gdLst/>
              <a:ahLst/>
              <a:cxnLst/>
              <a:rect l="l" t="t" r="r" b="b"/>
              <a:pathLst>
                <a:path w="769620" h="769620">
                  <a:moveTo>
                    <a:pt x="384809" y="0"/>
                  </a:moveTo>
                  <a:lnTo>
                    <a:pt x="336550" y="2999"/>
                  </a:lnTo>
                  <a:lnTo>
                    <a:pt x="290077" y="11755"/>
                  </a:lnTo>
                  <a:lnTo>
                    <a:pt x="245751" y="25908"/>
                  </a:lnTo>
                  <a:lnTo>
                    <a:pt x="203932" y="45097"/>
                  </a:lnTo>
                  <a:lnTo>
                    <a:pt x="164983" y="68959"/>
                  </a:lnTo>
                  <a:lnTo>
                    <a:pt x="129263" y="97135"/>
                  </a:lnTo>
                  <a:lnTo>
                    <a:pt x="97135" y="129263"/>
                  </a:lnTo>
                  <a:lnTo>
                    <a:pt x="68959" y="164983"/>
                  </a:lnTo>
                  <a:lnTo>
                    <a:pt x="45097" y="203932"/>
                  </a:lnTo>
                  <a:lnTo>
                    <a:pt x="25908" y="245751"/>
                  </a:lnTo>
                  <a:lnTo>
                    <a:pt x="11755" y="290077"/>
                  </a:lnTo>
                  <a:lnTo>
                    <a:pt x="2999" y="336550"/>
                  </a:lnTo>
                  <a:lnTo>
                    <a:pt x="0" y="384809"/>
                  </a:lnTo>
                  <a:lnTo>
                    <a:pt x="2999" y="433069"/>
                  </a:lnTo>
                  <a:lnTo>
                    <a:pt x="11755" y="479542"/>
                  </a:lnTo>
                  <a:lnTo>
                    <a:pt x="25908" y="523868"/>
                  </a:lnTo>
                  <a:lnTo>
                    <a:pt x="45097" y="565687"/>
                  </a:lnTo>
                  <a:lnTo>
                    <a:pt x="68959" y="604636"/>
                  </a:lnTo>
                  <a:lnTo>
                    <a:pt x="97135" y="640356"/>
                  </a:lnTo>
                  <a:lnTo>
                    <a:pt x="129263" y="672484"/>
                  </a:lnTo>
                  <a:lnTo>
                    <a:pt x="164983" y="700660"/>
                  </a:lnTo>
                  <a:lnTo>
                    <a:pt x="203932" y="724522"/>
                  </a:lnTo>
                  <a:lnTo>
                    <a:pt x="245751" y="743711"/>
                  </a:lnTo>
                  <a:lnTo>
                    <a:pt x="290077" y="757864"/>
                  </a:lnTo>
                  <a:lnTo>
                    <a:pt x="336550" y="766620"/>
                  </a:lnTo>
                  <a:lnTo>
                    <a:pt x="384809" y="769619"/>
                  </a:lnTo>
                  <a:lnTo>
                    <a:pt x="433069" y="766620"/>
                  </a:lnTo>
                  <a:lnTo>
                    <a:pt x="479542" y="757864"/>
                  </a:lnTo>
                  <a:lnTo>
                    <a:pt x="523868" y="743711"/>
                  </a:lnTo>
                  <a:lnTo>
                    <a:pt x="565687" y="724522"/>
                  </a:lnTo>
                  <a:lnTo>
                    <a:pt x="604636" y="700660"/>
                  </a:lnTo>
                  <a:lnTo>
                    <a:pt x="640356" y="672484"/>
                  </a:lnTo>
                  <a:lnTo>
                    <a:pt x="672484" y="640356"/>
                  </a:lnTo>
                  <a:lnTo>
                    <a:pt x="700660" y="604636"/>
                  </a:lnTo>
                  <a:lnTo>
                    <a:pt x="724522" y="565687"/>
                  </a:lnTo>
                  <a:lnTo>
                    <a:pt x="743711" y="523868"/>
                  </a:lnTo>
                  <a:lnTo>
                    <a:pt x="757864" y="479542"/>
                  </a:lnTo>
                  <a:lnTo>
                    <a:pt x="766620" y="433069"/>
                  </a:lnTo>
                  <a:lnTo>
                    <a:pt x="769620" y="384809"/>
                  </a:lnTo>
                  <a:lnTo>
                    <a:pt x="766620" y="336550"/>
                  </a:lnTo>
                  <a:lnTo>
                    <a:pt x="757864" y="290077"/>
                  </a:lnTo>
                  <a:lnTo>
                    <a:pt x="743711" y="245751"/>
                  </a:lnTo>
                  <a:lnTo>
                    <a:pt x="724522" y="203932"/>
                  </a:lnTo>
                  <a:lnTo>
                    <a:pt x="700660" y="164983"/>
                  </a:lnTo>
                  <a:lnTo>
                    <a:pt x="672484" y="129263"/>
                  </a:lnTo>
                  <a:lnTo>
                    <a:pt x="640356" y="97135"/>
                  </a:lnTo>
                  <a:lnTo>
                    <a:pt x="604636" y="68959"/>
                  </a:lnTo>
                  <a:lnTo>
                    <a:pt x="565687" y="45097"/>
                  </a:lnTo>
                  <a:lnTo>
                    <a:pt x="523868" y="25908"/>
                  </a:lnTo>
                  <a:lnTo>
                    <a:pt x="479542" y="11755"/>
                  </a:lnTo>
                  <a:lnTo>
                    <a:pt x="433069" y="2999"/>
                  </a:lnTo>
                  <a:lnTo>
                    <a:pt x="384809" y="0"/>
                  </a:lnTo>
                  <a:close/>
                </a:path>
              </a:pathLst>
            </a:custGeom>
            <a:solidFill>
              <a:srgbClr val="FFBE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9915144" y="3707892"/>
              <a:ext cx="769620" cy="769620"/>
            </a:xfrm>
            <a:custGeom>
              <a:avLst/>
              <a:gdLst/>
              <a:ahLst/>
              <a:cxnLst/>
              <a:rect l="l" t="t" r="r" b="b"/>
              <a:pathLst>
                <a:path w="769620" h="769620">
                  <a:moveTo>
                    <a:pt x="0" y="384809"/>
                  </a:moveTo>
                  <a:lnTo>
                    <a:pt x="2999" y="336550"/>
                  </a:lnTo>
                  <a:lnTo>
                    <a:pt x="11755" y="290077"/>
                  </a:lnTo>
                  <a:lnTo>
                    <a:pt x="25908" y="245751"/>
                  </a:lnTo>
                  <a:lnTo>
                    <a:pt x="45097" y="203932"/>
                  </a:lnTo>
                  <a:lnTo>
                    <a:pt x="68959" y="164983"/>
                  </a:lnTo>
                  <a:lnTo>
                    <a:pt x="97135" y="129263"/>
                  </a:lnTo>
                  <a:lnTo>
                    <a:pt x="129263" y="97135"/>
                  </a:lnTo>
                  <a:lnTo>
                    <a:pt x="164983" y="68959"/>
                  </a:lnTo>
                  <a:lnTo>
                    <a:pt x="203932" y="45097"/>
                  </a:lnTo>
                  <a:lnTo>
                    <a:pt x="245751" y="25908"/>
                  </a:lnTo>
                  <a:lnTo>
                    <a:pt x="290077" y="11755"/>
                  </a:lnTo>
                  <a:lnTo>
                    <a:pt x="336550" y="2999"/>
                  </a:lnTo>
                  <a:lnTo>
                    <a:pt x="384809" y="0"/>
                  </a:lnTo>
                  <a:lnTo>
                    <a:pt x="433069" y="2999"/>
                  </a:lnTo>
                  <a:lnTo>
                    <a:pt x="479542" y="11755"/>
                  </a:lnTo>
                  <a:lnTo>
                    <a:pt x="523868" y="25908"/>
                  </a:lnTo>
                  <a:lnTo>
                    <a:pt x="565687" y="45097"/>
                  </a:lnTo>
                  <a:lnTo>
                    <a:pt x="604636" y="68959"/>
                  </a:lnTo>
                  <a:lnTo>
                    <a:pt x="640356" y="97135"/>
                  </a:lnTo>
                  <a:lnTo>
                    <a:pt x="672484" y="129263"/>
                  </a:lnTo>
                  <a:lnTo>
                    <a:pt x="700660" y="164983"/>
                  </a:lnTo>
                  <a:lnTo>
                    <a:pt x="724522" y="203932"/>
                  </a:lnTo>
                  <a:lnTo>
                    <a:pt x="743711" y="245751"/>
                  </a:lnTo>
                  <a:lnTo>
                    <a:pt x="757864" y="290077"/>
                  </a:lnTo>
                  <a:lnTo>
                    <a:pt x="766620" y="336550"/>
                  </a:lnTo>
                  <a:lnTo>
                    <a:pt x="769620" y="384809"/>
                  </a:lnTo>
                  <a:lnTo>
                    <a:pt x="766620" y="433069"/>
                  </a:lnTo>
                  <a:lnTo>
                    <a:pt x="757864" y="479542"/>
                  </a:lnTo>
                  <a:lnTo>
                    <a:pt x="743711" y="523868"/>
                  </a:lnTo>
                  <a:lnTo>
                    <a:pt x="724522" y="565687"/>
                  </a:lnTo>
                  <a:lnTo>
                    <a:pt x="700660" y="604636"/>
                  </a:lnTo>
                  <a:lnTo>
                    <a:pt x="672484" y="640356"/>
                  </a:lnTo>
                  <a:lnTo>
                    <a:pt x="640356" y="672484"/>
                  </a:lnTo>
                  <a:lnTo>
                    <a:pt x="604636" y="700660"/>
                  </a:lnTo>
                  <a:lnTo>
                    <a:pt x="565687" y="724522"/>
                  </a:lnTo>
                  <a:lnTo>
                    <a:pt x="523868" y="743711"/>
                  </a:lnTo>
                  <a:lnTo>
                    <a:pt x="479542" y="757864"/>
                  </a:lnTo>
                  <a:lnTo>
                    <a:pt x="433069" y="766620"/>
                  </a:lnTo>
                  <a:lnTo>
                    <a:pt x="384809" y="769619"/>
                  </a:lnTo>
                  <a:lnTo>
                    <a:pt x="336550" y="766620"/>
                  </a:lnTo>
                  <a:lnTo>
                    <a:pt x="290077" y="757864"/>
                  </a:lnTo>
                  <a:lnTo>
                    <a:pt x="245751" y="743711"/>
                  </a:lnTo>
                  <a:lnTo>
                    <a:pt x="203932" y="724522"/>
                  </a:lnTo>
                  <a:lnTo>
                    <a:pt x="164983" y="700660"/>
                  </a:lnTo>
                  <a:lnTo>
                    <a:pt x="129263" y="672484"/>
                  </a:lnTo>
                  <a:lnTo>
                    <a:pt x="97135" y="640356"/>
                  </a:lnTo>
                  <a:lnTo>
                    <a:pt x="68959" y="604636"/>
                  </a:lnTo>
                  <a:lnTo>
                    <a:pt x="45097" y="565687"/>
                  </a:lnTo>
                  <a:lnTo>
                    <a:pt x="25908" y="523868"/>
                  </a:lnTo>
                  <a:lnTo>
                    <a:pt x="11755" y="479542"/>
                  </a:lnTo>
                  <a:lnTo>
                    <a:pt x="2999" y="433069"/>
                  </a:lnTo>
                  <a:lnTo>
                    <a:pt x="0" y="384809"/>
                  </a:lnTo>
                  <a:close/>
                </a:path>
              </a:pathLst>
            </a:custGeom>
            <a:ln w="76200">
              <a:solidFill>
                <a:srgbClr val="FFBEA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8868156" y="3703320"/>
              <a:ext cx="769620" cy="769620"/>
            </a:xfrm>
            <a:custGeom>
              <a:avLst/>
              <a:gdLst/>
              <a:ahLst/>
              <a:cxnLst/>
              <a:rect l="l" t="t" r="r" b="b"/>
              <a:pathLst>
                <a:path w="769620" h="769620">
                  <a:moveTo>
                    <a:pt x="384810" y="0"/>
                  </a:moveTo>
                  <a:lnTo>
                    <a:pt x="336550" y="2999"/>
                  </a:lnTo>
                  <a:lnTo>
                    <a:pt x="290077" y="11755"/>
                  </a:lnTo>
                  <a:lnTo>
                    <a:pt x="245751" y="25908"/>
                  </a:lnTo>
                  <a:lnTo>
                    <a:pt x="203932" y="45097"/>
                  </a:lnTo>
                  <a:lnTo>
                    <a:pt x="164983" y="68959"/>
                  </a:lnTo>
                  <a:lnTo>
                    <a:pt x="129263" y="97135"/>
                  </a:lnTo>
                  <a:lnTo>
                    <a:pt x="97135" y="129263"/>
                  </a:lnTo>
                  <a:lnTo>
                    <a:pt x="68959" y="164983"/>
                  </a:lnTo>
                  <a:lnTo>
                    <a:pt x="45097" y="203932"/>
                  </a:lnTo>
                  <a:lnTo>
                    <a:pt x="25908" y="245751"/>
                  </a:lnTo>
                  <a:lnTo>
                    <a:pt x="11755" y="290077"/>
                  </a:lnTo>
                  <a:lnTo>
                    <a:pt x="2999" y="336550"/>
                  </a:lnTo>
                  <a:lnTo>
                    <a:pt x="0" y="384809"/>
                  </a:lnTo>
                  <a:lnTo>
                    <a:pt x="2999" y="433069"/>
                  </a:lnTo>
                  <a:lnTo>
                    <a:pt x="11755" y="479542"/>
                  </a:lnTo>
                  <a:lnTo>
                    <a:pt x="25908" y="523868"/>
                  </a:lnTo>
                  <a:lnTo>
                    <a:pt x="45097" y="565687"/>
                  </a:lnTo>
                  <a:lnTo>
                    <a:pt x="68959" y="604636"/>
                  </a:lnTo>
                  <a:lnTo>
                    <a:pt x="97135" y="640356"/>
                  </a:lnTo>
                  <a:lnTo>
                    <a:pt x="129263" y="672484"/>
                  </a:lnTo>
                  <a:lnTo>
                    <a:pt x="164983" y="700660"/>
                  </a:lnTo>
                  <a:lnTo>
                    <a:pt x="203932" y="724522"/>
                  </a:lnTo>
                  <a:lnTo>
                    <a:pt x="245751" y="743711"/>
                  </a:lnTo>
                  <a:lnTo>
                    <a:pt x="290077" y="757864"/>
                  </a:lnTo>
                  <a:lnTo>
                    <a:pt x="336550" y="766620"/>
                  </a:lnTo>
                  <a:lnTo>
                    <a:pt x="384810" y="769619"/>
                  </a:lnTo>
                  <a:lnTo>
                    <a:pt x="433069" y="766620"/>
                  </a:lnTo>
                  <a:lnTo>
                    <a:pt x="479542" y="757864"/>
                  </a:lnTo>
                  <a:lnTo>
                    <a:pt x="523868" y="743711"/>
                  </a:lnTo>
                  <a:lnTo>
                    <a:pt x="565687" y="724522"/>
                  </a:lnTo>
                  <a:lnTo>
                    <a:pt x="604636" y="700660"/>
                  </a:lnTo>
                  <a:lnTo>
                    <a:pt x="640356" y="672484"/>
                  </a:lnTo>
                  <a:lnTo>
                    <a:pt x="672484" y="640356"/>
                  </a:lnTo>
                  <a:lnTo>
                    <a:pt x="700660" y="604636"/>
                  </a:lnTo>
                  <a:lnTo>
                    <a:pt x="724522" y="565687"/>
                  </a:lnTo>
                  <a:lnTo>
                    <a:pt x="743711" y="523868"/>
                  </a:lnTo>
                  <a:lnTo>
                    <a:pt x="757864" y="479542"/>
                  </a:lnTo>
                  <a:lnTo>
                    <a:pt x="766620" y="433069"/>
                  </a:lnTo>
                  <a:lnTo>
                    <a:pt x="769620" y="384809"/>
                  </a:lnTo>
                  <a:lnTo>
                    <a:pt x="766620" y="336550"/>
                  </a:lnTo>
                  <a:lnTo>
                    <a:pt x="757864" y="290077"/>
                  </a:lnTo>
                  <a:lnTo>
                    <a:pt x="743711" y="245751"/>
                  </a:lnTo>
                  <a:lnTo>
                    <a:pt x="724522" y="203932"/>
                  </a:lnTo>
                  <a:lnTo>
                    <a:pt x="700660" y="164983"/>
                  </a:lnTo>
                  <a:lnTo>
                    <a:pt x="672484" y="129263"/>
                  </a:lnTo>
                  <a:lnTo>
                    <a:pt x="640356" y="97135"/>
                  </a:lnTo>
                  <a:lnTo>
                    <a:pt x="604636" y="68959"/>
                  </a:lnTo>
                  <a:lnTo>
                    <a:pt x="565687" y="45097"/>
                  </a:lnTo>
                  <a:lnTo>
                    <a:pt x="523868" y="25908"/>
                  </a:lnTo>
                  <a:lnTo>
                    <a:pt x="479542" y="11755"/>
                  </a:lnTo>
                  <a:lnTo>
                    <a:pt x="433069" y="2999"/>
                  </a:lnTo>
                  <a:lnTo>
                    <a:pt x="384810" y="0"/>
                  </a:lnTo>
                  <a:close/>
                </a:path>
              </a:pathLst>
            </a:custGeom>
            <a:solidFill>
              <a:srgbClr val="BBEC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8868156" y="3703320"/>
              <a:ext cx="769620" cy="769620"/>
            </a:xfrm>
            <a:custGeom>
              <a:avLst/>
              <a:gdLst/>
              <a:ahLst/>
              <a:cxnLst/>
              <a:rect l="l" t="t" r="r" b="b"/>
              <a:pathLst>
                <a:path w="769620" h="769620">
                  <a:moveTo>
                    <a:pt x="0" y="384809"/>
                  </a:moveTo>
                  <a:lnTo>
                    <a:pt x="2999" y="336550"/>
                  </a:lnTo>
                  <a:lnTo>
                    <a:pt x="11755" y="290077"/>
                  </a:lnTo>
                  <a:lnTo>
                    <a:pt x="25908" y="245751"/>
                  </a:lnTo>
                  <a:lnTo>
                    <a:pt x="45097" y="203932"/>
                  </a:lnTo>
                  <a:lnTo>
                    <a:pt x="68959" y="164983"/>
                  </a:lnTo>
                  <a:lnTo>
                    <a:pt x="97135" y="129263"/>
                  </a:lnTo>
                  <a:lnTo>
                    <a:pt x="129263" y="97135"/>
                  </a:lnTo>
                  <a:lnTo>
                    <a:pt x="164983" y="68959"/>
                  </a:lnTo>
                  <a:lnTo>
                    <a:pt x="203932" y="45097"/>
                  </a:lnTo>
                  <a:lnTo>
                    <a:pt x="245751" y="25908"/>
                  </a:lnTo>
                  <a:lnTo>
                    <a:pt x="290077" y="11755"/>
                  </a:lnTo>
                  <a:lnTo>
                    <a:pt x="336550" y="2999"/>
                  </a:lnTo>
                  <a:lnTo>
                    <a:pt x="384810" y="0"/>
                  </a:lnTo>
                  <a:lnTo>
                    <a:pt x="433069" y="2999"/>
                  </a:lnTo>
                  <a:lnTo>
                    <a:pt x="479542" y="11755"/>
                  </a:lnTo>
                  <a:lnTo>
                    <a:pt x="523868" y="25908"/>
                  </a:lnTo>
                  <a:lnTo>
                    <a:pt x="565687" y="45097"/>
                  </a:lnTo>
                  <a:lnTo>
                    <a:pt x="604636" y="68959"/>
                  </a:lnTo>
                  <a:lnTo>
                    <a:pt x="640356" y="97135"/>
                  </a:lnTo>
                  <a:lnTo>
                    <a:pt x="672484" y="129263"/>
                  </a:lnTo>
                  <a:lnTo>
                    <a:pt x="700660" y="164983"/>
                  </a:lnTo>
                  <a:lnTo>
                    <a:pt x="724522" y="203932"/>
                  </a:lnTo>
                  <a:lnTo>
                    <a:pt x="743711" y="245751"/>
                  </a:lnTo>
                  <a:lnTo>
                    <a:pt x="757864" y="290077"/>
                  </a:lnTo>
                  <a:lnTo>
                    <a:pt x="766620" y="336550"/>
                  </a:lnTo>
                  <a:lnTo>
                    <a:pt x="769620" y="384809"/>
                  </a:lnTo>
                  <a:lnTo>
                    <a:pt x="766620" y="433069"/>
                  </a:lnTo>
                  <a:lnTo>
                    <a:pt x="757864" y="479542"/>
                  </a:lnTo>
                  <a:lnTo>
                    <a:pt x="743711" y="523868"/>
                  </a:lnTo>
                  <a:lnTo>
                    <a:pt x="724522" y="565687"/>
                  </a:lnTo>
                  <a:lnTo>
                    <a:pt x="700660" y="604636"/>
                  </a:lnTo>
                  <a:lnTo>
                    <a:pt x="672484" y="640356"/>
                  </a:lnTo>
                  <a:lnTo>
                    <a:pt x="640356" y="672484"/>
                  </a:lnTo>
                  <a:lnTo>
                    <a:pt x="604636" y="700660"/>
                  </a:lnTo>
                  <a:lnTo>
                    <a:pt x="565687" y="724522"/>
                  </a:lnTo>
                  <a:lnTo>
                    <a:pt x="523868" y="743711"/>
                  </a:lnTo>
                  <a:lnTo>
                    <a:pt x="479542" y="757864"/>
                  </a:lnTo>
                  <a:lnTo>
                    <a:pt x="433069" y="766620"/>
                  </a:lnTo>
                  <a:lnTo>
                    <a:pt x="384810" y="769619"/>
                  </a:lnTo>
                  <a:lnTo>
                    <a:pt x="336550" y="766620"/>
                  </a:lnTo>
                  <a:lnTo>
                    <a:pt x="290077" y="757864"/>
                  </a:lnTo>
                  <a:lnTo>
                    <a:pt x="245751" y="743711"/>
                  </a:lnTo>
                  <a:lnTo>
                    <a:pt x="203932" y="724522"/>
                  </a:lnTo>
                  <a:lnTo>
                    <a:pt x="164983" y="700660"/>
                  </a:lnTo>
                  <a:lnTo>
                    <a:pt x="129263" y="672484"/>
                  </a:lnTo>
                  <a:lnTo>
                    <a:pt x="97135" y="640356"/>
                  </a:lnTo>
                  <a:lnTo>
                    <a:pt x="68959" y="604636"/>
                  </a:lnTo>
                  <a:lnTo>
                    <a:pt x="45097" y="565687"/>
                  </a:lnTo>
                  <a:lnTo>
                    <a:pt x="25908" y="523868"/>
                  </a:lnTo>
                  <a:lnTo>
                    <a:pt x="11755" y="479542"/>
                  </a:lnTo>
                  <a:lnTo>
                    <a:pt x="2999" y="433069"/>
                  </a:lnTo>
                  <a:lnTo>
                    <a:pt x="0" y="384809"/>
                  </a:lnTo>
                  <a:close/>
                </a:path>
              </a:pathLst>
            </a:custGeom>
            <a:ln w="76200">
              <a:solidFill>
                <a:srgbClr val="BBECE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0962132" y="3707892"/>
              <a:ext cx="769620" cy="769620"/>
            </a:xfrm>
            <a:custGeom>
              <a:avLst/>
              <a:gdLst/>
              <a:ahLst/>
              <a:cxnLst/>
              <a:rect l="l" t="t" r="r" b="b"/>
              <a:pathLst>
                <a:path w="769620" h="769620">
                  <a:moveTo>
                    <a:pt x="384810" y="0"/>
                  </a:moveTo>
                  <a:lnTo>
                    <a:pt x="336550" y="2999"/>
                  </a:lnTo>
                  <a:lnTo>
                    <a:pt x="290077" y="11755"/>
                  </a:lnTo>
                  <a:lnTo>
                    <a:pt x="245751" y="25908"/>
                  </a:lnTo>
                  <a:lnTo>
                    <a:pt x="203932" y="45097"/>
                  </a:lnTo>
                  <a:lnTo>
                    <a:pt x="164983" y="68959"/>
                  </a:lnTo>
                  <a:lnTo>
                    <a:pt x="129263" y="97135"/>
                  </a:lnTo>
                  <a:lnTo>
                    <a:pt x="97135" y="129263"/>
                  </a:lnTo>
                  <a:lnTo>
                    <a:pt x="68959" y="164983"/>
                  </a:lnTo>
                  <a:lnTo>
                    <a:pt x="45097" y="203932"/>
                  </a:lnTo>
                  <a:lnTo>
                    <a:pt x="25908" y="245751"/>
                  </a:lnTo>
                  <a:lnTo>
                    <a:pt x="11755" y="290077"/>
                  </a:lnTo>
                  <a:lnTo>
                    <a:pt x="2999" y="336550"/>
                  </a:lnTo>
                  <a:lnTo>
                    <a:pt x="0" y="384809"/>
                  </a:lnTo>
                  <a:lnTo>
                    <a:pt x="2999" y="433069"/>
                  </a:lnTo>
                  <a:lnTo>
                    <a:pt x="11755" y="479542"/>
                  </a:lnTo>
                  <a:lnTo>
                    <a:pt x="25908" y="523868"/>
                  </a:lnTo>
                  <a:lnTo>
                    <a:pt x="45097" y="565687"/>
                  </a:lnTo>
                  <a:lnTo>
                    <a:pt x="68959" y="604636"/>
                  </a:lnTo>
                  <a:lnTo>
                    <a:pt x="97135" y="640356"/>
                  </a:lnTo>
                  <a:lnTo>
                    <a:pt x="129263" y="672484"/>
                  </a:lnTo>
                  <a:lnTo>
                    <a:pt x="164983" y="700660"/>
                  </a:lnTo>
                  <a:lnTo>
                    <a:pt x="203932" y="724522"/>
                  </a:lnTo>
                  <a:lnTo>
                    <a:pt x="245751" y="743711"/>
                  </a:lnTo>
                  <a:lnTo>
                    <a:pt x="290077" y="757864"/>
                  </a:lnTo>
                  <a:lnTo>
                    <a:pt x="336550" y="766620"/>
                  </a:lnTo>
                  <a:lnTo>
                    <a:pt x="384810" y="769619"/>
                  </a:lnTo>
                  <a:lnTo>
                    <a:pt x="433069" y="766620"/>
                  </a:lnTo>
                  <a:lnTo>
                    <a:pt x="479542" y="757864"/>
                  </a:lnTo>
                  <a:lnTo>
                    <a:pt x="523868" y="743711"/>
                  </a:lnTo>
                  <a:lnTo>
                    <a:pt x="565687" y="724522"/>
                  </a:lnTo>
                  <a:lnTo>
                    <a:pt x="604636" y="700660"/>
                  </a:lnTo>
                  <a:lnTo>
                    <a:pt x="640356" y="672484"/>
                  </a:lnTo>
                  <a:lnTo>
                    <a:pt x="672484" y="640356"/>
                  </a:lnTo>
                  <a:lnTo>
                    <a:pt x="700660" y="604636"/>
                  </a:lnTo>
                  <a:lnTo>
                    <a:pt x="724522" y="565687"/>
                  </a:lnTo>
                  <a:lnTo>
                    <a:pt x="743711" y="523868"/>
                  </a:lnTo>
                  <a:lnTo>
                    <a:pt x="757864" y="479542"/>
                  </a:lnTo>
                  <a:lnTo>
                    <a:pt x="766620" y="433069"/>
                  </a:lnTo>
                  <a:lnTo>
                    <a:pt x="769620" y="384809"/>
                  </a:lnTo>
                  <a:lnTo>
                    <a:pt x="766620" y="336550"/>
                  </a:lnTo>
                  <a:lnTo>
                    <a:pt x="757864" y="290077"/>
                  </a:lnTo>
                  <a:lnTo>
                    <a:pt x="743711" y="245751"/>
                  </a:lnTo>
                  <a:lnTo>
                    <a:pt x="724522" y="203932"/>
                  </a:lnTo>
                  <a:lnTo>
                    <a:pt x="700660" y="164983"/>
                  </a:lnTo>
                  <a:lnTo>
                    <a:pt x="672484" y="129263"/>
                  </a:lnTo>
                  <a:lnTo>
                    <a:pt x="640356" y="97135"/>
                  </a:lnTo>
                  <a:lnTo>
                    <a:pt x="604636" y="68959"/>
                  </a:lnTo>
                  <a:lnTo>
                    <a:pt x="565687" y="45097"/>
                  </a:lnTo>
                  <a:lnTo>
                    <a:pt x="523868" y="25908"/>
                  </a:lnTo>
                  <a:lnTo>
                    <a:pt x="479542" y="11755"/>
                  </a:lnTo>
                  <a:lnTo>
                    <a:pt x="433069" y="2999"/>
                  </a:lnTo>
                  <a:lnTo>
                    <a:pt x="384810" y="0"/>
                  </a:lnTo>
                  <a:close/>
                </a:path>
              </a:pathLst>
            </a:custGeom>
            <a:solidFill>
              <a:srgbClr val="FF5F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0962132" y="3707892"/>
              <a:ext cx="769620" cy="769620"/>
            </a:xfrm>
            <a:custGeom>
              <a:avLst/>
              <a:gdLst/>
              <a:ahLst/>
              <a:cxnLst/>
              <a:rect l="l" t="t" r="r" b="b"/>
              <a:pathLst>
                <a:path w="769620" h="769620">
                  <a:moveTo>
                    <a:pt x="0" y="384809"/>
                  </a:moveTo>
                  <a:lnTo>
                    <a:pt x="2999" y="336550"/>
                  </a:lnTo>
                  <a:lnTo>
                    <a:pt x="11755" y="290077"/>
                  </a:lnTo>
                  <a:lnTo>
                    <a:pt x="25908" y="245751"/>
                  </a:lnTo>
                  <a:lnTo>
                    <a:pt x="45097" y="203932"/>
                  </a:lnTo>
                  <a:lnTo>
                    <a:pt x="68959" y="164983"/>
                  </a:lnTo>
                  <a:lnTo>
                    <a:pt x="97135" y="129263"/>
                  </a:lnTo>
                  <a:lnTo>
                    <a:pt x="129263" y="97135"/>
                  </a:lnTo>
                  <a:lnTo>
                    <a:pt x="164983" y="68959"/>
                  </a:lnTo>
                  <a:lnTo>
                    <a:pt x="203932" y="45097"/>
                  </a:lnTo>
                  <a:lnTo>
                    <a:pt x="245751" y="25908"/>
                  </a:lnTo>
                  <a:lnTo>
                    <a:pt x="290077" y="11755"/>
                  </a:lnTo>
                  <a:lnTo>
                    <a:pt x="336550" y="2999"/>
                  </a:lnTo>
                  <a:lnTo>
                    <a:pt x="384810" y="0"/>
                  </a:lnTo>
                  <a:lnTo>
                    <a:pt x="433069" y="2999"/>
                  </a:lnTo>
                  <a:lnTo>
                    <a:pt x="479542" y="11755"/>
                  </a:lnTo>
                  <a:lnTo>
                    <a:pt x="523868" y="25908"/>
                  </a:lnTo>
                  <a:lnTo>
                    <a:pt x="565687" y="45097"/>
                  </a:lnTo>
                  <a:lnTo>
                    <a:pt x="604636" y="68959"/>
                  </a:lnTo>
                  <a:lnTo>
                    <a:pt x="640356" y="97135"/>
                  </a:lnTo>
                  <a:lnTo>
                    <a:pt x="672484" y="129263"/>
                  </a:lnTo>
                  <a:lnTo>
                    <a:pt x="700660" y="164983"/>
                  </a:lnTo>
                  <a:lnTo>
                    <a:pt x="724522" y="203932"/>
                  </a:lnTo>
                  <a:lnTo>
                    <a:pt x="743711" y="245751"/>
                  </a:lnTo>
                  <a:lnTo>
                    <a:pt x="757864" y="290077"/>
                  </a:lnTo>
                  <a:lnTo>
                    <a:pt x="766620" y="336550"/>
                  </a:lnTo>
                  <a:lnTo>
                    <a:pt x="769620" y="384809"/>
                  </a:lnTo>
                  <a:lnTo>
                    <a:pt x="766620" y="433069"/>
                  </a:lnTo>
                  <a:lnTo>
                    <a:pt x="757864" y="479542"/>
                  </a:lnTo>
                  <a:lnTo>
                    <a:pt x="743711" y="523868"/>
                  </a:lnTo>
                  <a:lnTo>
                    <a:pt x="724522" y="565687"/>
                  </a:lnTo>
                  <a:lnTo>
                    <a:pt x="700660" y="604636"/>
                  </a:lnTo>
                  <a:lnTo>
                    <a:pt x="672484" y="640356"/>
                  </a:lnTo>
                  <a:lnTo>
                    <a:pt x="640356" y="672484"/>
                  </a:lnTo>
                  <a:lnTo>
                    <a:pt x="604636" y="700660"/>
                  </a:lnTo>
                  <a:lnTo>
                    <a:pt x="565687" y="724522"/>
                  </a:lnTo>
                  <a:lnTo>
                    <a:pt x="523868" y="743711"/>
                  </a:lnTo>
                  <a:lnTo>
                    <a:pt x="479542" y="757864"/>
                  </a:lnTo>
                  <a:lnTo>
                    <a:pt x="433069" y="766620"/>
                  </a:lnTo>
                  <a:lnTo>
                    <a:pt x="384810" y="769619"/>
                  </a:lnTo>
                  <a:lnTo>
                    <a:pt x="336550" y="766620"/>
                  </a:lnTo>
                  <a:lnTo>
                    <a:pt x="290077" y="757864"/>
                  </a:lnTo>
                  <a:lnTo>
                    <a:pt x="245751" y="743711"/>
                  </a:lnTo>
                  <a:lnTo>
                    <a:pt x="203932" y="724522"/>
                  </a:lnTo>
                  <a:lnTo>
                    <a:pt x="164983" y="700660"/>
                  </a:lnTo>
                  <a:lnTo>
                    <a:pt x="129263" y="672484"/>
                  </a:lnTo>
                  <a:lnTo>
                    <a:pt x="97135" y="640356"/>
                  </a:lnTo>
                  <a:lnTo>
                    <a:pt x="68959" y="604636"/>
                  </a:lnTo>
                  <a:lnTo>
                    <a:pt x="45097" y="565687"/>
                  </a:lnTo>
                  <a:lnTo>
                    <a:pt x="25908" y="523868"/>
                  </a:lnTo>
                  <a:lnTo>
                    <a:pt x="11755" y="479542"/>
                  </a:lnTo>
                  <a:lnTo>
                    <a:pt x="2999" y="433069"/>
                  </a:lnTo>
                  <a:lnTo>
                    <a:pt x="0" y="384809"/>
                  </a:lnTo>
                  <a:close/>
                </a:path>
              </a:pathLst>
            </a:custGeom>
            <a:ln w="76200">
              <a:solidFill>
                <a:srgbClr val="FF5F3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6774180" y="3703320"/>
              <a:ext cx="771525" cy="769620"/>
            </a:xfrm>
            <a:custGeom>
              <a:avLst/>
              <a:gdLst/>
              <a:ahLst/>
              <a:cxnLst/>
              <a:rect l="l" t="t" r="r" b="b"/>
              <a:pathLst>
                <a:path w="771525" h="769620">
                  <a:moveTo>
                    <a:pt x="385572" y="0"/>
                  </a:moveTo>
                  <a:lnTo>
                    <a:pt x="337200" y="2999"/>
                  </a:lnTo>
                  <a:lnTo>
                    <a:pt x="290623" y="11755"/>
                  </a:lnTo>
                  <a:lnTo>
                    <a:pt x="246201" y="25908"/>
                  </a:lnTo>
                  <a:lnTo>
                    <a:pt x="204297" y="45097"/>
                  </a:lnTo>
                  <a:lnTo>
                    <a:pt x="165271" y="68959"/>
                  </a:lnTo>
                  <a:lnTo>
                    <a:pt x="129484" y="97135"/>
                  </a:lnTo>
                  <a:lnTo>
                    <a:pt x="97298" y="129263"/>
                  </a:lnTo>
                  <a:lnTo>
                    <a:pt x="69072" y="164983"/>
                  </a:lnTo>
                  <a:lnTo>
                    <a:pt x="45169" y="203932"/>
                  </a:lnTo>
                  <a:lnTo>
                    <a:pt x="25949" y="245751"/>
                  </a:lnTo>
                  <a:lnTo>
                    <a:pt x="11773" y="290077"/>
                  </a:lnTo>
                  <a:lnTo>
                    <a:pt x="3003" y="336550"/>
                  </a:lnTo>
                  <a:lnTo>
                    <a:pt x="0" y="384809"/>
                  </a:lnTo>
                  <a:lnTo>
                    <a:pt x="3003" y="433069"/>
                  </a:lnTo>
                  <a:lnTo>
                    <a:pt x="11773" y="479542"/>
                  </a:lnTo>
                  <a:lnTo>
                    <a:pt x="25949" y="523868"/>
                  </a:lnTo>
                  <a:lnTo>
                    <a:pt x="45169" y="565687"/>
                  </a:lnTo>
                  <a:lnTo>
                    <a:pt x="69072" y="604636"/>
                  </a:lnTo>
                  <a:lnTo>
                    <a:pt x="97298" y="640356"/>
                  </a:lnTo>
                  <a:lnTo>
                    <a:pt x="129484" y="672484"/>
                  </a:lnTo>
                  <a:lnTo>
                    <a:pt x="165271" y="700660"/>
                  </a:lnTo>
                  <a:lnTo>
                    <a:pt x="204297" y="724522"/>
                  </a:lnTo>
                  <a:lnTo>
                    <a:pt x="246201" y="743711"/>
                  </a:lnTo>
                  <a:lnTo>
                    <a:pt x="290623" y="757864"/>
                  </a:lnTo>
                  <a:lnTo>
                    <a:pt x="337200" y="766620"/>
                  </a:lnTo>
                  <a:lnTo>
                    <a:pt x="385572" y="769619"/>
                  </a:lnTo>
                  <a:lnTo>
                    <a:pt x="433943" y="766620"/>
                  </a:lnTo>
                  <a:lnTo>
                    <a:pt x="480520" y="757864"/>
                  </a:lnTo>
                  <a:lnTo>
                    <a:pt x="524942" y="743711"/>
                  </a:lnTo>
                  <a:lnTo>
                    <a:pt x="566846" y="724522"/>
                  </a:lnTo>
                  <a:lnTo>
                    <a:pt x="605872" y="700660"/>
                  </a:lnTo>
                  <a:lnTo>
                    <a:pt x="641659" y="672484"/>
                  </a:lnTo>
                  <a:lnTo>
                    <a:pt x="673845" y="640356"/>
                  </a:lnTo>
                  <a:lnTo>
                    <a:pt x="702071" y="604636"/>
                  </a:lnTo>
                  <a:lnTo>
                    <a:pt x="725974" y="565687"/>
                  </a:lnTo>
                  <a:lnTo>
                    <a:pt x="745194" y="523868"/>
                  </a:lnTo>
                  <a:lnTo>
                    <a:pt x="759370" y="479542"/>
                  </a:lnTo>
                  <a:lnTo>
                    <a:pt x="768140" y="433069"/>
                  </a:lnTo>
                  <a:lnTo>
                    <a:pt x="771144" y="384809"/>
                  </a:lnTo>
                  <a:lnTo>
                    <a:pt x="768140" y="336550"/>
                  </a:lnTo>
                  <a:lnTo>
                    <a:pt x="759370" y="290077"/>
                  </a:lnTo>
                  <a:lnTo>
                    <a:pt x="745194" y="245751"/>
                  </a:lnTo>
                  <a:lnTo>
                    <a:pt x="725974" y="203932"/>
                  </a:lnTo>
                  <a:lnTo>
                    <a:pt x="702071" y="164983"/>
                  </a:lnTo>
                  <a:lnTo>
                    <a:pt x="673845" y="129263"/>
                  </a:lnTo>
                  <a:lnTo>
                    <a:pt x="641659" y="97135"/>
                  </a:lnTo>
                  <a:lnTo>
                    <a:pt x="605872" y="68959"/>
                  </a:lnTo>
                  <a:lnTo>
                    <a:pt x="566846" y="45097"/>
                  </a:lnTo>
                  <a:lnTo>
                    <a:pt x="524942" y="25908"/>
                  </a:lnTo>
                  <a:lnTo>
                    <a:pt x="480520" y="11755"/>
                  </a:lnTo>
                  <a:lnTo>
                    <a:pt x="433943" y="2999"/>
                  </a:lnTo>
                  <a:lnTo>
                    <a:pt x="385572" y="0"/>
                  </a:lnTo>
                  <a:close/>
                </a:path>
              </a:pathLst>
            </a:custGeom>
            <a:solidFill>
              <a:srgbClr val="31B9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6774180" y="3703320"/>
              <a:ext cx="771525" cy="769620"/>
            </a:xfrm>
            <a:custGeom>
              <a:avLst/>
              <a:gdLst/>
              <a:ahLst/>
              <a:cxnLst/>
              <a:rect l="l" t="t" r="r" b="b"/>
              <a:pathLst>
                <a:path w="771525" h="769620">
                  <a:moveTo>
                    <a:pt x="0" y="384809"/>
                  </a:moveTo>
                  <a:lnTo>
                    <a:pt x="3003" y="336550"/>
                  </a:lnTo>
                  <a:lnTo>
                    <a:pt x="11773" y="290077"/>
                  </a:lnTo>
                  <a:lnTo>
                    <a:pt x="25949" y="245751"/>
                  </a:lnTo>
                  <a:lnTo>
                    <a:pt x="45169" y="203932"/>
                  </a:lnTo>
                  <a:lnTo>
                    <a:pt x="69072" y="164983"/>
                  </a:lnTo>
                  <a:lnTo>
                    <a:pt x="97298" y="129263"/>
                  </a:lnTo>
                  <a:lnTo>
                    <a:pt x="129484" y="97135"/>
                  </a:lnTo>
                  <a:lnTo>
                    <a:pt x="165271" y="68959"/>
                  </a:lnTo>
                  <a:lnTo>
                    <a:pt x="204297" y="45097"/>
                  </a:lnTo>
                  <a:lnTo>
                    <a:pt x="246201" y="25908"/>
                  </a:lnTo>
                  <a:lnTo>
                    <a:pt x="290623" y="11755"/>
                  </a:lnTo>
                  <a:lnTo>
                    <a:pt x="337200" y="2999"/>
                  </a:lnTo>
                  <a:lnTo>
                    <a:pt x="385572" y="0"/>
                  </a:lnTo>
                  <a:lnTo>
                    <a:pt x="433943" y="2999"/>
                  </a:lnTo>
                  <a:lnTo>
                    <a:pt x="480520" y="11755"/>
                  </a:lnTo>
                  <a:lnTo>
                    <a:pt x="524942" y="25908"/>
                  </a:lnTo>
                  <a:lnTo>
                    <a:pt x="566846" y="45097"/>
                  </a:lnTo>
                  <a:lnTo>
                    <a:pt x="605872" y="68959"/>
                  </a:lnTo>
                  <a:lnTo>
                    <a:pt x="641659" y="97135"/>
                  </a:lnTo>
                  <a:lnTo>
                    <a:pt x="673845" y="129263"/>
                  </a:lnTo>
                  <a:lnTo>
                    <a:pt x="702071" y="164983"/>
                  </a:lnTo>
                  <a:lnTo>
                    <a:pt x="725974" y="203932"/>
                  </a:lnTo>
                  <a:lnTo>
                    <a:pt x="745194" y="245751"/>
                  </a:lnTo>
                  <a:lnTo>
                    <a:pt x="759370" y="290077"/>
                  </a:lnTo>
                  <a:lnTo>
                    <a:pt x="768140" y="336550"/>
                  </a:lnTo>
                  <a:lnTo>
                    <a:pt x="771144" y="384809"/>
                  </a:lnTo>
                  <a:lnTo>
                    <a:pt x="768140" y="433069"/>
                  </a:lnTo>
                  <a:lnTo>
                    <a:pt x="759370" y="479542"/>
                  </a:lnTo>
                  <a:lnTo>
                    <a:pt x="745194" y="523868"/>
                  </a:lnTo>
                  <a:lnTo>
                    <a:pt x="725974" y="565687"/>
                  </a:lnTo>
                  <a:lnTo>
                    <a:pt x="702071" y="604636"/>
                  </a:lnTo>
                  <a:lnTo>
                    <a:pt x="673845" y="640356"/>
                  </a:lnTo>
                  <a:lnTo>
                    <a:pt x="641659" y="672484"/>
                  </a:lnTo>
                  <a:lnTo>
                    <a:pt x="605872" y="700660"/>
                  </a:lnTo>
                  <a:lnTo>
                    <a:pt x="566846" y="724522"/>
                  </a:lnTo>
                  <a:lnTo>
                    <a:pt x="524942" y="743711"/>
                  </a:lnTo>
                  <a:lnTo>
                    <a:pt x="480520" y="757864"/>
                  </a:lnTo>
                  <a:lnTo>
                    <a:pt x="433943" y="766620"/>
                  </a:lnTo>
                  <a:lnTo>
                    <a:pt x="385572" y="769619"/>
                  </a:lnTo>
                  <a:lnTo>
                    <a:pt x="337200" y="766620"/>
                  </a:lnTo>
                  <a:lnTo>
                    <a:pt x="290623" y="757864"/>
                  </a:lnTo>
                  <a:lnTo>
                    <a:pt x="246201" y="743711"/>
                  </a:lnTo>
                  <a:lnTo>
                    <a:pt x="204297" y="724522"/>
                  </a:lnTo>
                  <a:lnTo>
                    <a:pt x="165271" y="700660"/>
                  </a:lnTo>
                  <a:lnTo>
                    <a:pt x="129484" y="672484"/>
                  </a:lnTo>
                  <a:lnTo>
                    <a:pt x="97298" y="640356"/>
                  </a:lnTo>
                  <a:lnTo>
                    <a:pt x="69072" y="604636"/>
                  </a:lnTo>
                  <a:lnTo>
                    <a:pt x="45169" y="565687"/>
                  </a:lnTo>
                  <a:lnTo>
                    <a:pt x="25949" y="523868"/>
                  </a:lnTo>
                  <a:lnTo>
                    <a:pt x="11773" y="479542"/>
                  </a:lnTo>
                  <a:lnTo>
                    <a:pt x="3003" y="433069"/>
                  </a:lnTo>
                  <a:lnTo>
                    <a:pt x="0" y="384809"/>
                  </a:lnTo>
                  <a:close/>
                </a:path>
              </a:pathLst>
            </a:custGeom>
            <a:ln w="76200">
              <a:solidFill>
                <a:srgbClr val="31B9B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 descr=""/>
          <p:cNvSpPr txBox="1"/>
          <p:nvPr/>
        </p:nvSpPr>
        <p:spPr>
          <a:xfrm>
            <a:off x="444500" y="6325311"/>
            <a:ext cx="452437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Source: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Employee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Benefit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Research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Institute.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2024</a:t>
            </a:r>
            <a:r>
              <a:rPr dirty="0" sz="1000" spc="-40" i="1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Retirement</a:t>
            </a:r>
            <a:r>
              <a:rPr dirty="0" sz="1000" spc="-35" i="1">
                <a:latin typeface="Arial Narrow"/>
                <a:cs typeface="Arial Narrow"/>
              </a:rPr>
              <a:t> </a:t>
            </a:r>
            <a:r>
              <a:rPr dirty="0" sz="1000" spc="-10" i="1">
                <a:latin typeface="Arial Narrow"/>
                <a:cs typeface="Arial Narrow"/>
              </a:rPr>
              <a:t>Confidence</a:t>
            </a:r>
            <a:r>
              <a:rPr dirty="0" sz="1000" spc="-30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Survey.</a:t>
            </a:r>
            <a:r>
              <a:rPr dirty="0" sz="1000" spc="5" i="1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January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2024.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At</a:t>
            </a:r>
            <a:r>
              <a:rPr dirty="0" spc="-90"/>
              <a:t> </a:t>
            </a:r>
            <a:r>
              <a:rPr dirty="0"/>
              <a:t>What</a:t>
            </a:r>
            <a:r>
              <a:rPr dirty="0" spc="-170"/>
              <a:t> </a:t>
            </a:r>
            <a:r>
              <a:rPr dirty="0"/>
              <a:t>Age</a:t>
            </a:r>
            <a:r>
              <a:rPr dirty="0" spc="-75"/>
              <a:t> </a:t>
            </a:r>
            <a:r>
              <a:rPr dirty="0"/>
              <a:t>Do</a:t>
            </a:r>
            <a:r>
              <a:rPr dirty="0" spc="-125"/>
              <a:t> </a:t>
            </a:r>
            <a:r>
              <a:rPr dirty="0" spc="-35"/>
              <a:t>You</a:t>
            </a:r>
            <a:r>
              <a:rPr dirty="0" spc="-85"/>
              <a:t> </a:t>
            </a:r>
            <a:r>
              <a:rPr dirty="0"/>
              <a:t>Think</a:t>
            </a:r>
            <a:r>
              <a:rPr dirty="0" spc="-120"/>
              <a:t> </a:t>
            </a:r>
            <a:r>
              <a:rPr dirty="0" spc="-20"/>
              <a:t>You’ll</a:t>
            </a:r>
            <a:r>
              <a:rPr dirty="0" spc="-85"/>
              <a:t> </a:t>
            </a:r>
            <a:r>
              <a:rPr dirty="0" spc="-10"/>
              <a:t>Retire?</a:t>
            </a:r>
          </a:p>
        </p:txBody>
      </p:sp>
      <p:sp>
        <p:nvSpPr>
          <p:cNvPr id="42" name="object 42" descr=""/>
          <p:cNvSpPr txBox="1"/>
          <p:nvPr/>
        </p:nvSpPr>
        <p:spPr>
          <a:xfrm>
            <a:off x="4248403" y="1994763"/>
            <a:ext cx="6127750" cy="12090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9600"/>
              </a:lnSpc>
              <a:spcBef>
                <a:spcPts val="95"/>
              </a:spcBef>
            </a:pP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Cost</a:t>
            </a:r>
            <a:r>
              <a:rPr dirty="0" sz="2000" spc="-3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of</a:t>
            </a:r>
            <a:r>
              <a:rPr dirty="0" sz="2000" spc="-3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healthcare</a:t>
            </a:r>
            <a:r>
              <a:rPr dirty="0" sz="2000" spc="-6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(Medicare</a:t>
            </a:r>
            <a:r>
              <a:rPr dirty="0" sz="2000" spc="-5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doesn’t</a:t>
            </a:r>
            <a:r>
              <a:rPr dirty="0" sz="2000" spc="-5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start</a:t>
            </a:r>
            <a:r>
              <a:rPr dirty="0" sz="2000" spc="-4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until</a:t>
            </a:r>
            <a:r>
              <a:rPr dirty="0" sz="2000" spc="-4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spc="-25" b="1">
                <a:solidFill>
                  <a:srgbClr val="3769FF"/>
                </a:solidFill>
                <a:latin typeface="Arial"/>
                <a:cs typeface="Arial"/>
              </a:rPr>
              <a:t>65) </a:t>
            </a: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Nest</a:t>
            </a:r>
            <a:r>
              <a:rPr dirty="0" sz="2000" spc="-3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egg</a:t>
            </a:r>
            <a:r>
              <a:rPr dirty="0" sz="2000" spc="-1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not</a:t>
            </a:r>
            <a:r>
              <a:rPr dirty="0" sz="2000" spc="-2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big</a:t>
            </a:r>
            <a:r>
              <a:rPr dirty="0" sz="2000" spc="-2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3769FF"/>
                </a:solidFill>
                <a:latin typeface="Arial"/>
                <a:cs typeface="Arial"/>
              </a:rPr>
              <a:t>enough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Expenses</a:t>
            </a:r>
            <a:r>
              <a:rPr dirty="0" sz="2000" spc="-3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higher</a:t>
            </a:r>
            <a:r>
              <a:rPr dirty="0" sz="2000" spc="-3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3769FF"/>
                </a:solidFill>
                <a:latin typeface="Arial"/>
                <a:cs typeface="Arial"/>
              </a:rPr>
              <a:t>than</a:t>
            </a:r>
            <a:r>
              <a:rPr dirty="0" sz="2000" spc="-3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3769FF"/>
                </a:solidFill>
                <a:latin typeface="Arial"/>
                <a:cs typeface="Arial"/>
              </a:rPr>
              <a:t>anticipated</a:t>
            </a:r>
            <a:endParaRPr sz="2000">
              <a:latin typeface="Arial"/>
              <a:cs typeface="Arial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674522" y="3097733"/>
            <a:ext cx="10897870" cy="1366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1089025" algn="l"/>
                <a:tab pos="1839595" algn="l"/>
                <a:tab pos="4229735" algn="l"/>
                <a:tab pos="5276850" algn="l"/>
                <a:tab pos="6323330" algn="l"/>
                <a:tab pos="7370445" algn="l"/>
                <a:tab pos="8416925" algn="l"/>
                <a:tab pos="9463405" algn="l"/>
                <a:tab pos="10510520" algn="l"/>
              </a:tabLst>
            </a:pPr>
            <a:r>
              <a:rPr dirty="0" sz="2800" spc="-25" b="1">
                <a:solidFill>
                  <a:srgbClr val="FFFFFF"/>
                </a:solidFill>
                <a:latin typeface="Arial Narrow"/>
                <a:cs typeface="Arial Narrow"/>
              </a:rPr>
              <a:t>60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	</a:t>
            </a:r>
            <a:r>
              <a:rPr dirty="0" sz="2800" spc="-25" b="1">
                <a:solidFill>
                  <a:srgbClr val="C8C8C8"/>
                </a:solidFill>
                <a:latin typeface="Arial Narrow"/>
                <a:cs typeface="Arial Narrow"/>
              </a:rPr>
              <a:t>61</a:t>
            </a:r>
            <a:r>
              <a:rPr dirty="0" sz="2800" b="1">
                <a:solidFill>
                  <a:srgbClr val="C8C8C8"/>
                </a:solidFill>
                <a:latin typeface="Arial Narrow"/>
                <a:cs typeface="Arial Narrow"/>
              </a:rPr>
              <a:t>	</a:t>
            </a:r>
            <a:r>
              <a:rPr dirty="0" baseline="-13888" sz="13200" spc="-2520" b="1">
                <a:solidFill>
                  <a:srgbClr val="FFFFFF"/>
                </a:solidFill>
                <a:latin typeface="Arial Narrow"/>
                <a:cs typeface="Arial Narrow"/>
              </a:rPr>
              <a:t>6</a:t>
            </a:r>
            <a:r>
              <a:rPr dirty="0" sz="2800" spc="-5" b="1">
                <a:solidFill>
                  <a:srgbClr val="C8C8C8"/>
                </a:solidFill>
                <a:latin typeface="Arial Narrow"/>
                <a:cs typeface="Arial Narrow"/>
              </a:rPr>
              <a:t>6</a:t>
            </a:r>
            <a:r>
              <a:rPr dirty="0" sz="2800" spc="-875" b="1">
                <a:solidFill>
                  <a:srgbClr val="C8C8C8"/>
                </a:solidFill>
                <a:latin typeface="Arial Narrow"/>
                <a:cs typeface="Arial Narrow"/>
              </a:rPr>
              <a:t>2</a:t>
            </a:r>
            <a:r>
              <a:rPr dirty="0" baseline="-13888" sz="13200" b="1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r>
              <a:rPr dirty="0" baseline="-13888" sz="13200" spc="802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25" b="1">
                <a:solidFill>
                  <a:srgbClr val="C8C8C8"/>
                </a:solidFill>
                <a:latin typeface="Arial Narrow"/>
                <a:cs typeface="Arial Narrow"/>
              </a:rPr>
              <a:t>63</a:t>
            </a:r>
            <a:r>
              <a:rPr dirty="0" sz="2800" b="1">
                <a:solidFill>
                  <a:srgbClr val="C8C8C8"/>
                </a:solidFill>
                <a:latin typeface="Arial Narrow"/>
                <a:cs typeface="Arial Narrow"/>
              </a:rPr>
              <a:t>	</a:t>
            </a:r>
            <a:r>
              <a:rPr dirty="0" sz="2800" spc="-25" b="1">
                <a:solidFill>
                  <a:srgbClr val="C8C8C8"/>
                </a:solidFill>
                <a:latin typeface="Arial Narrow"/>
                <a:cs typeface="Arial Narrow"/>
              </a:rPr>
              <a:t>64</a:t>
            </a:r>
            <a:r>
              <a:rPr dirty="0" sz="2800" b="1">
                <a:solidFill>
                  <a:srgbClr val="C8C8C8"/>
                </a:solidFill>
                <a:latin typeface="Arial Narrow"/>
                <a:cs typeface="Arial Narrow"/>
              </a:rPr>
              <a:t>	</a:t>
            </a:r>
            <a:r>
              <a:rPr dirty="0" baseline="1984" sz="4200" spc="-37" b="1">
                <a:solidFill>
                  <a:srgbClr val="FFFFFF"/>
                </a:solidFill>
                <a:latin typeface="Arial Narrow"/>
                <a:cs typeface="Arial Narrow"/>
              </a:rPr>
              <a:t>65</a:t>
            </a:r>
            <a:r>
              <a:rPr dirty="0" baseline="1984" sz="4200" b="1">
                <a:solidFill>
                  <a:srgbClr val="FFFFFF"/>
                </a:solidFill>
                <a:latin typeface="Arial Narrow"/>
                <a:cs typeface="Arial Narrow"/>
              </a:rPr>
              <a:t>	</a:t>
            </a:r>
            <a:r>
              <a:rPr dirty="0" sz="2800" spc="-25" b="1">
                <a:solidFill>
                  <a:srgbClr val="C8C8C8"/>
                </a:solidFill>
                <a:latin typeface="Arial Narrow"/>
                <a:cs typeface="Arial Narrow"/>
              </a:rPr>
              <a:t>66</a:t>
            </a:r>
            <a:r>
              <a:rPr dirty="0" sz="2800" b="1">
                <a:solidFill>
                  <a:srgbClr val="C8C8C8"/>
                </a:solidFill>
                <a:latin typeface="Arial Narrow"/>
                <a:cs typeface="Arial Narrow"/>
              </a:rPr>
              <a:t>	</a:t>
            </a:r>
            <a:r>
              <a:rPr dirty="0" sz="2800" spc="-25" b="1">
                <a:solidFill>
                  <a:srgbClr val="C8C8C8"/>
                </a:solidFill>
                <a:latin typeface="Arial Narrow"/>
                <a:cs typeface="Arial Narrow"/>
              </a:rPr>
              <a:t>67</a:t>
            </a:r>
            <a:r>
              <a:rPr dirty="0" sz="2800" b="1">
                <a:solidFill>
                  <a:srgbClr val="C8C8C8"/>
                </a:solidFill>
                <a:latin typeface="Arial Narrow"/>
                <a:cs typeface="Arial Narrow"/>
              </a:rPr>
              <a:t>	</a:t>
            </a:r>
            <a:r>
              <a:rPr dirty="0" sz="2800" spc="-25" b="1">
                <a:solidFill>
                  <a:srgbClr val="C8C8C8"/>
                </a:solidFill>
                <a:latin typeface="Arial Narrow"/>
                <a:cs typeface="Arial Narrow"/>
              </a:rPr>
              <a:t>68</a:t>
            </a:r>
            <a:r>
              <a:rPr dirty="0" sz="2800" b="1">
                <a:solidFill>
                  <a:srgbClr val="C8C8C8"/>
                </a:solidFill>
                <a:latin typeface="Arial Narrow"/>
                <a:cs typeface="Arial Narrow"/>
              </a:rPr>
              <a:t>	</a:t>
            </a:r>
            <a:r>
              <a:rPr dirty="0" sz="2800" spc="-25" b="1">
                <a:solidFill>
                  <a:srgbClr val="C8C8C8"/>
                </a:solidFill>
                <a:latin typeface="Arial Narrow"/>
                <a:cs typeface="Arial Narrow"/>
              </a:rPr>
              <a:t>69</a:t>
            </a:r>
            <a:r>
              <a:rPr dirty="0" sz="2800" b="1">
                <a:solidFill>
                  <a:srgbClr val="C8C8C8"/>
                </a:solidFill>
                <a:latin typeface="Arial Narrow"/>
                <a:cs typeface="Arial Narrow"/>
              </a:rPr>
              <a:t>	</a:t>
            </a:r>
            <a:r>
              <a:rPr dirty="0" sz="2800" spc="-25" b="1">
                <a:solidFill>
                  <a:srgbClr val="FFFFFF"/>
                </a:solidFill>
                <a:latin typeface="Arial Narrow"/>
                <a:cs typeface="Arial Narrow"/>
              </a:rPr>
              <a:t>70</a:t>
            </a:r>
            <a:endParaRPr sz="2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19100" y="6123533"/>
            <a:ext cx="11061700" cy="482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38100" marR="3048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Source: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Franklin</a:t>
            </a:r>
            <a:r>
              <a:rPr dirty="0" sz="1000" spc="-10">
                <a:latin typeface="Arial Narrow"/>
                <a:cs typeface="Arial Narrow"/>
              </a:rPr>
              <a:t> Templeton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Retirement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Income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Strategies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Expectations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(RISE)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Survey,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2022.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RISE survey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was</a:t>
            </a:r>
            <a:r>
              <a:rPr dirty="0" sz="1000" spc="-10">
                <a:latin typeface="Arial Narrow"/>
                <a:cs typeface="Arial Narrow"/>
              </a:rPr>
              <a:t> conducted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online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among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sample 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2,029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adults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40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years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older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weighted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by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gender,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geographic </a:t>
            </a:r>
            <a:r>
              <a:rPr dirty="0" sz="1000">
                <a:latin typeface="Arial Narrow"/>
                <a:cs typeface="Arial Narrow"/>
              </a:rPr>
              <a:t>region,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race,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education.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0">
                <a:latin typeface="Arial Narrow"/>
                <a:cs typeface="Arial Narrow"/>
              </a:rPr>
              <a:t> custom-designed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program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assigns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weighting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factor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data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based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current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population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statistics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from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Census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Bureau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was</a:t>
            </a:r>
            <a:r>
              <a:rPr dirty="0" sz="1000" spc="-10">
                <a:latin typeface="Arial Narrow"/>
                <a:cs typeface="Arial Narrow"/>
              </a:rPr>
              <a:t> administered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February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17-28,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2022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by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ENGINE</a:t>
            </a:r>
            <a:r>
              <a:rPr dirty="0" sz="1000" spc="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INSIGHT’s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Online </a:t>
            </a:r>
            <a:r>
              <a:rPr dirty="0" sz="1000">
                <a:latin typeface="Arial Narrow"/>
                <a:cs typeface="Arial Narrow"/>
              </a:rPr>
              <a:t>CARAVAN</a:t>
            </a:r>
            <a:r>
              <a:rPr dirty="0" baseline="25641" sz="975">
                <a:latin typeface="Arial Narrow"/>
                <a:cs typeface="Arial Narrow"/>
              </a:rPr>
              <a:t>®</a:t>
            </a:r>
            <a:r>
              <a:rPr dirty="0" sz="1000">
                <a:latin typeface="Arial Narrow"/>
                <a:cs typeface="Arial Narrow"/>
              </a:rPr>
              <a:t>,</a:t>
            </a:r>
            <a:r>
              <a:rPr dirty="0" sz="1000" spc="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which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not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affiliated </a:t>
            </a:r>
            <a:r>
              <a:rPr dirty="0" sz="1000">
                <a:latin typeface="Arial Narrow"/>
                <a:cs typeface="Arial Narrow"/>
              </a:rPr>
              <a:t>with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Franklin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Templeton.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10">
                <a:latin typeface="Arial Narrow"/>
                <a:cs typeface="Arial Narrow"/>
              </a:rPr>
              <a:t> percentage</a:t>
            </a:r>
            <a:r>
              <a:rPr dirty="0" sz="1000" spc="-5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refers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percent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respondents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who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retired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between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certain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ages.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Nearly</a:t>
            </a:r>
            <a:r>
              <a:rPr dirty="0" spc="-70"/>
              <a:t> </a:t>
            </a:r>
            <a:r>
              <a:rPr dirty="0"/>
              <a:t>Half</a:t>
            </a:r>
            <a:r>
              <a:rPr dirty="0" spc="-70"/>
              <a:t> </a:t>
            </a:r>
            <a:r>
              <a:rPr dirty="0"/>
              <a:t>of</a:t>
            </a:r>
            <a:r>
              <a:rPr dirty="0" spc="-55"/>
              <a:t> </a:t>
            </a:r>
            <a:r>
              <a:rPr dirty="0"/>
              <a:t>People</a:t>
            </a:r>
            <a:r>
              <a:rPr dirty="0" spc="-60"/>
              <a:t> </a:t>
            </a:r>
            <a:r>
              <a:rPr dirty="0"/>
              <a:t>Retire</a:t>
            </a:r>
            <a:r>
              <a:rPr dirty="0" spc="-75"/>
              <a:t> </a:t>
            </a:r>
            <a:r>
              <a:rPr dirty="0"/>
              <a:t>in</a:t>
            </a:r>
            <a:r>
              <a:rPr dirty="0" spc="-70"/>
              <a:t> </a:t>
            </a:r>
            <a:r>
              <a:rPr dirty="0"/>
              <a:t>Their</a:t>
            </a:r>
            <a:r>
              <a:rPr dirty="0" spc="-75"/>
              <a:t> </a:t>
            </a:r>
            <a:r>
              <a:rPr dirty="0"/>
              <a:t>Early</a:t>
            </a:r>
            <a:r>
              <a:rPr dirty="0" spc="-60"/>
              <a:t> </a:t>
            </a:r>
            <a:r>
              <a:rPr dirty="0" spc="-25"/>
              <a:t>60s</a:t>
            </a: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000">
                <a:solidFill>
                  <a:srgbClr val="767676"/>
                </a:solidFill>
              </a:rPr>
              <a:t>Percentage</a:t>
            </a:r>
            <a:r>
              <a:rPr dirty="0" sz="2000" spc="-60">
                <a:solidFill>
                  <a:srgbClr val="767676"/>
                </a:solidFill>
              </a:rPr>
              <a:t> </a:t>
            </a:r>
            <a:r>
              <a:rPr dirty="0" sz="2000">
                <a:solidFill>
                  <a:srgbClr val="767676"/>
                </a:solidFill>
              </a:rPr>
              <a:t>of</a:t>
            </a:r>
            <a:r>
              <a:rPr dirty="0" sz="2000" spc="-110">
                <a:solidFill>
                  <a:srgbClr val="767676"/>
                </a:solidFill>
              </a:rPr>
              <a:t> </a:t>
            </a:r>
            <a:r>
              <a:rPr dirty="0" sz="2000">
                <a:solidFill>
                  <a:srgbClr val="767676"/>
                </a:solidFill>
              </a:rPr>
              <a:t>Americans</a:t>
            </a:r>
            <a:r>
              <a:rPr dirty="0" sz="2000" spc="-55">
                <a:solidFill>
                  <a:srgbClr val="767676"/>
                </a:solidFill>
              </a:rPr>
              <a:t> </a:t>
            </a:r>
            <a:r>
              <a:rPr dirty="0" sz="2000">
                <a:solidFill>
                  <a:srgbClr val="767676"/>
                </a:solidFill>
              </a:rPr>
              <a:t>Retiring</a:t>
            </a:r>
            <a:r>
              <a:rPr dirty="0" sz="2000" spc="-65">
                <a:solidFill>
                  <a:srgbClr val="767676"/>
                </a:solidFill>
              </a:rPr>
              <a:t> </a:t>
            </a:r>
            <a:r>
              <a:rPr dirty="0" sz="2000">
                <a:solidFill>
                  <a:srgbClr val="767676"/>
                </a:solidFill>
              </a:rPr>
              <a:t>by</a:t>
            </a:r>
            <a:r>
              <a:rPr dirty="0" sz="2000" spc="-110">
                <a:solidFill>
                  <a:srgbClr val="767676"/>
                </a:solidFill>
              </a:rPr>
              <a:t> </a:t>
            </a:r>
            <a:r>
              <a:rPr dirty="0" sz="2000">
                <a:solidFill>
                  <a:srgbClr val="767676"/>
                </a:solidFill>
              </a:rPr>
              <a:t>Age</a:t>
            </a:r>
            <a:r>
              <a:rPr dirty="0" sz="2000" spc="-25">
                <a:solidFill>
                  <a:srgbClr val="767676"/>
                </a:solidFill>
              </a:rPr>
              <a:t> </a:t>
            </a:r>
            <a:r>
              <a:rPr dirty="0" sz="2000" spc="-10">
                <a:solidFill>
                  <a:srgbClr val="767676"/>
                </a:solidFill>
              </a:rPr>
              <a:t>Group</a:t>
            </a:r>
            <a:endParaRPr sz="2000"/>
          </a:p>
        </p:txBody>
      </p:sp>
      <p:grpSp>
        <p:nvGrpSpPr>
          <p:cNvPr id="4" name="object 4" descr=""/>
          <p:cNvGrpSpPr/>
          <p:nvPr/>
        </p:nvGrpSpPr>
        <p:grpSpPr>
          <a:xfrm>
            <a:off x="1720595" y="1183957"/>
            <a:ext cx="9281795" cy="4592955"/>
            <a:chOff x="1720595" y="1183957"/>
            <a:chExt cx="9281795" cy="4592955"/>
          </a:xfrm>
        </p:grpSpPr>
        <p:sp>
          <p:nvSpPr>
            <p:cNvPr id="5" name="object 5" descr=""/>
            <p:cNvSpPr/>
            <p:nvPr/>
          </p:nvSpPr>
          <p:spPr>
            <a:xfrm>
              <a:off x="2142743" y="2249423"/>
              <a:ext cx="8691245" cy="3227070"/>
            </a:xfrm>
            <a:custGeom>
              <a:avLst/>
              <a:gdLst/>
              <a:ahLst/>
              <a:cxnLst/>
              <a:rect l="l" t="t" r="r" b="b"/>
              <a:pathLst>
                <a:path w="8691245" h="3227070">
                  <a:moveTo>
                    <a:pt x="0" y="2690495"/>
                  </a:moveTo>
                  <a:lnTo>
                    <a:pt x="1240535" y="2826766"/>
                  </a:lnTo>
                  <a:lnTo>
                    <a:pt x="2457450" y="1651762"/>
                  </a:lnTo>
                  <a:lnTo>
                    <a:pt x="3713606" y="0"/>
                  </a:lnTo>
                  <a:lnTo>
                    <a:pt x="4899152" y="2426589"/>
                  </a:lnTo>
                  <a:lnTo>
                    <a:pt x="6155308" y="2860802"/>
                  </a:lnTo>
                  <a:lnTo>
                    <a:pt x="7411465" y="3167253"/>
                  </a:lnTo>
                  <a:lnTo>
                    <a:pt x="8691245" y="3226942"/>
                  </a:lnTo>
                </a:path>
              </a:pathLst>
            </a:custGeom>
            <a:ln w="24549">
              <a:solidFill>
                <a:srgbClr val="BBBDC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030979" y="3354324"/>
              <a:ext cx="1115060" cy="1209675"/>
            </a:xfrm>
            <a:custGeom>
              <a:avLst/>
              <a:gdLst/>
              <a:ahLst/>
              <a:cxnLst/>
              <a:rect l="l" t="t" r="r" b="b"/>
              <a:pathLst>
                <a:path w="1115060" h="1209675">
                  <a:moveTo>
                    <a:pt x="557403" y="0"/>
                  </a:moveTo>
                  <a:lnTo>
                    <a:pt x="475107" y="6603"/>
                  </a:lnTo>
                  <a:lnTo>
                    <a:pt x="396494" y="25653"/>
                  </a:lnTo>
                  <a:lnTo>
                    <a:pt x="322453" y="56261"/>
                  </a:lnTo>
                  <a:lnTo>
                    <a:pt x="253873" y="97409"/>
                  </a:lnTo>
                  <a:lnTo>
                    <a:pt x="191770" y="148336"/>
                  </a:lnTo>
                  <a:lnTo>
                    <a:pt x="136779" y="207899"/>
                  </a:lnTo>
                  <a:lnTo>
                    <a:pt x="89789" y="275463"/>
                  </a:lnTo>
                  <a:lnTo>
                    <a:pt x="51816" y="349757"/>
                  </a:lnTo>
                  <a:lnTo>
                    <a:pt x="23622" y="430021"/>
                  </a:lnTo>
                  <a:lnTo>
                    <a:pt x="6096" y="515365"/>
                  </a:lnTo>
                  <a:lnTo>
                    <a:pt x="0" y="604646"/>
                  </a:lnTo>
                  <a:lnTo>
                    <a:pt x="6096" y="694055"/>
                  </a:lnTo>
                  <a:lnTo>
                    <a:pt x="23622" y="779271"/>
                  </a:lnTo>
                  <a:lnTo>
                    <a:pt x="51816" y="859536"/>
                  </a:lnTo>
                  <a:lnTo>
                    <a:pt x="89789" y="933831"/>
                  </a:lnTo>
                  <a:lnTo>
                    <a:pt x="136779" y="1001394"/>
                  </a:lnTo>
                  <a:lnTo>
                    <a:pt x="191770" y="1060958"/>
                  </a:lnTo>
                  <a:lnTo>
                    <a:pt x="253873" y="1111884"/>
                  </a:lnTo>
                  <a:lnTo>
                    <a:pt x="322453" y="1153159"/>
                  </a:lnTo>
                  <a:lnTo>
                    <a:pt x="396494" y="1183767"/>
                  </a:lnTo>
                  <a:lnTo>
                    <a:pt x="475107" y="1202689"/>
                  </a:lnTo>
                  <a:lnTo>
                    <a:pt x="557403" y="1209294"/>
                  </a:lnTo>
                  <a:lnTo>
                    <a:pt x="639826" y="1202689"/>
                  </a:lnTo>
                  <a:lnTo>
                    <a:pt x="718439" y="1183767"/>
                  </a:lnTo>
                  <a:lnTo>
                    <a:pt x="792480" y="1153159"/>
                  </a:lnTo>
                  <a:lnTo>
                    <a:pt x="860933" y="1111884"/>
                  </a:lnTo>
                  <a:lnTo>
                    <a:pt x="923163" y="1060958"/>
                  </a:lnTo>
                  <a:lnTo>
                    <a:pt x="978154" y="1001394"/>
                  </a:lnTo>
                  <a:lnTo>
                    <a:pt x="1025017" y="933831"/>
                  </a:lnTo>
                  <a:lnTo>
                    <a:pt x="1062990" y="859536"/>
                  </a:lnTo>
                  <a:lnTo>
                    <a:pt x="1091311" y="779271"/>
                  </a:lnTo>
                  <a:lnTo>
                    <a:pt x="1108837" y="694055"/>
                  </a:lnTo>
                  <a:lnTo>
                    <a:pt x="1114806" y="604646"/>
                  </a:lnTo>
                  <a:lnTo>
                    <a:pt x="1108837" y="515365"/>
                  </a:lnTo>
                  <a:lnTo>
                    <a:pt x="1091311" y="430021"/>
                  </a:lnTo>
                  <a:lnTo>
                    <a:pt x="1062990" y="349757"/>
                  </a:lnTo>
                  <a:lnTo>
                    <a:pt x="1025017" y="275463"/>
                  </a:lnTo>
                  <a:lnTo>
                    <a:pt x="978154" y="207899"/>
                  </a:lnTo>
                  <a:lnTo>
                    <a:pt x="923163" y="148336"/>
                  </a:lnTo>
                  <a:lnTo>
                    <a:pt x="860933" y="97409"/>
                  </a:lnTo>
                  <a:lnTo>
                    <a:pt x="792480" y="56261"/>
                  </a:lnTo>
                  <a:lnTo>
                    <a:pt x="718439" y="25653"/>
                  </a:lnTo>
                  <a:lnTo>
                    <a:pt x="639826" y="6603"/>
                  </a:lnTo>
                  <a:lnTo>
                    <a:pt x="557403" y="0"/>
                  </a:lnTo>
                  <a:close/>
                </a:path>
              </a:pathLst>
            </a:custGeom>
            <a:solidFill>
              <a:srgbClr val="0F71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4855463" y="1188719"/>
              <a:ext cx="2040889" cy="2087880"/>
            </a:xfrm>
            <a:custGeom>
              <a:avLst/>
              <a:gdLst/>
              <a:ahLst/>
              <a:cxnLst/>
              <a:rect l="l" t="t" r="r" b="b"/>
              <a:pathLst>
                <a:path w="2040890" h="2087879">
                  <a:moveTo>
                    <a:pt x="1020318" y="0"/>
                  </a:moveTo>
                  <a:lnTo>
                    <a:pt x="932307" y="3809"/>
                  </a:lnTo>
                  <a:lnTo>
                    <a:pt x="846327" y="15112"/>
                  </a:lnTo>
                  <a:lnTo>
                    <a:pt x="762762" y="33527"/>
                  </a:lnTo>
                  <a:lnTo>
                    <a:pt x="681863" y="58800"/>
                  </a:lnTo>
                  <a:lnTo>
                    <a:pt x="604012" y="90550"/>
                  </a:lnTo>
                  <a:lnTo>
                    <a:pt x="529463" y="128524"/>
                  </a:lnTo>
                  <a:lnTo>
                    <a:pt x="458470" y="172465"/>
                  </a:lnTo>
                  <a:lnTo>
                    <a:pt x="391413" y="221868"/>
                  </a:lnTo>
                  <a:lnTo>
                    <a:pt x="328549" y="276478"/>
                  </a:lnTo>
                  <a:lnTo>
                    <a:pt x="270256" y="336168"/>
                  </a:lnTo>
                  <a:lnTo>
                    <a:pt x="216788" y="400430"/>
                  </a:lnTo>
                  <a:lnTo>
                    <a:pt x="168528" y="469010"/>
                  </a:lnTo>
                  <a:lnTo>
                    <a:pt x="125602" y="541654"/>
                  </a:lnTo>
                  <a:lnTo>
                    <a:pt x="88519" y="617981"/>
                  </a:lnTo>
                  <a:lnTo>
                    <a:pt x="57531" y="697610"/>
                  </a:lnTo>
                  <a:lnTo>
                    <a:pt x="32765" y="780414"/>
                  </a:lnTo>
                  <a:lnTo>
                    <a:pt x="14732" y="865885"/>
                  </a:lnTo>
                  <a:lnTo>
                    <a:pt x="3683" y="953896"/>
                  </a:lnTo>
                  <a:lnTo>
                    <a:pt x="0" y="1043939"/>
                  </a:lnTo>
                  <a:lnTo>
                    <a:pt x="3683" y="1133982"/>
                  </a:lnTo>
                  <a:lnTo>
                    <a:pt x="14732" y="1221993"/>
                  </a:lnTo>
                  <a:lnTo>
                    <a:pt x="32765" y="1307464"/>
                  </a:lnTo>
                  <a:lnTo>
                    <a:pt x="57531" y="1390268"/>
                  </a:lnTo>
                  <a:lnTo>
                    <a:pt x="88519" y="1469897"/>
                  </a:lnTo>
                  <a:lnTo>
                    <a:pt x="125602" y="1546225"/>
                  </a:lnTo>
                  <a:lnTo>
                    <a:pt x="168528" y="1618868"/>
                  </a:lnTo>
                  <a:lnTo>
                    <a:pt x="216788" y="1687449"/>
                  </a:lnTo>
                  <a:lnTo>
                    <a:pt x="270256" y="1751710"/>
                  </a:lnTo>
                  <a:lnTo>
                    <a:pt x="328549" y="1811274"/>
                  </a:lnTo>
                  <a:lnTo>
                    <a:pt x="391413" y="1866010"/>
                  </a:lnTo>
                  <a:lnTo>
                    <a:pt x="458470" y="1915414"/>
                  </a:lnTo>
                  <a:lnTo>
                    <a:pt x="529463" y="1959355"/>
                  </a:lnTo>
                  <a:lnTo>
                    <a:pt x="604012" y="1997328"/>
                  </a:lnTo>
                  <a:lnTo>
                    <a:pt x="681863" y="2029078"/>
                  </a:lnTo>
                  <a:lnTo>
                    <a:pt x="762762" y="2054352"/>
                  </a:lnTo>
                  <a:lnTo>
                    <a:pt x="846327" y="2072766"/>
                  </a:lnTo>
                  <a:lnTo>
                    <a:pt x="932307" y="2084069"/>
                  </a:lnTo>
                  <a:lnTo>
                    <a:pt x="1020318" y="2087879"/>
                  </a:lnTo>
                  <a:lnTo>
                    <a:pt x="1108328" y="2084069"/>
                  </a:lnTo>
                  <a:lnTo>
                    <a:pt x="1194308" y="2072766"/>
                  </a:lnTo>
                  <a:lnTo>
                    <a:pt x="1277874" y="2054352"/>
                  </a:lnTo>
                  <a:lnTo>
                    <a:pt x="1358773" y="2029078"/>
                  </a:lnTo>
                  <a:lnTo>
                    <a:pt x="1436624" y="1997328"/>
                  </a:lnTo>
                  <a:lnTo>
                    <a:pt x="1511173" y="1959355"/>
                  </a:lnTo>
                  <a:lnTo>
                    <a:pt x="1582165" y="1915414"/>
                  </a:lnTo>
                  <a:lnTo>
                    <a:pt x="1649221" y="1866010"/>
                  </a:lnTo>
                  <a:lnTo>
                    <a:pt x="1712087" y="1811274"/>
                  </a:lnTo>
                  <a:lnTo>
                    <a:pt x="1770380" y="1751710"/>
                  </a:lnTo>
                  <a:lnTo>
                    <a:pt x="1823846" y="1687449"/>
                  </a:lnTo>
                  <a:lnTo>
                    <a:pt x="1872107" y="1618868"/>
                  </a:lnTo>
                  <a:lnTo>
                    <a:pt x="1915033" y="1546225"/>
                  </a:lnTo>
                  <a:lnTo>
                    <a:pt x="1952116" y="1469897"/>
                  </a:lnTo>
                  <a:lnTo>
                    <a:pt x="1983105" y="1390268"/>
                  </a:lnTo>
                  <a:lnTo>
                    <a:pt x="2007869" y="1307464"/>
                  </a:lnTo>
                  <a:lnTo>
                    <a:pt x="2025777" y="1221993"/>
                  </a:lnTo>
                  <a:lnTo>
                    <a:pt x="2036826" y="1133982"/>
                  </a:lnTo>
                  <a:lnTo>
                    <a:pt x="2040636" y="1043939"/>
                  </a:lnTo>
                  <a:lnTo>
                    <a:pt x="2036826" y="953896"/>
                  </a:lnTo>
                  <a:lnTo>
                    <a:pt x="2025777" y="865885"/>
                  </a:lnTo>
                  <a:lnTo>
                    <a:pt x="2007869" y="780414"/>
                  </a:lnTo>
                  <a:lnTo>
                    <a:pt x="1983105" y="697610"/>
                  </a:lnTo>
                  <a:lnTo>
                    <a:pt x="1952116" y="617981"/>
                  </a:lnTo>
                  <a:lnTo>
                    <a:pt x="1915033" y="541654"/>
                  </a:lnTo>
                  <a:lnTo>
                    <a:pt x="1872107" y="469010"/>
                  </a:lnTo>
                  <a:lnTo>
                    <a:pt x="1823846" y="400430"/>
                  </a:lnTo>
                  <a:lnTo>
                    <a:pt x="1770380" y="336168"/>
                  </a:lnTo>
                  <a:lnTo>
                    <a:pt x="1712087" y="276478"/>
                  </a:lnTo>
                  <a:lnTo>
                    <a:pt x="1649221" y="221868"/>
                  </a:lnTo>
                  <a:lnTo>
                    <a:pt x="1582165" y="172465"/>
                  </a:lnTo>
                  <a:lnTo>
                    <a:pt x="1511173" y="128524"/>
                  </a:lnTo>
                  <a:lnTo>
                    <a:pt x="1436624" y="90550"/>
                  </a:lnTo>
                  <a:lnTo>
                    <a:pt x="1358773" y="58800"/>
                  </a:lnTo>
                  <a:lnTo>
                    <a:pt x="1277874" y="33527"/>
                  </a:lnTo>
                  <a:lnTo>
                    <a:pt x="1194308" y="15112"/>
                  </a:lnTo>
                  <a:lnTo>
                    <a:pt x="1108328" y="3809"/>
                  </a:lnTo>
                  <a:lnTo>
                    <a:pt x="1020318" y="0"/>
                  </a:lnTo>
                  <a:close/>
                </a:path>
              </a:pathLst>
            </a:custGeom>
            <a:solidFill>
              <a:srgbClr val="008F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4855463" y="1188719"/>
              <a:ext cx="2040889" cy="2087880"/>
            </a:xfrm>
            <a:custGeom>
              <a:avLst/>
              <a:gdLst/>
              <a:ahLst/>
              <a:cxnLst/>
              <a:rect l="l" t="t" r="r" b="b"/>
              <a:pathLst>
                <a:path w="2040890" h="2087879">
                  <a:moveTo>
                    <a:pt x="1020318" y="0"/>
                  </a:moveTo>
                  <a:lnTo>
                    <a:pt x="932307" y="3809"/>
                  </a:lnTo>
                  <a:lnTo>
                    <a:pt x="846327" y="15112"/>
                  </a:lnTo>
                  <a:lnTo>
                    <a:pt x="762762" y="33527"/>
                  </a:lnTo>
                  <a:lnTo>
                    <a:pt x="681863" y="58800"/>
                  </a:lnTo>
                  <a:lnTo>
                    <a:pt x="604012" y="90550"/>
                  </a:lnTo>
                  <a:lnTo>
                    <a:pt x="529463" y="128524"/>
                  </a:lnTo>
                  <a:lnTo>
                    <a:pt x="458470" y="172465"/>
                  </a:lnTo>
                  <a:lnTo>
                    <a:pt x="391413" y="221868"/>
                  </a:lnTo>
                  <a:lnTo>
                    <a:pt x="328549" y="276478"/>
                  </a:lnTo>
                  <a:lnTo>
                    <a:pt x="270256" y="336168"/>
                  </a:lnTo>
                  <a:lnTo>
                    <a:pt x="216788" y="400430"/>
                  </a:lnTo>
                  <a:lnTo>
                    <a:pt x="168528" y="469010"/>
                  </a:lnTo>
                  <a:lnTo>
                    <a:pt x="125602" y="541654"/>
                  </a:lnTo>
                  <a:lnTo>
                    <a:pt x="88519" y="617981"/>
                  </a:lnTo>
                  <a:lnTo>
                    <a:pt x="57531" y="697610"/>
                  </a:lnTo>
                  <a:lnTo>
                    <a:pt x="32765" y="780414"/>
                  </a:lnTo>
                  <a:lnTo>
                    <a:pt x="14732" y="865885"/>
                  </a:lnTo>
                  <a:lnTo>
                    <a:pt x="3683" y="953896"/>
                  </a:lnTo>
                  <a:lnTo>
                    <a:pt x="0" y="1043939"/>
                  </a:lnTo>
                  <a:lnTo>
                    <a:pt x="3683" y="1133982"/>
                  </a:lnTo>
                  <a:lnTo>
                    <a:pt x="14732" y="1221993"/>
                  </a:lnTo>
                  <a:lnTo>
                    <a:pt x="32765" y="1307464"/>
                  </a:lnTo>
                  <a:lnTo>
                    <a:pt x="57531" y="1390268"/>
                  </a:lnTo>
                  <a:lnTo>
                    <a:pt x="88519" y="1469897"/>
                  </a:lnTo>
                  <a:lnTo>
                    <a:pt x="125602" y="1546225"/>
                  </a:lnTo>
                  <a:lnTo>
                    <a:pt x="168528" y="1618868"/>
                  </a:lnTo>
                  <a:lnTo>
                    <a:pt x="216788" y="1687449"/>
                  </a:lnTo>
                  <a:lnTo>
                    <a:pt x="270256" y="1751710"/>
                  </a:lnTo>
                  <a:lnTo>
                    <a:pt x="328549" y="1811274"/>
                  </a:lnTo>
                  <a:lnTo>
                    <a:pt x="391413" y="1866010"/>
                  </a:lnTo>
                  <a:lnTo>
                    <a:pt x="458470" y="1915414"/>
                  </a:lnTo>
                  <a:lnTo>
                    <a:pt x="529463" y="1959355"/>
                  </a:lnTo>
                  <a:lnTo>
                    <a:pt x="604012" y="1997328"/>
                  </a:lnTo>
                  <a:lnTo>
                    <a:pt x="681863" y="2029078"/>
                  </a:lnTo>
                  <a:lnTo>
                    <a:pt x="762762" y="2054352"/>
                  </a:lnTo>
                  <a:lnTo>
                    <a:pt x="846327" y="2072766"/>
                  </a:lnTo>
                  <a:lnTo>
                    <a:pt x="932307" y="2084069"/>
                  </a:lnTo>
                  <a:lnTo>
                    <a:pt x="1020318" y="2087879"/>
                  </a:lnTo>
                  <a:lnTo>
                    <a:pt x="1108328" y="2084069"/>
                  </a:lnTo>
                  <a:lnTo>
                    <a:pt x="1194308" y="2072766"/>
                  </a:lnTo>
                  <a:lnTo>
                    <a:pt x="1277874" y="2054352"/>
                  </a:lnTo>
                  <a:lnTo>
                    <a:pt x="1358773" y="2029078"/>
                  </a:lnTo>
                  <a:lnTo>
                    <a:pt x="1436624" y="1997328"/>
                  </a:lnTo>
                  <a:lnTo>
                    <a:pt x="1511173" y="1959355"/>
                  </a:lnTo>
                  <a:lnTo>
                    <a:pt x="1582165" y="1915414"/>
                  </a:lnTo>
                  <a:lnTo>
                    <a:pt x="1649221" y="1866010"/>
                  </a:lnTo>
                  <a:lnTo>
                    <a:pt x="1712087" y="1811274"/>
                  </a:lnTo>
                  <a:lnTo>
                    <a:pt x="1770380" y="1751710"/>
                  </a:lnTo>
                  <a:lnTo>
                    <a:pt x="1823846" y="1687449"/>
                  </a:lnTo>
                  <a:lnTo>
                    <a:pt x="1872107" y="1618868"/>
                  </a:lnTo>
                  <a:lnTo>
                    <a:pt x="1915033" y="1546225"/>
                  </a:lnTo>
                  <a:lnTo>
                    <a:pt x="1952116" y="1469897"/>
                  </a:lnTo>
                  <a:lnTo>
                    <a:pt x="1983105" y="1390268"/>
                  </a:lnTo>
                  <a:lnTo>
                    <a:pt x="2007869" y="1307464"/>
                  </a:lnTo>
                  <a:lnTo>
                    <a:pt x="2025777" y="1221993"/>
                  </a:lnTo>
                  <a:lnTo>
                    <a:pt x="2036826" y="1133982"/>
                  </a:lnTo>
                  <a:lnTo>
                    <a:pt x="2040636" y="1043939"/>
                  </a:lnTo>
                  <a:lnTo>
                    <a:pt x="2036826" y="953896"/>
                  </a:lnTo>
                  <a:lnTo>
                    <a:pt x="2025777" y="865885"/>
                  </a:lnTo>
                  <a:lnTo>
                    <a:pt x="2007869" y="780414"/>
                  </a:lnTo>
                  <a:lnTo>
                    <a:pt x="1983105" y="697610"/>
                  </a:lnTo>
                  <a:lnTo>
                    <a:pt x="1952116" y="617981"/>
                  </a:lnTo>
                  <a:lnTo>
                    <a:pt x="1915033" y="541654"/>
                  </a:lnTo>
                  <a:lnTo>
                    <a:pt x="1872107" y="469010"/>
                  </a:lnTo>
                  <a:lnTo>
                    <a:pt x="1823846" y="400430"/>
                  </a:lnTo>
                  <a:lnTo>
                    <a:pt x="1770380" y="336168"/>
                  </a:lnTo>
                  <a:lnTo>
                    <a:pt x="1712087" y="276478"/>
                  </a:lnTo>
                  <a:lnTo>
                    <a:pt x="1649221" y="221868"/>
                  </a:lnTo>
                  <a:lnTo>
                    <a:pt x="1582165" y="172465"/>
                  </a:lnTo>
                  <a:lnTo>
                    <a:pt x="1511173" y="128524"/>
                  </a:lnTo>
                  <a:lnTo>
                    <a:pt x="1436624" y="90550"/>
                  </a:lnTo>
                  <a:lnTo>
                    <a:pt x="1358773" y="58800"/>
                  </a:lnTo>
                  <a:lnTo>
                    <a:pt x="1277874" y="33527"/>
                  </a:lnTo>
                  <a:lnTo>
                    <a:pt x="1194308" y="15112"/>
                  </a:lnTo>
                  <a:lnTo>
                    <a:pt x="1108328" y="3809"/>
                  </a:lnTo>
                  <a:lnTo>
                    <a:pt x="1020318" y="0"/>
                  </a:lnTo>
                  <a:close/>
                </a:path>
              </a:pathLst>
            </a:custGeom>
            <a:ln w="9525">
              <a:solidFill>
                <a:srgbClr val="008F8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720596" y="4480559"/>
              <a:ext cx="2009139" cy="1005840"/>
            </a:xfrm>
            <a:custGeom>
              <a:avLst/>
              <a:gdLst/>
              <a:ahLst/>
              <a:cxnLst/>
              <a:rect l="l" t="t" r="r" b="b"/>
              <a:pathLst>
                <a:path w="2009139" h="1005839">
                  <a:moveTo>
                    <a:pt x="846709" y="459105"/>
                  </a:moveTo>
                  <a:lnTo>
                    <a:pt x="839851" y="376555"/>
                  </a:lnTo>
                  <a:lnTo>
                    <a:pt x="820166" y="298958"/>
                  </a:lnTo>
                  <a:lnTo>
                    <a:pt x="788924" y="227330"/>
                  </a:lnTo>
                  <a:lnTo>
                    <a:pt x="747141" y="163322"/>
                  </a:lnTo>
                  <a:lnTo>
                    <a:pt x="696087" y="107950"/>
                  </a:lnTo>
                  <a:lnTo>
                    <a:pt x="637032" y="62738"/>
                  </a:lnTo>
                  <a:lnTo>
                    <a:pt x="571119" y="28702"/>
                  </a:lnTo>
                  <a:lnTo>
                    <a:pt x="499491" y="7366"/>
                  </a:lnTo>
                  <a:lnTo>
                    <a:pt x="423291" y="0"/>
                  </a:lnTo>
                  <a:lnTo>
                    <a:pt x="347218" y="7366"/>
                  </a:lnTo>
                  <a:lnTo>
                    <a:pt x="275590" y="28702"/>
                  </a:lnTo>
                  <a:lnTo>
                    <a:pt x="209677" y="62738"/>
                  </a:lnTo>
                  <a:lnTo>
                    <a:pt x="150622" y="107950"/>
                  </a:lnTo>
                  <a:lnTo>
                    <a:pt x="99568" y="163322"/>
                  </a:lnTo>
                  <a:lnTo>
                    <a:pt x="57785" y="227330"/>
                  </a:lnTo>
                  <a:lnTo>
                    <a:pt x="26416" y="298958"/>
                  </a:lnTo>
                  <a:lnTo>
                    <a:pt x="6858" y="376555"/>
                  </a:lnTo>
                  <a:lnTo>
                    <a:pt x="0" y="459105"/>
                  </a:lnTo>
                  <a:lnTo>
                    <a:pt x="6858" y="541655"/>
                  </a:lnTo>
                  <a:lnTo>
                    <a:pt x="26416" y="619252"/>
                  </a:lnTo>
                  <a:lnTo>
                    <a:pt x="57785" y="690753"/>
                  </a:lnTo>
                  <a:lnTo>
                    <a:pt x="99568" y="754888"/>
                  </a:lnTo>
                  <a:lnTo>
                    <a:pt x="150622" y="810260"/>
                  </a:lnTo>
                  <a:lnTo>
                    <a:pt x="209677" y="855472"/>
                  </a:lnTo>
                  <a:lnTo>
                    <a:pt x="275590" y="889508"/>
                  </a:lnTo>
                  <a:lnTo>
                    <a:pt x="347218" y="910717"/>
                  </a:lnTo>
                  <a:lnTo>
                    <a:pt x="423291" y="918210"/>
                  </a:lnTo>
                  <a:lnTo>
                    <a:pt x="499491" y="910717"/>
                  </a:lnTo>
                  <a:lnTo>
                    <a:pt x="571119" y="889508"/>
                  </a:lnTo>
                  <a:lnTo>
                    <a:pt x="637032" y="855472"/>
                  </a:lnTo>
                  <a:lnTo>
                    <a:pt x="696087" y="810260"/>
                  </a:lnTo>
                  <a:lnTo>
                    <a:pt x="747141" y="754888"/>
                  </a:lnTo>
                  <a:lnTo>
                    <a:pt x="788924" y="690753"/>
                  </a:lnTo>
                  <a:lnTo>
                    <a:pt x="820166" y="619252"/>
                  </a:lnTo>
                  <a:lnTo>
                    <a:pt x="839851" y="541655"/>
                  </a:lnTo>
                  <a:lnTo>
                    <a:pt x="846709" y="459105"/>
                  </a:lnTo>
                  <a:close/>
                </a:path>
                <a:path w="2009139" h="1005839">
                  <a:moveTo>
                    <a:pt x="2009140" y="621665"/>
                  </a:moveTo>
                  <a:lnTo>
                    <a:pt x="1999869" y="533654"/>
                  </a:lnTo>
                  <a:lnTo>
                    <a:pt x="1973199" y="452882"/>
                  </a:lnTo>
                  <a:lnTo>
                    <a:pt x="1931416" y="381635"/>
                  </a:lnTo>
                  <a:lnTo>
                    <a:pt x="1876552" y="322199"/>
                  </a:lnTo>
                  <a:lnTo>
                    <a:pt x="1810893" y="276860"/>
                  </a:lnTo>
                  <a:lnTo>
                    <a:pt x="1736344" y="247904"/>
                  </a:lnTo>
                  <a:lnTo>
                    <a:pt x="1655191" y="237744"/>
                  </a:lnTo>
                  <a:lnTo>
                    <a:pt x="1574038" y="247904"/>
                  </a:lnTo>
                  <a:lnTo>
                    <a:pt x="1499489" y="276860"/>
                  </a:lnTo>
                  <a:lnTo>
                    <a:pt x="1433703" y="322199"/>
                  </a:lnTo>
                  <a:lnTo>
                    <a:pt x="1378966" y="381635"/>
                  </a:lnTo>
                  <a:lnTo>
                    <a:pt x="1337183" y="452882"/>
                  </a:lnTo>
                  <a:lnTo>
                    <a:pt x="1310513" y="533654"/>
                  </a:lnTo>
                  <a:lnTo>
                    <a:pt x="1301115" y="621665"/>
                  </a:lnTo>
                  <a:lnTo>
                    <a:pt x="1310513" y="709803"/>
                  </a:lnTo>
                  <a:lnTo>
                    <a:pt x="1337183" y="790575"/>
                  </a:lnTo>
                  <a:lnTo>
                    <a:pt x="1378966" y="861822"/>
                  </a:lnTo>
                  <a:lnTo>
                    <a:pt x="1433703" y="921258"/>
                  </a:lnTo>
                  <a:lnTo>
                    <a:pt x="1499489" y="966597"/>
                  </a:lnTo>
                  <a:lnTo>
                    <a:pt x="1574038" y="995426"/>
                  </a:lnTo>
                  <a:lnTo>
                    <a:pt x="1655191" y="1005586"/>
                  </a:lnTo>
                  <a:lnTo>
                    <a:pt x="1736344" y="995426"/>
                  </a:lnTo>
                  <a:lnTo>
                    <a:pt x="1810893" y="966597"/>
                  </a:lnTo>
                  <a:lnTo>
                    <a:pt x="1876552" y="921258"/>
                  </a:lnTo>
                  <a:lnTo>
                    <a:pt x="1931416" y="861822"/>
                  </a:lnTo>
                  <a:lnTo>
                    <a:pt x="1973199" y="790575"/>
                  </a:lnTo>
                  <a:lnTo>
                    <a:pt x="1999869" y="709803"/>
                  </a:lnTo>
                  <a:lnTo>
                    <a:pt x="2009140" y="621665"/>
                  </a:lnTo>
                  <a:close/>
                </a:path>
              </a:pathLst>
            </a:custGeom>
            <a:solidFill>
              <a:srgbClr val="69A6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6592824" y="4128515"/>
              <a:ext cx="962660" cy="1043305"/>
            </a:xfrm>
            <a:custGeom>
              <a:avLst/>
              <a:gdLst/>
              <a:ahLst/>
              <a:cxnLst/>
              <a:rect l="l" t="t" r="r" b="b"/>
              <a:pathLst>
                <a:path w="962659" h="1043304">
                  <a:moveTo>
                    <a:pt x="481075" y="0"/>
                  </a:moveTo>
                  <a:lnTo>
                    <a:pt x="403098" y="6857"/>
                  </a:lnTo>
                  <a:lnTo>
                    <a:pt x="329056" y="26542"/>
                  </a:lnTo>
                  <a:lnTo>
                    <a:pt x="259969" y="58165"/>
                  </a:lnTo>
                  <a:lnTo>
                    <a:pt x="196976" y="100583"/>
                  </a:lnTo>
                  <a:lnTo>
                    <a:pt x="140843" y="152780"/>
                  </a:lnTo>
                  <a:lnTo>
                    <a:pt x="92836" y="213486"/>
                  </a:lnTo>
                  <a:lnTo>
                    <a:pt x="53721" y="281812"/>
                  </a:lnTo>
                  <a:lnTo>
                    <a:pt x="24510" y="356615"/>
                  </a:lnTo>
                  <a:lnTo>
                    <a:pt x="6350" y="436879"/>
                  </a:lnTo>
                  <a:lnTo>
                    <a:pt x="0" y="521461"/>
                  </a:lnTo>
                  <a:lnTo>
                    <a:pt x="6350" y="606043"/>
                  </a:lnTo>
                  <a:lnTo>
                    <a:pt x="24510" y="686307"/>
                  </a:lnTo>
                  <a:lnTo>
                    <a:pt x="53721" y="761110"/>
                  </a:lnTo>
                  <a:lnTo>
                    <a:pt x="92836" y="829436"/>
                  </a:lnTo>
                  <a:lnTo>
                    <a:pt x="140843" y="890142"/>
                  </a:lnTo>
                  <a:lnTo>
                    <a:pt x="196976" y="942212"/>
                  </a:lnTo>
                  <a:lnTo>
                    <a:pt x="259969" y="984630"/>
                  </a:lnTo>
                  <a:lnTo>
                    <a:pt x="329056" y="1016253"/>
                  </a:lnTo>
                  <a:lnTo>
                    <a:pt x="403098" y="1036065"/>
                  </a:lnTo>
                  <a:lnTo>
                    <a:pt x="481075" y="1042923"/>
                  </a:lnTo>
                  <a:lnTo>
                    <a:pt x="559180" y="1036065"/>
                  </a:lnTo>
                  <a:lnTo>
                    <a:pt x="633095" y="1016253"/>
                  </a:lnTo>
                  <a:lnTo>
                    <a:pt x="702182" y="984630"/>
                  </a:lnTo>
                  <a:lnTo>
                    <a:pt x="765175" y="942212"/>
                  </a:lnTo>
                  <a:lnTo>
                    <a:pt x="821308" y="890142"/>
                  </a:lnTo>
                  <a:lnTo>
                    <a:pt x="869315" y="829436"/>
                  </a:lnTo>
                  <a:lnTo>
                    <a:pt x="908430" y="761110"/>
                  </a:lnTo>
                  <a:lnTo>
                    <a:pt x="937641" y="686307"/>
                  </a:lnTo>
                  <a:lnTo>
                    <a:pt x="955801" y="606043"/>
                  </a:lnTo>
                  <a:lnTo>
                    <a:pt x="962151" y="521461"/>
                  </a:lnTo>
                  <a:lnTo>
                    <a:pt x="955801" y="436879"/>
                  </a:lnTo>
                  <a:lnTo>
                    <a:pt x="937641" y="356615"/>
                  </a:lnTo>
                  <a:lnTo>
                    <a:pt x="908430" y="281812"/>
                  </a:lnTo>
                  <a:lnTo>
                    <a:pt x="869315" y="213486"/>
                  </a:lnTo>
                  <a:lnTo>
                    <a:pt x="821308" y="152780"/>
                  </a:lnTo>
                  <a:lnTo>
                    <a:pt x="765175" y="100583"/>
                  </a:lnTo>
                  <a:lnTo>
                    <a:pt x="702182" y="58165"/>
                  </a:lnTo>
                  <a:lnTo>
                    <a:pt x="633095" y="26542"/>
                  </a:lnTo>
                  <a:lnTo>
                    <a:pt x="559180" y="6857"/>
                  </a:lnTo>
                  <a:lnTo>
                    <a:pt x="481075" y="0"/>
                  </a:lnTo>
                  <a:close/>
                </a:path>
              </a:pathLst>
            </a:custGeom>
            <a:solidFill>
              <a:srgbClr val="3ABD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7904987" y="4687823"/>
              <a:ext cx="742950" cy="805180"/>
            </a:xfrm>
            <a:custGeom>
              <a:avLst/>
              <a:gdLst/>
              <a:ahLst/>
              <a:cxnLst/>
              <a:rect l="l" t="t" r="r" b="b"/>
              <a:pathLst>
                <a:path w="742950" h="805179">
                  <a:moveTo>
                    <a:pt x="371347" y="0"/>
                  </a:moveTo>
                  <a:lnTo>
                    <a:pt x="286257" y="10668"/>
                  </a:lnTo>
                  <a:lnTo>
                    <a:pt x="208025" y="40893"/>
                  </a:lnTo>
                  <a:lnTo>
                    <a:pt x="139064" y="88392"/>
                  </a:lnTo>
                  <a:lnTo>
                    <a:pt x="81533" y="150749"/>
                  </a:lnTo>
                  <a:lnTo>
                    <a:pt x="37718" y="225551"/>
                  </a:lnTo>
                  <a:lnTo>
                    <a:pt x="9778" y="310261"/>
                  </a:lnTo>
                  <a:lnTo>
                    <a:pt x="0" y="402589"/>
                  </a:lnTo>
                  <a:lnTo>
                    <a:pt x="9778" y="494919"/>
                  </a:lnTo>
                  <a:lnTo>
                    <a:pt x="37718" y="579628"/>
                  </a:lnTo>
                  <a:lnTo>
                    <a:pt x="81533" y="654304"/>
                  </a:lnTo>
                  <a:lnTo>
                    <a:pt x="139064" y="716660"/>
                  </a:lnTo>
                  <a:lnTo>
                    <a:pt x="208025" y="764285"/>
                  </a:lnTo>
                  <a:lnTo>
                    <a:pt x="286257" y="794512"/>
                  </a:lnTo>
                  <a:lnTo>
                    <a:pt x="371347" y="805179"/>
                  </a:lnTo>
                  <a:lnTo>
                    <a:pt x="456564" y="794512"/>
                  </a:lnTo>
                  <a:lnTo>
                    <a:pt x="534669" y="764285"/>
                  </a:lnTo>
                  <a:lnTo>
                    <a:pt x="603630" y="716660"/>
                  </a:lnTo>
                  <a:lnTo>
                    <a:pt x="661161" y="654304"/>
                  </a:lnTo>
                  <a:lnTo>
                    <a:pt x="704976" y="579628"/>
                  </a:lnTo>
                  <a:lnTo>
                    <a:pt x="732916" y="494919"/>
                  </a:lnTo>
                  <a:lnTo>
                    <a:pt x="742695" y="402589"/>
                  </a:lnTo>
                  <a:lnTo>
                    <a:pt x="732916" y="310261"/>
                  </a:lnTo>
                  <a:lnTo>
                    <a:pt x="704976" y="225551"/>
                  </a:lnTo>
                  <a:lnTo>
                    <a:pt x="661161" y="150749"/>
                  </a:lnTo>
                  <a:lnTo>
                    <a:pt x="603630" y="88392"/>
                  </a:lnTo>
                  <a:lnTo>
                    <a:pt x="534669" y="40893"/>
                  </a:lnTo>
                  <a:lnTo>
                    <a:pt x="456564" y="10668"/>
                  </a:lnTo>
                  <a:lnTo>
                    <a:pt x="371347" y="0"/>
                  </a:lnTo>
                  <a:close/>
                </a:path>
              </a:pathLst>
            </a:custGeom>
            <a:solidFill>
              <a:srgbClr val="97D5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9189719" y="5055108"/>
              <a:ext cx="624840" cy="676910"/>
            </a:xfrm>
            <a:custGeom>
              <a:avLst/>
              <a:gdLst/>
              <a:ahLst/>
              <a:cxnLst/>
              <a:rect l="l" t="t" r="r" b="b"/>
              <a:pathLst>
                <a:path w="624840" h="676910">
                  <a:moveTo>
                    <a:pt x="312420" y="0"/>
                  </a:moveTo>
                  <a:lnTo>
                    <a:pt x="229361" y="12065"/>
                  </a:lnTo>
                  <a:lnTo>
                    <a:pt x="154685" y="46228"/>
                  </a:lnTo>
                  <a:lnTo>
                    <a:pt x="91439" y="99060"/>
                  </a:lnTo>
                  <a:lnTo>
                    <a:pt x="42672" y="167513"/>
                  </a:lnTo>
                  <a:lnTo>
                    <a:pt x="11175" y="248412"/>
                  </a:lnTo>
                  <a:lnTo>
                    <a:pt x="0" y="338328"/>
                  </a:lnTo>
                  <a:lnTo>
                    <a:pt x="11175" y="428244"/>
                  </a:lnTo>
                  <a:lnTo>
                    <a:pt x="42672" y="509016"/>
                  </a:lnTo>
                  <a:lnTo>
                    <a:pt x="91439" y="577481"/>
                  </a:lnTo>
                  <a:lnTo>
                    <a:pt x="154685" y="630377"/>
                  </a:lnTo>
                  <a:lnTo>
                    <a:pt x="229361" y="664476"/>
                  </a:lnTo>
                  <a:lnTo>
                    <a:pt x="312420" y="676567"/>
                  </a:lnTo>
                  <a:lnTo>
                    <a:pt x="395477" y="664476"/>
                  </a:lnTo>
                  <a:lnTo>
                    <a:pt x="470026" y="630377"/>
                  </a:lnTo>
                  <a:lnTo>
                    <a:pt x="533273" y="577481"/>
                  </a:lnTo>
                  <a:lnTo>
                    <a:pt x="582040" y="509016"/>
                  </a:lnTo>
                  <a:lnTo>
                    <a:pt x="613536" y="428244"/>
                  </a:lnTo>
                  <a:lnTo>
                    <a:pt x="624712" y="338328"/>
                  </a:lnTo>
                  <a:lnTo>
                    <a:pt x="613536" y="248412"/>
                  </a:lnTo>
                  <a:lnTo>
                    <a:pt x="582040" y="167513"/>
                  </a:lnTo>
                  <a:lnTo>
                    <a:pt x="533273" y="99060"/>
                  </a:lnTo>
                  <a:lnTo>
                    <a:pt x="470026" y="46228"/>
                  </a:lnTo>
                  <a:lnTo>
                    <a:pt x="395477" y="12065"/>
                  </a:lnTo>
                  <a:lnTo>
                    <a:pt x="312420" y="0"/>
                  </a:lnTo>
                  <a:close/>
                </a:path>
              </a:pathLst>
            </a:custGeom>
            <a:solidFill>
              <a:srgbClr val="BBBD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0448543" y="5175504"/>
              <a:ext cx="554355" cy="601345"/>
            </a:xfrm>
            <a:custGeom>
              <a:avLst/>
              <a:gdLst/>
              <a:ahLst/>
              <a:cxnLst/>
              <a:rect l="l" t="t" r="r" b="b"/>
              <a:pathLst>
                <a:path w="554354" h="601345">
                  <a:moveTo>
                    <a:pt x="276986" y="0"/>
                  </a:moveTo>
                  <a:lnTo>
                    <a:pt x="203326" y="10795"/>
                  </a:lnTo>
                  <a:lnTo>
                    <a:pt x="137159" y="41021"/>
                  </a:lnTo>
                  <a:lnTo>
                    <a:pt x="81152" y="88011"/>
                  </a:lnTo>
                  <a:lnTo>
                    <a:pt x="37846" y="148844"/>
                  </a:lnTo>
                  <a:lnTo>
                    <a:pt x="9905" y="220599"/>
                  </a:lnTo>
                  <a:lnTo>
                    <a:pt x="0" y="300482"/>
                  </a:lnTo>
                  <a:lnTo>
                    <a:pt x="9905" y="380365"/>
                  </a:lnTo>
                  <a:lnTo>
                    <a:pt x="37846" y="452196"/>
                  </a:lnTo>
                  <a:lnTo>
                    <a:pt x="81152" y="513016"/>
                  </a:lnTo>
                  <a:lnTo>
                    <a:pt x="137159" y="560006"/>
                  </a:lnTo>
                  <a:lnTo>
                    <a:pt x="203326" y="590308"/>
                  </a:lnTo>
                  <a:lnTo>
                    <a:pt x="276986" y="601040"/>
                  </a:lnTo>
                  <a:lnTo>
                    <a:pt x="350520" y="590308"/>
                  </a:lnTo>
                  <a:lnTo>
                    <a:pt x="416686" y="560006"/>
                  </a:lnTo>
                  <a:lnTo>
                    <a:pt x="472694" y="513016"/>
                  </a:lnTo>
                  <a:lnTo>
                    <a:pt x="516000" y="452196"/>
                  </a:lnTo>
                  <a:lnTo>
                    <a:pt x="543940" y="380365"/>
                  </a:lnTo>
                  <a:lnTo>
                    <a:pt x="553847" y="300482"/>
                  </a:lnTo>
                  <a:lnTo>
                    <a:pt x="543940" y="220599"/>
                  </a:lnTo>
                  <a:lnTo>
                    <a:pt x="516000" y="148844"/>
                  </a:lnTo>
                  <a:lnTo>
                    <a:pt x="472694" y="88011"/>
                  </a:lnTo>
                  <a:lnTo>
                    <a:pt x="416686" y="41021"/>
                  </a:lnTo>
                  <a:lnTo>
                    <a:pt x="350520" y="10795"/>
                  </a:lnTo>
                  <a:lnTo>
                    <a:pt x="276986" y="0"/>
                  </a:lnTo>
                  <a:close/>
                </a:path>
              </a:pathLst>
            </a:custGeom>
            <a:solidFill>
              <a:srgbClr val="6C6D7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1975230" y="4804664"/>
            <a:ext cx="3067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5" b="1">
                <a:latin typeface="Arial"/>
                <a:cs typeface="Arial"/>
              </a:rPr>
              <a:t>8%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8131556" y="4953761"/>
            <a:ext cx="30988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5" b="1">
                <a:latin typeface="Arial"/>
                <a:cs typeface="Arial"/>
              </a:rPr>
              <a:t>6%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4387722" y="3815588"/>
            <a:ext cx="4089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22%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5262117" y="1524279"/>
            <a:ext cx="1135380" cy="1190625"/>
          </a:xfrm>
          <a:prstGeom prst="rect">
            <a:avLst/>
          </a:prstGeom>
        </p:spPr>
        <p:txBody>
          <a:bodyPr wrap="square" lIns="0" tIns="958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dirty="0" sz="4400" spc="-25" b="1">
                <a:solidFill>
                  <a:srgbClr val="FFFFFF"/>
                </a:solidFill>
                <a:latin typeface="Arial"/>
                <a:cs typeface="Arial"/>
              </a:rPr>
              <a:t>44%</a:t>
            </a:r>
            <a:endParaRPr sz="4400">
              <a:latin typeface="Arial"/>
              <a:cs typeface="Arial"/>
            </a:endParaRPr>
          </a:p>
          <a:p>
            <a:pPr marL="142240">
              <a:lnSpc>
                <a:spcPct val="100000"/>
              </a:lnSpc>
              <a:spcBef>
                <a:spcPts val="355"/>
              </a:spcBef>
            </a:pP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61–65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912747" y="5401436"/>
            <a:ext cx="311785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-25" b="1">
                <a:latin typeface="Arial"/>
                <a:cs typeface="Arial"/>
              </a:rPr>
              <a:t>&lt;50</a:t>
            </a:r>
            <a:endParaRPr sz="135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3236467" y="4953761"/>
            <a:ext cx="3124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5" b="1">
                <a:latin typeface="Arial"/>
                <a:cs typeface="Arial"/>
              </a:rPr>
              <a:t>6%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4347209" y="4557776"/>
            <a:ext cx="497840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-10" b="1">
                <a:latin typeface="Arial"/>
                <a:cs typeface="Arial"/>
              </a:rPr>
              <a:t>55–60</a:t>
            </a:r>
            <a:endParaRPr sz="135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6813042" y="5180202"/>
            <a:ext cx="498475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-10" b="1">
                <a:latin typeface="Arial"/>
                <a:cs typeface="Arial"/>
              </a:rPr>
              <a:t>66–69</a:t>
            </a:r>
            <a:endParaRPr sz="135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8017509" y="5495645"/>
            <a:ext cx="497840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-10" b="1">
                <a:latin typeface="Arial"/>
                <a:cs typeface="Arial"/>
              </a:rPr>
              <a:t>70–74</a:t>
            </a:r>
            <a:endParaRPr sz="1350">
              <a:latin typeface="Arial"/>
              <a:cs typeface="Arial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9357486" y="5249621"/>
            <a:ext cx="31305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5" b="1">
                <a:latin typeface="Arial"/>
                <a:cs typeface="Arial"/>
              </a:rPr>
              <a:t>2%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0587608" y="5335904"/>
            <a:ext cx="3124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1%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6877050" y="4526407"/>
            <a:ext cx="372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40" b="1">
                <a:latin typeface="Arial"/>
                <a:cs typeface="Arial"/>
              </a:rPr>
              <a:t>11%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10540110" y="5760516"/>
            <a:ext cx="317500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-25" b="1">
                <a:latin typeface="Arial"/>
                <a:cs typeface="Arial"/>
              </a:rPr>
              <a:t>&gt;80</a:t>
            </a:r>
            <a:endParaRPr sz="1350">
              <a:latin typeface="Arial"/>
              <a:cs typeface="Arial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3128898" y="5491378"/>
            <a:ext cx="497840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-10" b="1">
                <a:latin typeface="Arial"/>
                <a:cs typeface="Arial"/>
              </a:rPr>
              <a:t>50–54</a:t>
            </a:r>
            <a:endParaRPr sz="1350">
              <a:latin typeface="Arial"/>
              <a:cs typeface="Arial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9252584" y="5710529"/>
            <a:ext cx="497840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-10" b="1">
                <a:latin typeface="Arial"/>
                <a:cs typeface="Arial"/>
              </a:rPr>
              <a:t>75–79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44500" y="6325311"/>
            <a:ext cx="859155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Sources: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US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Census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Bureau,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Current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Population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Annual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Social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Economic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Supplements.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Social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Security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Administration,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2023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OASDI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Trustees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Report,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Period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Life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Expectancy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Couples</a:t>
            </a:r>
            <a:r>
              <a:rPr dirty="0" spc="-60"/>
              <a:t> </a:t>
            </a:r>
            <a:r>
              <a:rPr dirty="0"/>
              <a:t>Should</a:t>
            </a:r>
            <a:r>
              <a:rPr dirty="0" spc="-55"/>
              <a:t> </a:t>
            </a:r>
            <a:r>
              <a:rPr dirty="0"/>
              <a:t>Plan</a:t>
            </a:r>
            <a:r>
              <a:rPr dirty="0" spc="-85"/>
              <a:t> </a:t>
            </a:r>
            <a:r>
              <a:rPr dirty="0"/>
              <a:t>for</a:t>
            </a:r>
            <a:r>
              <a:rPr dirty="0" spc="-180"/>
              <a:t> </a:t>
            </a:r>
            <a:r>
              <a:rPr dirty="0"/>
              <a:t>Age</a:t>
            </a:r>
            <a:r>
              <a:rPr dirty="0" spc="-60"/>
              <a:t> </a:t>
            </a:r>
            <a:r>
              <a:rPr dirty="0" spc="-10"/>
              <a:t>Differences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411476" y="2037588"/>
            <a:ext cx="3729354" cy="2936875"/>
            <a:chOff x="411476" y="2037588"/>
            <a:chExt cx="3729354" cy="2936875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76" y="2040626"/>
              <a:ext cx="3729235" cy="293371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5676" y="2037588"/>
              <a:ext cx="3645408" cy="2859024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624840" y="2129028"/>
              <a:ext cx="3304540" cy="2668905"/>
            </a:xfrm>
            <a:custGeom>
              <a:avLst/>
              <a:gdLst/>
              <a:ahLst/>
              <a:cxnLst/>
              <a:rect l="l" t="t" r="r" b="b"/>
              <a:pathLst>
                <a:path w="3304540" h="2668904">
                  <a:moveTo>
                    <a:pt x="3304032" y="0"/>
                  </a:moveTo>
                  <a:lnTo>
                    <a:pt x="0" y="0"/>
                  </a:lnTo>
                  <a:lnTo>
                    <a:pt x="0" y="2668524"/>
                  </a:lnTo>
                  <a:lnTo>
                    <a:pt x="3304032" y="2668524"/>
                  </a:lnTo>
                  <a:lnTo>
                    <a:pt x="3304032" y="0"/>
                  </a:lnTo>
                  <a:close/>
                </a:path>
              </a:pathLst>
            </a:custGeom>
            <a:solidFill>
              <a:srgbClr val="F0EB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840" y="2171700"/>
              <a:ext cx="3304032" cy="2551176"/>
            </a:xfrm>
            <a:prstGeom prst="rect">
              <a:avLst/>
            </a:prstGeom>
          </p:spPr>
        </p:pic>
      </p:grpSp>
      <p:sp>
        <p:nvSpPr>
          <p:cNvPr id="9" name="object 9" descr=""/>
          <p:cNvSpPr/>
          <p:nvPr/>
        </p:nvSpPr>
        <p:spPr>
          <a:xfrm>
            <a:off x="11058143" y="5228844"/>
            <a:ext cx="0" cy="343535"/>
          </a:xfrm>
          <a:custGeom>
            <a:avLst/>
            <a:gdLst/>
            <a:ahLst/>
            <a:cxnLst/>
            <a:rect l="l" t="t" r="r" b="b"/>
            <a:pathLst>
              <a:path w="0" h="343535">
                <a:moveTo>
                  <a:pt x="0" y="0"/>
                </a:moveTo>
                <a:lnTo>
                  <a:pt x="0" y="343026"/>
                </a:lnTo>
              </a:path>
            </a:pathLst>
          </a:custGeom>
          <a:ln w="9525">
            <a:solidFill>
              <a:srgbClr val="A7A7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10489183" y="5153405"/>
            <a:ext cx="115506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45490" algn="l"/>
              </a:tabLst>
            </a:pPr>
            <a:r>
              <a:rPr dirty="0" sz="2800" spc="-25" b="1">
                <a:solidFill>
                  <a:srgbClr val="3769FF"/>
                </a:solidFill>
                <a:latin typeface="Arial"/>
                <a:cs typeface="Arial"/>
              </a:rPr>
              <a:t>83</a:t>
            </a:r>
            <a:r>
              <a:rPr dirty="0" sz="2800" b="1">
                <a:solidFill>
                  <a:srgbClr val="3769FF"/>
                </a:solidFill>
                <a:latin typeface="Arial"/>
                <a:cs typeface="Arial"/>
              </a:rPr>
              <a:t>	</a:t>
            </a:r>
            <a:r>
              <a:rPr dirty="0" sz="2800" spc="-25" b="1">
                <a:solidFill>
                  <a:srgbClr val="00BEB3"/>
                </a:solidFill>
                <a:latin typeface="Arial"/>
                <a:cs typeface="Arial"/>
              </a:rPr>
              <a:t>81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36052" y="2037588"/>
            <a:ext cx="3671315" cy="2866644"/>
          </a:xfrm>
          <a:prstGeom prst="rect">
            <a:avLst/>
          </a:prstGeom>
        </p:spPr>
      </p:pic>
      <p:sp>
        <p:nvSpPr>
          <p:cNvPr id="12" name="object 12" descr=""/>
          <p:cNvSpPr txBox="1"/>
          <p:nvPr/>
        </p:nvSpPr>
        <p:spPr>
          <a:xfrm>
            <a:off x="6620382" y="5156708"/>
            <a:ext cx="115570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45490" algn="l"/>
              </a:tabLst>
            </a:pPr>
            <a:r>
              <a:rPr dirty="0" sz="2800" spc="-25" b="1">
                <a:solidFill>
                  <a:srgbClr val="3769FF"/>
                </a:solidFill>
                <a:latin typeface="Arial"/>
                <a:cs typeface="Arial"/>
              </a:rPr>
              <a:t>65</a:t>
            </a:r>
            <a:r>
              <a:rPr dirty="0" sz="2800" b="1">
                <a:solidFill>
                  <a:srgbClr val="3769FF"/>
                </a:solidFill>
                <a:latin typeface="Arial"/>
                <a:cs typeface="Arial"/>
              </a:rPr>
              <a:t>	</a:t>
            </a:r>
            <a:r>
              <a:rPr dirty="0" sz="2800" spc="-25" b="1">
                <a:solidFill>
                  <a:srgbClr val="00BEB3"/>
                </a:solidFill>
                <a:latin typeface="Arial"/>
                <a:cs typeface="Arial"/>
              </a:rPr>
              <a:t>63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7190231" y="5231891"/>
            <a:ext cx="0" cy="343535"/>
          </a:xfrm>
          <a:custGeom>
            <a:avLst/>
            <a:gdLst/>
            <a:ahLst/>
            <a:cxnLst/>
            <a:rect l="l" t="t" r="r" b="b"/>
            <a:pathLst>
              <a:path w="0" h="343535">
                <a:moveTo>
                  <a:pt x="0" y="0"/>
                </a:moveTo>
                <a:lnTo>
                  <a:pt x="0" y="343026"/>
                </a:lnTo>
              </a:path>
            </a:pathLst>
          </a:custGeom>
          <a:ln w="9525">
            <a:solidFill>
              <a:srgbClr val="A7A7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2832354" y="5195061"/>
            <a:ext cx="115506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45490" algn="l"/>
              </a:tabLst>
            </a:pPr>
            <a:r>
              <a:rPr dirty="0" sz="2800" spc="-25" b="1">
                <a:solidFill>
                  <a:srgbClr val="3769FF"/>
                </a:solidFill>
                <a:latin typeface="Arial"/>
                <a:cs typeface="Arial"/>
              </a:rPr>
              <a:t>25</a:t>
            </a:r>
            <a:r>
              <a:rPr dirty="0" sz="2800" b="1">
                <a:solidFill>
                  <a:srgbClr val="3769FF"/>
                </a:solidFill>
                <a:latin typeface="Arial"/>
                <a:cs typeface="Arial"/>
              </a:rPr>
              <a:t>	</a:t>
            </a:r>
            <a:r>
              <a:rPr dirty="0" sz="2800" spc="-25" b="1">
                <a:solidFill>
                  <a:srgbClr val="00BEB3"/>
                </a:solidFill>
                <a:latin typeface="Arial"/>
                <a:cs typeface="Arial"/>
              </a:rPr>
              <a:t>23</a:t>
            </a:r>
            <a:endParaRPr sz="2800">
              <a:latin typeface="Arial"/>
              <a:cs typeface="Arial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3403091" y="5269991"/>
            <a:ext cx="0" cy="343535"/>
          </a:xfrm>
          <a:custGeom>
            <a:avLst/>
            <a:gdLst/>
            <a:ahLst/>
            <a:cxnLst/>
            <a:rect l="l" t="t" r="r" b="b"/>
            <a:pathLst>
              <a:path w="0" h="343535">
                <a:moveTo>
                  <a:pt x="0" y="0"/>
                </a:moveTo>
                <a:lnTo>
                  <a:pt x="0" y="343001"/>
                </a:lnTo>
              </a:path>
            </a:pathLst>
          </a:custGeom>
          <a:ln w="9525">
            <a:solidFill>
              <a:srgbClr val="A7A7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8221218" y="2610688"/>
            <a:ext cx="1638935" cy="1550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114">
                <a:solidFill>
                  <a:srgbClr val="FFFFFF"/>
                </a:solidFill>
                <a:latin typeface="Arial"/>
                <a:cs typeface="Arial"/>
              </a:rPr>
              <a:t>Women</a:t>
            </a:r>
            <a:r>
              <a:rPr dirty="0" sz="24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dirty="0" sz="2400" spc="-100">
                <a:solidFill>
                  <a:srgbClr val="FFFFFF"/>
                </a:solidFill>
                <a:latin typeface="Arial"/>
                <a:cs typeface="Arial"/>
              </a:rPr>
              <a:t>live</a:t>
            </a:r>
            <a:r>
              <a:rPr dirty="0" sz="2400" spc="-1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5" b="1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dirty="0" sz="2800" spc="-1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5" b="1">
                <a:solidFill>
                  <a:srgbClr val="FFFFFF"/>
                </a:solidFill>
                <a:latin typeface="Arial"/>
                <a:cs typeface="Arial"/>
              </a:rPr>
              <a:t>years </a:t>
            </a:r>
            <a:r>
              <a:rPr dirty="0" sz="2400" spc="-75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24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dirty="0" sz="2400" spc="-2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dirty="0" sz="2400" spc="-105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dirty="0" sz="2400" spc="-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Arial"/>
                <a:cs typeface="Arial"/>
              </a:rPr>
              <a:t>own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4195560" y="2045207"/>
            <a:ext cx="3708400" cy="2936875"/>
            <a:chOff x="4195560" y="2045207"/>
            <a:chExt cx="3708400" cy="2936875"/>
          </a:xfrm>
        </p:grpSpPr>
        <p:pic>
          <p:nvPicPr>
            <p:cNvPr id="18" name="object 1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95560" y="2048246"/>
              <a:ext cx="3707914" cy="2933714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4239768" y="2045207"/>
              <a:ext cx="3624579" cy="2859405"/>
            </a:xfrm>
            <a:custGeom>
              <a:avLst/>
              <a:gdLst/>
              <a:ahLst/>
              <a:cxnLst/>
              <a:rect l="l" t="t" r="r" b="b"/>
              <a:pathLst>
                <a:path w="3624579" h="2859404">
                  <a:moveTo>
                    <a:pt x="3624072" y="0"/>
                  </a:moveTo>
                  <a:lnTo>
                    <a:pt x="0" y="0"/>
                  </a:lnTo>
                  <a:lnTo>
                    <a:pt x="0" y="2859024"/>
                  </a:lnTo>
                  <a:lnTo>
                    <a:pt x="3624072" y="2859024"/>
                  </a:lnTo>
                  <a:lnTo>
                    <a:pt x="3624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19600" y="2179319"/>
              <a:ext cx="3290315" cy="25526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44500" y="5749848"/>
            <a:ext cx="11283315" cy="71120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305"/>
              </a:spcBef>
              <a:buAutoNum type="arabicPeriod"/>
              <a:tabLst>
                <a:tab pos="240665" algn="l"/>
              </a:tabLst>
            </a:pPr>
            <a:r>
              <a:rPr dirty="0" sz="1000">
                <a:latin typeface="Arial Narrow"/>
                <a:cs typeface="Arial Narrow"/>
              </a:rPr>
              <a:t>At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this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age,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individuals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may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begin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taking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withdrawals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from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their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401(k)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without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penalty.</a:t>
            </a:r>
            <a:endParaRPr sz="1000">
              <a:latin typeface="Arial Narrow"/>
              <a:cs typeface="Arial Narrow"/>
            </a:endParaRPr>
          </a:p>
          <a:p>
            <a:pPr marL="240665" indent="-227965">
              <a:lnSpc>
                <a:spcPct val="100000"/>
              </a:lnSpc>
              <a:spcBef>
                <a:spcPts val="200"/>
              </a:spcBef>
              <a:buAutoNum type="arabicPeriod"/>
              <a:tabLst>
                <a:tab pos="240665" algn="l"/>
              </a:tabLst>
            </a:pPr>
            <a:r>
              <a:rPr dirty="0" sz="1000">
                <a:latin typeface="Arial Narrow"/>
                <a:cs typeface="Arial Narrow"/>
              </a:rPr>
              <a:t>Initial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Medicare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enrollment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eligibility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7-</a:t>
            </a:r>
            <a:r>
              <a:rPr dirty="0" sz="1000" spc="-10">
                <a:latin typeface="Arial Narrow"/>
                <a:cs typeface="Arial Narrow"/>
              </a:rPr>
              <a:t>month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period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that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includes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month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you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turn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65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3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full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months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before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after.</a:t>
            </a:r>
            <a:endParaRPr sz="1000">
              <a:latin typeface="Arial Narrow"/>
              <a:cs typeface="Arial Narrow"/>
            </a:endParaRPr>
          </a:p>
          <a:p>
            <a:pPr marL="241300" marR="5080" indent="-228600">
              <a:lnSpc>
                <a:spcPct val="100000"/>
              </a:lnSpc>
              <a:spcBef>
                <a:spcPts val="195"/>
              </a:spcBef>
              <a:buAutoNum type="arabicPeriod"/>
              <a:tabLst>
                <a:tab pos="241300" algn="l"/>
              </a:tabLst>
            </a:pPr>
            <a:r>
              <a:rPr dirty="0" sz="1000">
                <a:latin typeface="Arial Narrow"/>
                <a:cs typeface="Arial Narrow"/>
              </a:rPr>
              <a:t>Starting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2023,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begin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taking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Required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Minimum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Distributions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(RMDs)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from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qualified,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tax-deferred</a:t>
            </a:r>
            <a:r>
              <a:rPr dirty="0" sz="1000" spc="-5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retirement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accounts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avoid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IRS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penalties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increased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from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72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73.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Starting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2033,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age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begin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taking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RMDs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from</a:t>
            </a:r>
            <a:r>
              <a:rPr dirty="0" sz="1000" spc="-10">
                <a:latin typeface="Arial Narrow"/>
                <a:cs typeface="Arial Narrow"/>
              </a:rPr>
              <a:t> qualified, tax-</a:t>
            </a:r>
            <a:r>
              <a:rPr dirty="0" sz="1000">
                <a:latin typeface="Arial Narrow"/>
                <a:cs typeface="Arial Narrow"/>
              </a:rPr>
              <a:t>deferred</a:t>
            </a:r>
            <a:r>
              <a:rPr dirty="0" sz="1000" spc="-5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retirement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accounts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avoid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IRS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penalties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will</a:t>
            </a:r>
            <a:r>
              <a:rPr dirty="0" sz="1000" spc="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increase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from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73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25">
                <a:latin typeface="Arial Narrow"/>
                <a:cs typeface="Arial Narrow"/>
              </a:rPr>
              <a:t>75.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Important</a:t>
            </a:r>
            <a:r>
              <a:rPr dirty="0" spc="-145"/>
              <a:t> </a:t>
            </a:r>
            <a:r>
              <a:rPr dirty="0"/>
              <a:t>Ages</a:t>
            </a:r>
            <a:r>
              <a:rPr dirty="0" spc="-55"/>
              <a:t> </a:t>
            </a:r>
            <a:r>
              <a:rPr dirty="0"/>
              <a:t>for</a:t>
            </a:r>
            <a:r>
              <a:rPr dirty="0" spc="-60"/>
              <a:t> </a:t>
            </a:r>
            <a:r>
              <a:rPr dirty="0" spc="-10"/>
              <a:t>Retirement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435863" y="1260347"/>
            <a:ext cx="11107420" cy="4368165"/>
            <a:chOff x="435863" y="1260347"/>
            <a:chExt cx="11107420" cy="4368165"/>
          </a:xfrm>
        </p:grpSpPr>
        <p:sp>
          <p:nvSpPr>
            <p:cNvPr id="5" name="object 5" descr=""/>
            <p:cNvSpPr/>
            <p:nvPr/>
          </p:nvSpPr>
          <p:spPr>
            <a:xfrm>
              <a:off x="533399" y="1260347"/>
              <a:ext cx="10614660" cy="4368165"/>
            </a:xfrm>
            <a:custGeom>
              <a:avLst/>
              <a:gdLst/>
              <a:ahLst/>
              <a:cxnLst/>
              <a:rect l="l" t="t" r="r" b="b"/>
              <a:pathLst>
                <a:path w="10614660" h="4368165">
                  <a:moveTo>
                    <a:pt x="0" y="2647188"/>
                  </a:moveTo>
                  <a:lnTo>
                    <a:pt x="0" y="1184148"/>
                  </a:lnTo>
                </a:path>
                <a:path w="10614660" h="4368165">
                  <a:moveTo>
                    <a:pt x="2417064" y="2647188"/>
                  </a:moveTo>
                  <a:lnTo>
                    <a:pt x="2417064" y="1184148"/>
                  </a:lnTo>
                </a:path>
                <a:path w="10614660" h="4368165">
                  <a:moveTo>
                    <a:pt x="4392168" y="4367783"/>
                  </a:moveTo>
                  <a:lnTo>
                    <a:pt x="4392168" y="2904744"/>
                  </a:lnTo>
                </a:path>
                <a:path w="10614660" h="4368165">
                  <a:moveTo>
                    <a:pt x="4826508" y="2647188"/>
                  </a:moveTo>
                  <a:lnTo>
                    <a:pt x="4826508" y="1184148"/>
                  </a:lnTo>
                </a:path>
                <a:path w="10614660" h="4368165">
                  <a:moveTo>
                    <a:pt x="5815584" y="4367783"/>
                  </a:moveTo>
                  <a:lnTo>
                    <a:pt x="5815584" y="2904744"/>
                  </a:lnTo>
                </a:path>
                <a:path w="10614660" h="4368165">
                  <a:moveTo>
                    <a:pt x="7237476" y="2688335"/>
                  </a:moveTo>
                  <a:lnTo>
                    <a:pt x="7237476" y="0"/>
                  </a:lnTo>
                </a:path>
                <a:path w="10614660" h="4368165">
                  <a:moveTo>
                    <a:pt x="7738872" y="2647188"/>
                  </a:moveTo>
                  <a:lnTo>
                    <a:pt x="7738872" y="1184148"/>
                  </a:lnTo>
                </a:path>
                <a:path w="10614660" h="4368165">
                  <a:moveTo>
                    <a:pt x="10614660" y="4367783"/>
                  </a:moveTo>
                  <a:lnTo>
                    <a:pt x="10614660" y="2904744"/>
                  </a:lnTo>
                </a:path>
                <a:path w="10614660" h="4368165">
                  <a:moveTo>
                    <a:pt x="9640824" y="2647188"/>
                  </a:moveTo>
                  <a:lnTo>
                    <a:pt x="9640824" y="1184148"/>
                  </a:lnTo>
                </a:path>
              </a:pathLst>
            </a:custGeom>
            <a:ln w="12700">
              <a:solidFill>
                <a:srgbClr val="A7A7A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917448" y="3899915"/>
              <a:ext cx="1949450" cy="271780"/>
            </a:xfrm>
            <a:custGeom>
              <a:avLst/>
              <a:gdLst/>
              <a:ahLst/>
              <a:cxnLst/>
              <a:rect l="l" t="t" r="r" b="b"/>
              <a:pathLst>
                <a:path w="1949450" h="271779">
                  <a:moveTo>
                    <a:pt x="502920" y="135636"/>
                  </a:moveTo>
                  <a:lnTo>
                    <a:pt x="367284" y="0"/>
                  </a:lnTo>
                  <a:lnTo>
                    <a:pt x="0" y="0"/>
                  </a:lnTo>
                  <a:lnTo>
                    <a:pt x="135636" y="135636"/>
                  </a:lnTo>
                  <a:lnTo>
                    <a:pt x="0" y="271272"/>
                  </a:lnTo>
                  <a:lnTo>
                    <a:pt x="367284" y="271272"/>
                  </a:lnTo>
                  <a:lnTo>
                    <a:pt x="502920" y="135636"/>
                  </a:lnTo>
                  <a:close/>
                </a:path>
                <a:path w="1949450" h="271779">
                  <a:moveTo>
                    <a:pt x="986028" y="135636"/>
                  </a:moveTo>
                  <a:lnTo>
                    <a:pt x="850392" y="0"/>
                  </a:lnTo>
                  <a:lnTo>
                    <a:pt x="483108" y="0"/>
                  </a:lnTo>
                  <a:lnTo>
                    <a:pt x="618744" y="135636"/>
                  </a:lnTo>
                  <a:lnTo>
                    <a:pt x="483108" y="271272"/>
                  </a:lnTo>
                  <a:lnTo>
                    <a:pt x="850392" y="271272"/>
                  </a:lnTo>
                  <a:lnTo>
                    <a:pt x="986028" y="135636"/>
                  </a:lnTo>
                  <a:close/>
                </a:path>
                <a:path w="1949450" h="271779">
                  <a:moveTo>
                    <a:pt x="1467612" y="135636"/>
                  </a:moveTo>
                  <a:lnTo>
                    <a:pt x="1331976" y="0"/>
                  </a:lnTo>
                  <a:lnTo>
                    <a:pt x="964692" y="0"/>
                  </a:lnTo>
                  <a:lnTo>
                    <a:pt x="1100328" y="135636"/>
                  </a:lnTo>
                  <a:lnTo>
                    <a:pt x="964692" y="271272"/>
                  </a:lnTo>
                  <a:lnTo>
                    <a:pt x="1331976" y="271272"/>
                  </a:lnTo>
                  <a:lnTo>
                    <a:pt x="1467612" y="135636"/>
                  </a:lnTo>
                  <a:close/>
                </a:path>
                <a:path w="1949450" h="271779">
                  <a:moveTo>
                    <a:pt x="1949196" y="135636"/>
                  </a:moveTo>
                  <a:lnTo>
                    <a:pt x="1813560" y="0"/>
                  </a:lnTo>
                  <a:lnTo>
                    <a:pt x="1446276" y="0"/>
                  </a:lnTo>
                  <a:lnTo>
                    <a:pt x="1581912" y="135636"/>
                  </a:lnTo>
                  <a:lnTo>
                    <a:pt x="1446276" y="271272"/>
                  </a:lnTo>
                  <a:lnTo>
                    <a:pt x="1813560" y="271272"/>
                  </a:lnTo>
                  <a:lnTo>
                    <a:pt x="1949196" y="135636"/>
                  </a:lnTo>
                  <a:close/>
                </a:path>
              </a:pathLst>
            </a:custGeom>
            <a:solidFill>
              <a:srgbClr val="E1E1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845308" y="3899915"/>
              <a:ext cx="502920" cy="271780"/>
            </a:xfrm>
            <a:custGeom>
              <a:avLst/>
              <a:gdLst/>
              <a:ahLst/>
              <a:cxnLst/>
              <a:rect l="l" t="t" r="r" b="b"/>
              <a:pathLst>
                <a:path w="502920" h="271779">
                  <a:moveTo>
                    <a:pt x="367284" y="0"/>
                  </a:moveTo>
                  <a:lnTo>
                    <a:pt x="0" y="0"/>
                  </a:lnTo>
                  <a:lnTo>
                    <a:pt x="135636" y="135635"/>
                  </a:lnTo>
                  <a:lnTo>
                    <a:pt x="0" y="271271"/>
                  </a:lnTo>
                  <a:lnTo>
                    <a:pt x="367284" y="271271"/>
                  </a:lnTo>
                  <a:lnTo>
                    <a:pt x="502919" y="135635"/>
                  </a:lnTo>
                  <a:lnTo>
                    <a:pt x="367284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3328403" y="3899915"/>
              <a:ext cx="1466215" cy="271780"/>
            </a:xfrm>
            <a:custGeom>
              <a:avLst/>
              <a:gdLst/>
              <a:ahLst/>
              <a:cxnLst/>
              <a:rect l="l" t="t" r="r" b="b"/>
              <a:pathLst>
                <a:path w="1466214" h="271779">
                  <a:moveTo>
                    <a:pt x="502932" y="135636"/>
                  </a:moveTo>
                  <a:lnTo>
                    <a:pt x="367296" y="0"/>
                  </a:lnTo>
                  <a:lnTo>
                    <a:pt x="0" y="0"/>
                  </a:lnTo>
                  <a:lnTo>
                    <a:pt x="135648" y="135636"/>
                  </a:lnTo>
                  <a:lnTo>
                    <a:pt x="0" y="271272"/>
                  </a:lnTo>
                  <a:lnTo>
                    <a:pt x="367296" y="271272"/>
                  </a:lnTo>
                  <a:lnTo>
                    <a:pt x="502932" y="135636"/>
                  </a:lnTo>
                  <a:close/>
                </a:path>
                <a:path w="1466214" h="271779">
                  <a:moveTo>
                    <a:pt x="984516" y="135636"/>
                  </a:moveTo>
                  <a:lnTo>
                    <a:pt x="848880" y="0"/>
                  </a:lnTo>
                  <a:lnTo>
                    <a:pt x="481596" y="0"/>
                  </a:lnTo>
                  <a:lnTo>
                    <a:pt x="617232" y="135636"/>
                  </a:lnTo>
                  <a:lnTo>
                    <a:pt x="481596" y="271272"/>
                  </a:lnTo>
                  <a:lnTo>
                    <a:pt x="848880" y="271272"/>
                  </a:lnTo>
                  <a:lnTo>
                    <a:pt x="984516" y="135636"/>
                  </a:lnTo>
                  <a:close/>
                </a:path>
                <a:path w="1466214" h="271779">
                  <a:moveTo>
                    <a:pt x="1466100" y="135636"/>
                  </a:moveTo>
                  <a:lnTo>
                    <a:pt x="1330464" y="0"/>
                  </a:lnTo>
                  <a:lnTo>
                    <a:pt x="963180" y="0"/>
                  </a:lnTo>
                  <a:lnTo>
                    <a:pt x="1098816" y="135636"/>
                  </a:lnTo>
                  <a:lnTo>
                    <a:pt x="963180" y="271272"/>
                  </a:lnTo>
                  <a:lnTo>
                    <a:pt x="1330464" y="271272"/>
                  </a:lnTo>
                  <a:lnTo>
                    <a:pt x="1466100" y="135636"/>
                  </a:lnTo>
                  <a:close/>
                </a:path>
              </a:pathLst>
            </a:custGeom>
            <a:solidFill>
              <a:srgbClr val="E1E1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773168" y="3899915"/>
              <a:ext cx="986155" cy="271780"/>
            </a:xfrm>
            <a:custGeom>
              <a:avLst/>
              <a:gdLst/>
              <a:ahLst/>
              <a:cxnLst/>
              <a:rect l="l" t="t" r="r" b="b"/>
              <a:pathLst>
                <a:path w="986154" h="271779">
                  <a:moveTo>
                    <a:pt x="502920" y="135636"/>
                  </a:moveTo>
                  <a:lnTo>
                    <a:pt x="367284" y="0"/>
                  </a:lnTo>
                  <a:lnTo>
                    <a:pt x="0" y="0"/>
                  </a:lnTo>
                  <a:lnTo>
                    <a:pt x="135636" y="135636"/>
                  </a:lnTo>
                  <a:lnTo>
                    <a:pt x="0" y="271272"/>
                  </a:lnTo>
                  <a:lnTo>
                    <a:pt x="367284" y="271272"/>
                  </a:lnTo>
                  <a:lnTo>
                    <a:pt x="502920" y="135636"/>
                  </a:lnTo>
                  <a:close/>
                </a:path>
                <a:path w="986154" h="271779">
                  <a:moveTo>
                    <a:pt x="986028" y="135636"/>
                  </a:moveTo>
                  <a:lnTo>
                    <a:pt x="850392" y="0"/>
                  </a:lnTo>
                  <a:lnTo>
                    <a:pt x="483108" y="0"/>
                  </a:lnTo>
                  <a:lnTo>
                    <a:pt x="618744" y="135636"/>
                  </a:lnTo>
                  <a:lnTo>
                    <a:pt x="483108" y="271272"/>
                  </a:lnTo>
                  <a:lnTo>
                    <a:pt x="850392" y="271272"/>
                  </a:lnTo>
                  <a:lnTo>
                    <a:pt x="986028" y="135636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737860" y="3899915"/>
              <a:ext cx="502920" cy="271780"/>
            </a:xfrm>
            <a:custGeom>
              <a:avLst/>
              <a:gdLst/>
              <a:ahLst/>
              <a:cxnLst/>
              <a:rect l="l" t="t" r="r" b="b"/>
              <a:pathLst>
                <a:path w="502920" h="271779">
                  <a:moveTo>
                    <a:pt x="367284" y="0"/>
                  </a:moveTo>
                  <a:lnTo>
                    <a:pt x="0" y="0"/>
                  </a:lnTo>
                  <a:lnTo>
                    <a:pt x="135636" y="135635"/>
                  </a:lnTo>
                  <a:lnTo>
                    <a:pt x="0" y="271271"/>
                  </a:lnTo>
                  <a:lnTo>
                    <a:pt x="367284" y="271271"/>
                  </a:lnTo>
                  <a:lnTo>
                    <a:pt x="502919" y="135635"/>
                  </a:lnTo>
                  <a:lnTo>
                    <a:pt x="367284" y="0"/>
                  </a:lnTo>
                  <a:close/>
                </a:path>
              </a:pathLst>
            </a:custGeom>
            <a:solidFill>
              <a:srgbClr val="E1E1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6219443" y="3899915"/>
              <a:ext cx="502920" cy="271780"/>
            </a:xfrm>
            <a:custGeom>
              <a:avLst/>
              <a:gdLst/>
              <a:ahLst/>
              <a:cxnLst/>
              <a:rect l="l" t="t" r="r" b="b"/>
              <a:pathLst>
                <a:path w="502920" h="271779">
                  <a:moveTo>
                    <a:pt x="367283" y="0"/>
                  </a:moveTo>
                  <a:lnTo>
                    <a:pt x="0" y="0"/>
                  </a:lnTo>
                  <a:lnTo>
                    <a:pt x="135635" y="135635"/>
                  </a:lnTo>
                  <a:lnTo>
                    <a:pt x="0" y="271271"/>
                  </a:lnTo>
                  <a:lnTo>
                    <a:pt x="367283" y="271271"/>
                  </a:lnTo>
                  <a:lnTo>
                    <a:pt x="502920" y="135635"/>
                  </a:lnTo>
                  <a:lnTo>
                    <a:pt x="367283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702552" y="3899915"/>
              <a:ext cx="984885" cy="271780"/>
            </a:xfrm>
            <a:custGeom>
              <a:avLst/>
              <a:gdLst/>
              <a:ahLst/>
              <a:cxnLst/>
              <a:rect l="l" t="t" r="r" b="b"/>
              <a:pathLst>
                <a:path w="984884" h="271779">
                  <a:moveTo>
                    <a:pt x="502920" y="135636"/>
                  </a:moveTo>
                  <a:lnTo>
                    <a:pt x="367284" y="0"/>
                  </a:lnTo>
                  <a:lnTo>
                    <a:pt x="0" y="0"/>
                  </a:lnTo>
                  <a:lnTo>
                    <a:pt x="135636" y="135636"/>
                  </a:lnTo>
                  <a:lnTo>
                    <a:pt x="0" y="271272"/>
                  </a:lnTo>
                  <a:lnTo>
                    <a:pt x="367284" y="271272"/>
                  </a:lnTo>
                  <a:lnTo>
                    <a:pt x="502920" y="135636"/>
                  </a:lnTo>
                  <a:close/>
                </a:path>
                <a:path w="984884" h="271779">
                  <a:moveTo>
                    <a:pt x="984504" y="135636"/>
                  </a:moveTo>
                  <a:lnTo>
                    <a:pt x="848868" y="0"/>
                  </a:lnTo>
                  <a:lnTo>
                    <a:pt x="481584" y="0"/>
                  </a:lnTo>
                  <a:lnTo>
                    <a:pt x="617220" y="135636"/>
                  </a:lnTo>
                  <a:lnTo>
                    <a:pt x="481584" y="271272"/>
                  </a:lnTo>
                  <a:lnTo>
                    <a:pt x="848868" y="271272"/>
                  </a:lnTo>
                  <a:lnTo>
                    <a:pt x="984504" y="135636"/>
                  </a:lnTo>
                  <a:close/>
                </a:path>
              </a:pathLst>
            </a:custGeom>
            <a:solidFill>
              <a:srgbClr val="E1E1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7665720" y="3899915"/>
              <a:ext cx="1468120" cy="271780"/>
            </a:xfrm>
            <a:custGeom>
              <a:avLst/>
              <a:gdLst/>
              <a:ahLst/>
              <a:cxnLst/>
              <a:rect l="l" t="t" r="r" b="b"/>
              <a:pathLst>
                <a:path w="1468120" h="271779">
                  <a:moveTo>
                    <a:pt x="502920" y="135636"/>
                  </a:moveTo>
                  <a:lnTo>
                    <a:pt x="367284" y="0"/>
                  </a:lnTo>
                  <a:lnTo>
                    <a:pt x="0" y="0"/>
                  </a:lnTo>
                  <a:lnTo>
                    <a:pt x="135636" y="135636"/>
                  </a:lnTo>
                  <a:lnTo>
                    <a:pt x="0" y="271272"/>
                  </a:lnTo>
                  <a:lnTo>
                    <a:pt x="367284" y="271272"/>
                  </a:lnTo>
                  <a:lnTo>
                    <a:pt x="502920" y="135636"/>
                  </a:lnTo>
                  <a:close/>
                </a:path>
                <a:path w="1468120" h="271779">
                  <a:moveTo>
                    <a:pt x="984504" y="135636"/>
                  </a:moveTo>
                  <a:lnTo>
                    <a:pt x="848868" y="0"/>
                  </a:lnTo>
                  <a:lnTo>
                    <a:pt x="481584" y="0"/>
                  </a:lnTo>
                  <a:lnTo>
                    <a:pt x="617220" y="135636"/>
                  </a:lnTo>
                  <a:lnTo>
                    <a:pt x="481584" y="271272"/>
                  </a:lnTo>
                  <a:lnTo>
                    <a:pt x="848868" y="271272"/>
                  </a:lnTo>
                  <a:lnTo>
                    <a:pt x="984504" y="135636"/>
                  </a:lnTo>
                  <a:close/>
                </a:path>
                <a:path w="1468120" h="271779">
                  <a:moveTo>
                    <a:pt x="1467612" y="135636"/>
                  </a:moveTo>
                  <a:lnTo>
                    <a:pt x="1331976" y="0"/>
                  </a:lnTo>
                  <a:lnTo>
                    <a:pt x="964692" y="0"/>
                  </a:lnTo>
                  <a:lnTo>
                    <a:pt x="1100328" y="135636"/>
                  </a:lnTo>
                  <a:lnTo>
                    <a:pt x="964692" y="271272"/>
                  </a:lnTo>
                  <a:lnTo>
                    <a:pt x="1331976" y="271272"/>
                  </a:lnTo>
                  <a:lnTo>
                    <a:pt x="1467612" y="135636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9111996" y="3899915"/>
              <a:ext cx="984885" cy="271780"/>
            </a:xfrm>
            <a:custGeom>
              <a:avLst/>
              <a:gdLst/>
              <a:ahLst/>
              <a:cxnLst/>
              <a:rect l="l" t="t" r="r" b="b"/>
              <a:pathLst>
                <a:path w="984884" h="271779">
                  <a:moveTo>
                    <a:pt x="502920" y="135636"/>
                  </a:moveTo>
                  <a:lnTo>
                    <a:pt x="368681" y="0"/>
                  </a:lnTo>
                  <a:lnTo>
                    <a:pt x="0" y="0"/>
                  </a:lnTo>
                  <a:lnTo>
                    <a:pt x="134239" y="135636"/>
                  </a:lnTo>
                  <a:lnTo>
                    <a:pt x="0" y="271272"/>
                  </a:lnTo>
                  <a:lnTo>
                    <a:pt x="368681" y="271272"/>
                  </a:lnTo>
                  <a:lnTo>
                    <a:pt x="502920" y="135636"/>
                  </a:lnTo>
                  <a:close/>
                </a:path>
                <a:path w="984884" h="271779">
                  <a:moveTo>
                    <a:pt x="984504" y="135636"/>
                  </a:moveTo>
                  <a:lnTo>
                    <a:pt x="850265" y="0"/>
                  </a:lnTo>
                  <a:lnTo>
                    <a:pt x="481584" y="0"/>
                  </a:lnTo>
                  <a:lnTo>
                    <a:pt x="615823" y="135636"/>
                  </a:lnTo>
                  <a:lnTo>
                    <a:pt x="481584" y="271272"/>
                  </a:lnTo>
                  <a:lnTo>
                    <a:pt x="850265" y="271272"/>
                  </a:lnTo>
                  <a:lnTo>
                    <a:pt x="984504" y="135636"/>
                  </a:lnTo>
                  <a:close/>
                </a:path>
              </a:pathLst>
            </a:custGeom>
            <a:solidFill>
              <a:srgbClr val="E1E1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0076688" y="3899915"/>
              <a:ext cx="1466215" cy="271780"/>
            </a:xfrm>
            <a:custGeom>
              <a:avLst/>
              <a:gdLst/>
              <a:ahLst/>
              <a:cxnLst/>
              <a:rect l="l" t="t" r="r" b="b"/>
              <a:pathLst>
                <a:path w="1466215" h="271779">
                  <a:moveTo>
                    <a:pt x="502920" y="135636"/>
                  </a:moveTo>
                  <a:lnTo>
                    <a:pt x="368681" y="0"/>
                  </a:lnTo>
                  <a:lnTo>
                    <a:pt x="0" y="0"/>
                  </a:lnTo>
                  <a:lnTo>
                    <a:pt x="134239" y="135636"/>
                  </a:lnTo>
                  <a:lnTo>
                    <a:pt x="0" y="271272"/>
                  </a:lnTo>
                  <a:lnTo>
                    <a:pt x="368681" y="271272"/>
                  </a:lnTo>
                  <a:lnTo>
                    <a:pt x="502920" y="135636"/>
                  </a:lnTo>
                  <a:close/>
                </a:path>
                <a:path w="1466215" h="271779">
                  <a:moveTo>
                    <a:pt x="1466088" y="135636"/>
                  </a:moveTo>
                  <a:lnTo>
                    <a:pt x="1331849" y="0"/>
                  </a:lnTo>
                  <a:lnTo>
                    <a:pt x="963168" y="0"/>
                  </a:lnTo>
                  <a:lnTo>
                    <a:pt x="1097407" y="135636"/>
                  </a:lnTo>
                  <a:lnTo>
                    <a:pt x="963168" y="271272"/>
                  </a:lnTo>
                  <a:lnTo>
                    <a:pt x="1331849" y="271272"/>
                  </a:lnTo>
                  <a:lnTo>
                    <a:pt x="1466088" y="135636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0558271" y="3899915"/>
              <a:ext cx="502920" cy="271780"/>
            </a:xfrm>
            <a:custGeom>
              <a:avLst/>
              <a:gdLst/>
              <a:ahLst/>
              <a:cxnLst/>
              <a:rect l="l" t="t" r="r" b="b"/>
              <a:pathLst>
                <a:path w="502920" h="271779">
                  <a:moveTo>
                    <a:pt x="367283" y="0"/>
                  </a:moveTo>
                  <a:lnTo>
                    <a:pt x="0" y="0"/>
                  </a:lnTo>
                  <a:lnTo>
                    <a:pt x="135635" y="135635"/>
                  </a:lnTo>
                  <a:lnTo>
                    <a:pt x="0" y="271271"/>
                  </a:lnTo>
                  <a:lnTo>
                    <a:pt x="367283" y="271271"/>
                  </a:lnTo>
                  <a:lnTo>
                    <a:pt x="502920" y="135635"/>
                  </a:lnTo>
                  <a:lnTo>
                    <a:pt x="367283" y="0"/>
                  </a:lnTo>
                  <a:close/>
                </a:path>
              </a:pathLst>
            </a:custGeom>
            <a:solidFill>
              <a:srgbClr val="E1E1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435863" y="3899915"/>
              <a:ext cx="502920" cy="271780"/>
            </a:xfrm>
            <a:custGeom>
              <a:avLst/>
              <a:gdLst/>
              <a:ahLst/>
              <a:cxnLst/>
              <a:rect l="l" t="t" r="r" b="b"/>
              <a:pathLst>
                <a:path w="502919" h="271779">
                  <a:moveTo>
                    <a:pt x="367284" y="0"/>
                  </a:moveTo>
                  <a:lnTo>
                    <a:pt x="0" y="0"/>
                  </a:lnTo>
                  <a:lnTo>
                    <a:pt x="135636" y="135635"/>
                  </a:lnTo>
                  <a:lnTo>
                    <a:pt x="0" y="271271"/>
                  </a:lnTo>
                  <a:lnTo>
                    <a:pt x="367284" y="271271"/>
                  </a:lnTo>
                  <a:lnTo>
                    <a:pt x="502920" y="135635"/>
                  </a:lnTo>
                  <a:lnTo>
                    <a:pt x="367284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663346" y="2384298"/>
            <a:ext cx="1676400" cy="882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25" b="1">
                <a:solidFill>
                  <a:srgbClr val="672FE2"/>
                </a:solidFill>
                <a:latin typeface="Arial"/>
                <a:cs typeface="Arial"/>
              </a:rPr>
              <a:t>50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30"/>
              </a:spcBef>
            </a:pP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IRA/401(k)</a:t>
            </a:r>
            <a:r>
              <a:rPr dirty="0" sz="1400" spc="5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7E7E7E"/>
                </a:solidFill>
                <a:latin typeface="Arial"/>
                <a:cs typeface="Arial"/>
              </a:rPr>
              <a:t>Catch-</a:t>
            </a:r>
            <a:r>
              <a:rPr dirty="0" sz="1400" spc="-35">
                <a:solidFill>
                  <a:srgbClr val="7E7E7E"/>
                </a:solidFill>
                <a:latin typeface="Arial"/>
                <a:cs typeface="Arial"/>
              </a:rPr>
              <a:t>Up </a:t>
            </a: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Contributions</a:t>
            </a:r>
            <a:r>
              <a:rPr dirty="0" sz="1400" spc="-7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7E7E7E"/>
                </a:solidFill>
                <a:latin typeface="Arial"/>
                <a:cs typeface="Arial"/>
              </a:rPr>
              <a:t>Begin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3081020" y="2384298"/>
            <a:ext cx="2047239" cy="10960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25" b="1">
                <a:solidFill>
                  <a:srgbClr val="672FE2"/>
                </a:solidFill>
                <a:latin typeface="Arial"/>
                <a:cs typeface="Arial"/>
              </a:rPr>
              <a:t>55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30"/>
              </a:spcBef>
            </a:pP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Eligible</a:t>
            </a:r>
            <a:r>
              <a:rPr dirty="0" sz="1400" spc="-4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for</a:t>
            </a:r>
            <a:r>
              <a:rPr dirty="0" sz="1400" spc="-4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7E7E7E"/>
                </a:solidFill>
                <a:latin typeface="Arial"/>
                <a:cs typeface="Arial"/>
              </a:rPr>
              <a:t>Early </a:t>
            </a: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Distributions</a:t>
            </a:r>
            <a:r>
              <a:rPr dirty="0" sz="1400" spc="-7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from</a:t>
            </a:r>
            <a:r>
              <a:rPr dirty="0" sz="1400" spc="-55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7E7E7E"/>
                </a:solidFill>
                <a:latin typeface="Arial"/>
                <a:cs typeface="Arial"/>
              </a:rPr>
              <a:t>Current </a:t>
            </a: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Qualified</a:t>
            </a:r>
            <a:r>
              <a:rPr dirty="0" sz="1400" spc="-5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Employer</a:t>
            </a:r>
            <a:r>
              <a:rPr dirty="0" sz="1400" spc="-3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7E7E7E"/>
                </a:solidFill>
                <a:latin typeface="Arial"/>
                <a:cs typeface="Arial"/>
              </a:rPr>
              <a:t>Plan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5487415" y="2384298"/>
            <a:ext cx="1410335" cy="882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25" b="1">
                <a:solidFill>
                  <a:srgbClr val="672FE2"/>
                </a:solidFill>
                <a:latin typeface="Arial"/>
                <a:cs typeface="Arial"/>
              </a:rPr>
              <a:t>60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30"/>
              </a:spcBef>
            </a:pP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Widow(er)</a:t>
            </a:r>
            <a:r>
              <a:rPr dirty="0" sz="1400" spc="-65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7E7E7E"/>
                </a:solidFill>
                <a:latin typeface="Arial"/>
                <a:cs typeface="Arial"/>
              </a:rPr>
              <a:t>Social </a:t>
            </a: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Security</a:t>
            </a:r>
            <a:r>
              <a:rPr dirty="0" sz="1400" spc="-4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7E7E7E"/>
                </a:solidFill>
                <a:latin typeface="Arial"/>
                <a:cs typeface="Arial"/>
              </a:rPr>
              <a:t>Eligibility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5015738" y="4574285"/>
            <a:ext cx="1279525" cy="10966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2800" spc="-25" b="1">
                <a:solidFill>
                  <a:srgbClr val="672FE2"/>
                </a:solidFill>
                <a:latin typeface="Arial"/>
                <a:cs typeface="Arial"/>
              </a:rPr>
              <a:t>59½</a:t>
            </a:r>
            <a:endParaRPr sz="2800">
              <a:latin typeface="Arial"/>
              <a:cs typeface="Arial"/>
            </a:endParaRPr>
          </a:p>
          <a:p>
            <a:pPr marL="38100" marR="30480">
              <a:lnSpc>
                <a:spcPct val="100000"/>
              </a:lnSpc>
              <a:spcBef>
                <a:spcPts val="30"/>
              </a:spcBef>
            </a:pP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Full</a:t>
            </a:r>
            <a:r>
              <a:rPr dirty="0" sz="1400" spc="-25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7E7E7E"/>
                </a:solidFill>
                <a:latin typeface="Arial"/>
                <a:cs typeface="Arial"/>
              </a:rPr>
              <a:t>retirement </a:t>
            </a: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age</a:t>
            </a:r>
            <a:r>
              <a:rPr dirty="0" sz="1400" spc="-3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7E7E7E"/>
                </a:solidFill>
                <a:latin typeface="Arial"/>
                <a:cs typeface="Arial"/>
              </a:rPr>
              <a:t>for </a:t>
            </a: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qualified</a:t>
            </a:r>
            <a:r>
              <a:rPr dirty="0" sz="1400" spc="-4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7E7E7E"/>
                </a:solidFill>
                <a:latin typeface="Arial"/>
                <a:cs typeface="Arial"/>
              </a:rPr>
              <a:t>plans</a:t>
            </a:r>
            <a:r>
              <a:rPr dirty="0" baseline="24691" sz="1350" spc="-15">
                <a:solidFill>
                  <a:srgbClr val="7E7E7E"/>
                </a:solidFill>
                <a:latin typeface="Arial"/>
                <a:cs typeface="Arial"/>
              </a:rPr>
              <a:t>1</a:t>
            </a:r>
            <a:endParaRPr baseline="24691" sz="135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6457315" y="4574285"/>
            <a:ext cx="1361440" cy="10966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25" b="1">
                <a:solidFill>
                  <a:srgbClr val="672FE2"/>
                </a:solidFill>
                <a:latin typeface="Arial"/>
                <a:cs typeface="Arial"/>
              </a:rPr>
              <a:t>62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30"/>
              </a:spcBef>
            </a:pP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Early</a:t>
            </a:r>
            <a:r>
              <a:rPr dirty="0" sz="1400" spc="-2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7E7E7E"/>
                </a:solidFill>
                <a:latin typeface="Arial"/>
                <a:cs typeface="Arial"/>
              </a:rPr>
              <a:t>Social </a:t>
            </a: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Security</a:t>
            </a:r>
            <a:r>
              <a:rPr dirty="0" sz="1400" spc="-4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7E7E7E"/>
                </a:solidFill>
                <a:latin typeface="Arial"/>
                <a:cs typeface="Arial"/>
              </a:rPr>
              <a:t>Benefits Eligibility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7856855" y="1165352"/>
            <a:ext cx="2439670" cy="6692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672FE2"/>
                </a:solidFill>
                <a:latin typeface="Arial"/>
                <a:cs typeface="Arial"/>
              </a:rPr>
              <a:t>65</a:t>
            </a:r>
            <a:r>
              <a:rPr dirty="0" sz="2800" spc="-20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672FE2"/>
                </a:solidFill>
                <a:latin typeface="Arial"/>
                <a:cs typeface="Arial"/>
              </a:rPr>
              <a:t>±3</a:t>
            </a:r>
            <a:r>
              <a:rPr dirty="0" sz="2800" spc="-30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672FE2"/>
                </a:solidFill>
                <a:latin typeface="Arial"/>
                <a:cs typeface="Arial"/>
              </a:rPr>
              <a:t>months</a:t>
            </a:r>
            <a:r>
              <a:rPr dirty="0" baseline="42735" sz="1950" spc="-15" b="1">
                <a:solidFill>
                  <a:srgbClr val="672FE2"/>
                </a:solidFill>
                <a:latin typeface="Arial"/>
                <a:cs typeface="Arial"/>
              </a:rPr>
              <a:t>2</a:t>
            </a:r>
            <a:endParaRPr baseline="42735" sz="195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30"/>
              </a:spcBef>
            </a:pP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Sign</a:t>
            </a:r>
            <a:r>
              <a:rPr dirty="0" sz="1400" spc="-2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up</a:t>
            </a:r>
            <a:r>
              <a:rPr dirty="0" sz="1400" spc="-25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for</a:t>
            </a:r>
            <a:r>
              <a:rPr dirty="0" sz="1400" spc="-25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7E7E7E"/>
                </a:solidFill>
                <a:latin typeface="Arial"/>
                <a:cs typeface="Arial"/>
              </a:rPr>
              <a:t>Medicare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8387842" y="2338577"/>
            <a:ext cx="1583690" cy="882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20" b="1">
                <a:solidFill>
                  <a:srgbClr val="672FE2"/>
                </a:solidFill>
                <a:latin typeface="Arial"/>
                <a:cs typeface="Arial"/>
              </a:rPr>
              <a:t>66-</a:t>
            </a:r>
            <a:r>
              <a:rPr dirty="0" sz="2800" spc="-25" b="1">
                <a:solidFill>
                  <a:srgbClr val="672FE2"/>
                </a:solidFill>
                <a:latin typeface="Arial"/>
                <a:cs typeface="Arial"/>
              </a:rPr>
              <a:t>67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Social</a:t>
            </a:r>
            <a:r>
              <a:rPr dirty="0" sz="1400" spc="-3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7E7E7E"/>
                </a:solidFill>
                <a:latin typeface="Arial"/>
                <a:cs typeface="Arial"/>
              </a:rPr>
              <a:t>Security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Full</a:t>
            </a:r>
            <a:r>
              <a:rPr dirty="0" sz="1400" spc="3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7E7E7E"/>
                </a:solidFill>
                <a:latin typeface="Arial"/>
                <a:cs typeface="Arial"/>
              </a:rPr>
              <a:t>Retirement</a:t>
            </a:r>
            <a:r>
              <a:rPr dirty="0" sz="1400" spc="-10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7E7E7E"/>
                </a:solidFill>
                <a:latin typeface="Arial"/>
                <a:cs typeface="Arial"/>
              </a:rPr>
              <a:t>Age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9236075" y="4619701"/>
            <a:ext cx="1716405" cy="10966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69925">
              <a:lnSpc>
                <a:spcPct val="100000"/>
              </a:lnSpc>
              <a:spcBef>
                <a:spcPts val="95"/>
              </a:spcBef>
            </a:pPr>
            <a:r>
              <a:rPr dirty="0" sz="2800" spc="-20" b="1">
                <a:solidFill>
                  <a:srgbClr val="672FE2"/>
                </a:solidFill>
                <a:latin typeface="Arial"/>
                <a:cs typeface="Arial"/>
              </a:rPr>
              <a:t>73-</a:t>
            </a:r>
            <a:r>
              <a:rPr dirty="0" sz="2800" spc="-25" b="1">
                <a:solidFill>
                  <a:srgbClr val="672FE2"/>
                </a:solidFill>
                <a:latin typeface="Arial"/>
                <a:cs typeface="Arial"/>
              </a:rPr>
              <a:t>75</a:t>
            </a:r>
            <a:r>
              <a:rPr dirty="0" baseline="64102" sz="1950" spc="-37" b="1">
                <a:solidFill>
                  <a:srgbClr val="672FE2"/>
                </a:solidFill>
                <a:latin typeface="Arial"/>
                <a:cs typeface="Arial"/>
              </a:rPr>
              <a:t>3</a:t>
            </a:r>
            <a:endParaRPr baseline="64102" sz="1950">
              <a:latin typeface="Arial"/>
              <a:cs typeface="Arial"/>
            </a:endParaRPr>
          </a:p>
          <a:p>
            <a:pPr algn="r" marR="30480">
              <a:lnSpc>
                <a:spcPct val="100000"/>
              </a:lnSpc>
              <a:spcBef>
                <a:spcPts val="35"/>
              </a:spcBef>
            </a:pP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Required</a:t>
            </a:r>
            <a:r>
              <a:rPr dirty="0" sz="1400" spc="-8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7E7E7E"/>
                </a:solidFill>
                <a:latin typeface="Arial"/>
                <a:cs typeface="Arial"/>
              </a:rPr>
              <a:t>Minimum</a:t>
            </a:r>
            <a:endParaRPr sz="1400">
              <a:latin typeface="Arial"/>
              <a:cs typeface="Arial"/>
            </a:endParaRPr>
          </a:p>
          <a:p>
            <a:pPr algn="r" marR="32384">
              <a:lnSpc>
                <a:spcPct val="100000"/>
              </a:lnSpc>
            </a:pP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Distributions</a:t>
            </a:r>
            <a:r>
              <a:rPr dirty="0" sz="1400" spc="-75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7E7E7E"/>
                </a:solidFill>
                <a:latin typeface="Arial"/>
                <a:cs typeface="Arial"/>
              </a:rPr>
              <a:t>(RMDs)</a:t>
            </a:r>
            <a:endParaRPr sz="1400">
              <a:latin typeface="Arial"/>
              <a:cs typeface="Arial"/>
            </a:endParaRPr>
          </a:p>
          <a:p>
            <a:pPr algn="r" marR="31750">
              <a:lnSpc>
                <a:spcPct val="100000"/>
              </a:lnSpc>
            </a:pPr>
            <a:r>
              <a:rPr dirty="0" sz="1400" spc="-10">
                <a:solidFill>
                  <a:srgbClr val="7E7E7E"/>
                </a:solidFill>
                <a:latin typeface="Arial"/>
                <a:cs typeface="Arial"/>
              </a:rPr>
              <a:t>Begin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10298683" y="2338577"/>
            <a:ext cx="1361440" cy="882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25" b="1">
                <a:solidFill>
                  <a:srgbClr val="672FE2"/>
                </a:solidFill>
                <a:latin typeface="Arial"/>
                <a:cs typeface="Arial"/>
              </a:rPr>
              <a:t>70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30"/>
              </a:spcBef>
            </a:pP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Maximum</a:t>
            </a:r>
            <a:r>
              <a:rPr dirty="0" sz="1400" spc="-5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7E7E7E"/>
                </a:solidFill>
                <a:latin typeface="Arial"/>
                <a:cs typeface="Arial"/>
              </a:rPr>
              <a:t>Social </a:t>
            </a:r>
            <a:r>
              <a:rPr dirty="0" sz="1400">
                <a:solidFill>
                  <a:srgbClr val="7E7E7E"/>
                </a:solidFill>
                <a:latin typeface="Arial"/>
                <a:cs typeface="Arial"/>
              </a:rPr>
              <a:t>Security</a:t>
            </a:r>
            <a:r>
              <a:rPr dirty="0" sz="1400" spc="-4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7E7E7E"/>
                </a:solidFill>
                <a:latin typeface="Arial"/>
                <a:cs typeface="Arial"/>
              </a:rPr>
              <a:t>Benefits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2024-09-05T15:46:38Z</dcterms:created>
  <dcterms:modified xsi:type="dcterms:W3CDTF">2024-09-05T15:46:38Z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2024-08-23T00:00:00Z</vt:filetime>
  </property>
  <property fmtid="{D5CDD505-2E9C-101B-9397-08002B2CF9AE}" pid="3" name="Creator">
    <vt:lpwstr>Microsoft® PowerPoint® 2021</vt:lpwstr>
  </property>
  <property fmtid="{D5CDD505-2E9C-101B-9397-08002B2CF9AE}" pid="4" name="LastSaved">
    <vt:filetime>2024-09-05T00:00:00Z</vt:filetime>
  </property>
  <property fmtid="{D5CDD505-2E9C-101B-9397-08002B2CF9AE}" pid="5" name="Producer">
    <vt:lpwstr>Microsoft® PowerPoint® 2021</vt:lpwstr>
  </property>
</Properties>
</file>