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charts/chart2.xml" ContentType="application/vnd.openxmlformats-officedocument.drawingml.chart+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1.xml" ContentType="application/vnd.openxmlformats-officedocument.presentationml.notesSlide+xml"/>
  <Override PartName="/ppt/tags/tag31.xml" ContentType="application/vnd.openxmlformats-officedocument.presentationml.tags+xml"/>
  <Override PartName="/ppt/notesSlides/notesSlide22.xml" ContentType="application/vnd.openxmlformats-officedocument.presentationml.notesSlide+xml"/>
  <Override PartName="/ppt/tags/tag32.xml" ContentType="application/vnd.openxmlformats-officedocument.presentationml.tags+xml"/>
  <Override PartName="/ppt/notesSlides/notesSlide23.xml" ContentType="application/vnd.openxmlformats-officedocument.presentationml.notesSlide+xml"/>
  <Override PartName="/ppt/tags/tag33.xml" ContentType="application/vnd.openxmlformats-officedocument.presentationml.tags+xml"/>
  <Override PartName="/ppt/notesSlides/notesSlide24.xml" ContentType="application/vnd.openxmlformats-officedocument.presentationml.notesSlide+xml"/>
  <Override PartName="/ppt/tags/tag34.xml" ContentType="application/vnd.openxmlformats-officedocument.presentationml.tags+xml"/>
  <Override PartName="/ppt/notesSlides/notesSlide25.xml" ContentType="application/vnd.openxmlformats-officedocument.presentationml.notesSlide+xml"/>
  <Override PartName="/ppt/tags/tag35.xml" ContentType="application/vnd.openxmlformats-officedocument.presentationml.tags+xml"/>
  <Override PartName="/ppt/notesSlides/notesSlide26.xml" ContentType="application/vnd.openxmlformats-officedocument.presentationml.notesSlide+xml"/>
  <Override PartName="/ppt/tags/tag36.xml" ContentType="application/vnd.openxmlformats-officedocument.presentationml.tags+xml"/>
  <Override PartName="/ppt/notesSlides/notesSlide27.xml" ContentType="application/vnd.openxmlformats-officedocument.presentationml.notesSlide+xml"/>
  <Override PartName="/ppt/tags/tag37.xml" ContentType="application/vnd.openxmlformats-officedocument.presentationml.tags+xml"/>
  <Override PartName="/ppt/notesSlides/notesSlide28.xml" ContentType="application/vnd.openxmlformats-officedocument.presentationml.notesSlide+xml"/>
  <Override PartName="/ppt/tags/tag38.xml" ContentType="application/vnd.openxmlformats-officedocument.presentationml.tags+xml"/>
  <Override PartName="/ppt/notesSlides/notesSlide29.xml" ContentType="application/vnd.openxmlformats-officedocument.presentationml.notesSlide+xml"/>
  <Override PartName="/ppt/tags/tag39.xml" ContentType="application/vnd.openxmlformats-officedocument.presentationml.tags+xml"/>
  <Override PartName="/ppt/notesSlides/notesSlide30.xml" ContentType="application/vnd.openxmlformats-officedocument.presentationml.notesSlide+xml"/>
  <Override PartName="/ppt/tags/tag40.xml" ContentType="application/vnd.openxmlformats-officedocument.presentationml.tags+xml"/>
  <Override PartName="/ppt/notesSlides/notesSlide31.xml" ContentType="application/vnd.openxmlformats-officedocument.presentationml.notesSlide+xml"/>
  <Override PartName="/ppt/tags/tag4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38"/>
  </p:notesMasterIdLst>
  <p:handoutMasterIdLst>
    <p:handoutMasterId r:id="rId39"/>
  </p:handoutMasterIdLst>
  <p:sldIdLst>
    <p:sldId id="288" r:id="rId5"/>
    <p:sldId id="260" r:id="rId6"/>
    <p:sldId id="261" r:id="rId7"/>
    <p:sldId id="262" r:id="rId8"/>
    <p:sldId id="263" r:id="rId9"/>
    <p:sldId id="264" r:id="rId10"/>
    <p:sldId id="266" r:id="rId11"/>
    <p:sldId id="267" r:id="rId12"/>
    <p:sldId id="289" r:id="rId13"/>
    <p:sldId id="290" r:id="rId14"/>
    <p:sldId id="291" r:id="rId15"/>
    <p:sldId id="292" r:id="rId16"/>
    <p:sldId id="293" r:id="rId17"/>
    <p:sldId id="294" r:id="rId18"/>
    <p:sldId id="296" r:id="rId19"/>
    <p:sldId id="297" r:id="rId20"/>
    <p:sldId id="339"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287" r:id="rId37"/>
  </p:sldIdLst>
  <p:sldSz cx="12192000" cy="6858000"/>
  <p:notesSz cx="6985000" cy="9283700"/>
  <p:custDataLst>
    <p:tags r:id="rId40"/>
  </p:custDataLst>
  <p:defaultTextStyle>
    <a:defPPr>
      <a:defRPr lang="en-US"/>
    </a:defPPr>
    <a:lvl1pPr algn="l" rtl="0" fontAlgn="base">
      <a:spcBef>
        <a:spcPct val="0"/>
      </a:spcBef>
      <a:spcAft>
        <a:spcPct val="0"/>
      </a:spcAft>
      <a:defRPr sz="1500" kern="1200">
        <a:solidFill>
          <a:schemeClr val="tx1"/>
        </a:solidFill>
        <a:latin typeface="Arial" pitchFamily="34" charset="0"/>
        <a:ea typeface="ＭＳ Ｐゴシック"/>
        <a:cs typeface="ＭＳ Ｐゴシック"/>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4080" userDrawn="1">
          <p15:clr>
            <a:srgbClr val="A4A3A4"/>
          </p15:clr>
        </p15:guide>
        <p15:guide id="2" orient="horz" pos="137" userDrawn="1">
          <p15:clr>
            <a:srgbClr val="A4A3A4"/>
          </p15:clr>
        </p15:guide>
        <p15:guide id="3" orient="horz" pos="1385" userDrawn="1">
          <p15:clr>
            <a:srgbClr val="A4A3A4"/>
          </p15:clr>
        </p15:guide>
        <p15:guide id="4" orient="horz" pos="628" userDrawn="1">
          <p15:clr>
            <a:srgbClr val="A4A3A4"/>
          </p15:clr>
        </p15:guide>
        <p15:guide id="5" orient="horz" pos="4176" userDrawn="1">
          <p15:clr>
            <a:srgbClr val="A4A3A4"/>
          </p15:clr>
        </p15:guide>
        <p15:guide id="6" orient="horz" pos="419" userDrawn="1">
          <p15:clr>
            <a:srgbClr val="A4A3A4"/>
          </p15:clr>
        </p15:guide>
        <p15:guide id="7" orient="horz" pos="1580" userDrawn="1">
          <p15:clr>
            <a:srgbClr val="A4A3A4"/>
          </p15:clr>
        </p15:guide>
        <p15:guide id="9" orient="horz" pos="3821" userDrawn="1">
          <p15:clr>
            <a:srgbClr val="A4A3A4"/>
          </p15:clr>
        </p15:guide>
        <p15:guide id="10" orient="horz" pos="3689" userDrawn="1">
          <p15:clr>
            <a:srgbClr val="A4A3A4"/>
          </p15:clr>
        </p15:guide>
        <p15:guide id="11" orient="horz" pos="2460" userDrawn="1">
          <p15:clr>
            <a:srgbClr val="A4A3A4"/>
          </p15:clr>
        </p15:guide>
        <p15:guide id="12" orient="horz" pos="2315" userDrawn="1">
          <p15:clr>
            <a:srgbClr val="A4A3A4"/>
          </p15:clr>
        </p15:guide>
        <p15:guide id="13" pos="7411" userDrawn="1">
          <p15:clr>
            <a:srgbClr val="A4A3A4"/>
          </p15:clr>
        </p15:guide>
        <p15:guide id="15" pos="347" userDrawn="1">
          <p15:clr>
            <a:srgbClr val="A4A3A4"/>
          </p15:clr>
        </p15:guide>
        <p15:guide id="16" pos="3672" userDrawn="1">
          <p15:clr>
            <a:srgbClr val="A4A3A4"/>
          </p15:clr>
        </p15:guide>
        <p15:guide id="18" pos="737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C91"/>
    <a:srgbClr val="000000"/>
    <a:srgbClr val="298FC2"/>
    <a:srgbClr val="E8EAEA"/>
    <a:srgbClr val="333F48"/>
    <a:srgbClr val="CC0066"/>
    <a:srgbClr val="47525B"/>
    <a:srgbClr val="7A9B3D"/>
    <a:srgbClr val="343E48"/>
    <a:srgbClr val="F6F7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2" autoAdjust="0"/>
    <p:restoredTop sz="84192" autoAdjust="0"/>
  </p:normalViewPr>
  <p:slideViewPr>
    <p:cSldViewPr snapToGrid="0" showGuides="1">
      <p:cViewPr varScale="1">
        <p:scale>
          <a:sx n="66" d="100"/>
          <a:sy n="66" d="100"/>
        </p:scale>
        <p:origin x="512" y="40"/>
      </p:cViewPr>
      <p:guideLst>
        <p:guide orient="horz" pos="4080"/>
        <p:guide orient="horz" pos="137"/>
        <p:guide orient="horz" pos="1385"/>
        <p:guide orient="horz" pos="628"/>
        <p:guide orient="horz" pos="4176"/>
        <p:guide orient="horz" pos="419"/>
        <p:guide orient="horz" pos="1580"/>
        <p:guide orient="horz" pos="3821"/>
        <p:guide orient="horz" pos="3689"/>
        <p:guide orient="horz" pos="2460"/>
        <p:guide orient="horz" pos="2315"/>
        <p:guide pos="7411"/>
        <p:guide pos="347"/>
        <p:guide pos="3672"/>
        <p:guide pos="7379"/>
      </p:guideLst>
    </p:cSldViewPr>
  </p:slideViewPr>
  <p:outlineViewPr>
    <p:cViewPr>
      <p:scale>
        <a:sx n="33" d="100"/>
        <a:sy n="33" d="100"/>
      </p:scale>
      <p:origin x="0" y="5964"/>
    </p:cViewPr>
  </p:outlineViewPr>
  <p:notesTextViewPr>
    <p:cViewPr>
      <p:scale>
        <a:sx n="100" d="100"/>
        <a:sy n="100" d="100"/>
      </p:scale>
      <p:origin x="0" y="0"/>
    </p:cViewPr>
  </p:notesTextViewPr>
  <p:sorterViewPr>
    <p:cViewPr>
      <p:scale>
        <a:sx n="66" d="100"/>
        <a:sy n="66" d="100"/>
      </p:scale>
      <p:origin x="0" y="10992"/>
    </p:cViewPr>
  </p:sorterViewPr>
  <p:notesViewPr>
    <p:cSldViewPr snapToGrid="0" showGuides="1">
      <p:cViewPr>
        <p:scale>
          <a:sx n="130" d="100"/>
          <a:sy n="130" d="100"/>
        </p:scale>
        <p:origin x="2790" y="-9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mn1\fidfile\fs1268\JOBS\369,000-369,999\369409_&#63743;_Soc_Sec_Update_PPT\Resources&#61480;\Copy%20of%20Individual%20Social%20Security%20Scenario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679462928219805E-2"/>
          <c:y val="7.3373115065596198E-2"/>
          <c:w val="0.91482708063457996"/>
          <c:h val="0.86530556604889797"/>
        </c:manualLayout>
      </c:layout>
      <c:lineChart>
        <c:grouping val="standard"/>
        <c:varyColors val="0"/>
        <c:ser>
          <c:idx val="0"/>
          <c:order val="0"/>
          <c:tx>
            <c:v>Age 62</c:v>
          </c:tx>
          <c:spPr>
            <a:ln w="44450">
              <a:solidFill>
                <a:srgbClr val="768692"/>
              </a:solidFill>
            </a:ln>
          </c:spPr>
          <c:marker>
            <c:symbol val="none"/>
          </c:marker>
          <c:dPt>
            <c:idx val="50"/>
            <c:bubble3D val="0"/>
            <c:extLst>
              <c:ext xmlns:c16="http://schemas.microsoft.com/office/drawing/2014/chart" uri="{C3380CC4-5D6E-409C-BE32-E72D297353CC}">
                <c16:uniqueId val="{00000000-8E00-014C-A992-BAC190E4ECCF}"/>
              </c:ext>
            </c:extLst>
          </c:dPt>
          <c:cat>
            <c:numRef>
              <c:f>'[Copy of Individual Social Security Scenarios.xlsx]BE'!$B$9:$B$285</c:f>
              <c:numCache>
                <c:formatCode>0.000</c:formatCode>
                <c:ptCount val="277"/>
                <c:pt idx="0">
                  <c:v>62</c:v>
                </c:pt>
                <c:pt idx="1">
                  <c:v>62.083333333333343</c:v>
                </c:pt>
                <c:pt idx="2">
                  <c:v>62.166666666666359</c:v>
                </c:pt>
                <c:pt idx="3">
                  <c:v>62.25</c:v>
                </c:pt>
                <c:pt idx="4">
                  <c:v>62.333333333333343</c:v>
                </c:pt>
                <c:pt idx="5">
                  <c:v>62.416666666666202</c:v>
                </c:pt>
                <c:pt idx="6">
                  <c:v>62.5</c:v>
                </c:pt>
                <c:pt idx="7">
                  <c:v>62.583333333333343</c:v>
                </c:pt>
                <c:pt idx="8">
                  <c:v>62.666666666666337</c:v>
                </c:pt>
                <c:pt idx="9">
                  <c:v>62.75</c:v>
                </c:pt>
                <c:pt idx="10">
                  <c:v>62.833333333333343</c:v>
                </c:pt>
                <c:pt idx="11">
                  <c:v>62.916666666666202</c:v>
                </c:pt>
                <c:pt idx="12">
                  <c:v>63</c:v>
                </c:pt>
                <c:pt idx="13">
                  <c:v>63.083333333333343</c:v>
                </c:pt>
                <c:pt idx="14">
                  <c:v>63.166666666666359</c:v>
                </c:pt>
                <c:pt idx="15">
                  <c:v>63.25</c:v>
                </c:pt>
                <c:pt idx="16">
                  <c:v>63.333333333333343</c:v>
                </c:pt>
                <c:pt idx="17">
                  <c:v>63.416666666666202</c:v>
                </c:pt>
                <c:pt idx="18">
                  <c:v>63.5</c:v>
                </c:pt>
                <c:pt idx="19">
                  <c:v>63.583333333333343</c:v>
                </c:pt>
                <c:pt idx="20">
                  <c:v>63.666666666666337</c:v>
                </c:pt>
                <c:pt idx="21">
                  <c:v>63.75</c:v>
                </c:pt>
                <c:pt idx="22">
                  <c:v>63.833333333333343</c:v>
                </c:pt>
                <c:pt idx="23">
                  <c:v>63.916666666666202</c:v>
                </c:pt>
                <c:pt idx="24">
                  <c:v>64</c:v>
                </c:pt>
                <c:pt idx="25">
                  <c:v>64.083333333333002</c:v>
                </c:pt>
                <c:pt idx="26">
                  <c:v>64.166666666666671</c:v>
                </c:pt>
                <c:pt idx="27">
                  <c:v>64.25</c:v>
                </c:pt>
                <c:pt idx="28">
                  <c:v>64.333333333333002</c:v>
                </c:pt>
                <c:pt idx="29">
                  <c:v>64.4166666666667</c:v>
                </c:pt>
                <c:pt idx="30">
                  <c:v>64.5</c:v>
                </c:pt>
                <c:pt idx="31">
                  <c:v>64.583333333333002</c:v>
                </c:pt>
                <c:pt idx="32">
                  <c:v>64.666666666666671</c:v>
                </c:pt>
                <c:pt idx="33">
                  <c:v>64.75</c:v>
                </c:pt>
                <c:pt idx="34">
                  <c:v>64.833333333333002</c:v>
                </c:pt>
                <c:pt idx="35">
                  <c:v>64.9166666666667</c:v>
                </c:pt>
                <c:pt idx="36">
                  <c:v>65</c:v>
                </c:pt>
                <c:pt idx="37">
                  <c:v>65.083333333333002</c:v>
                </c:pt>
                <c:pt idx="38">
                  <c:v>65.166666666666671</c:v>
                </c:pt>
                <c:pt idx="39">
                  <c:v>65.25</c:v>
                </c:pt>
                <c:pt idx="40">
                  <c:v>65.333333333333002</c:v>
                </c:pt>
                <c:pt idx="41">
                  <c:v>65.4166666666667</c:v>
                </c:pt>
                <c:pt idx="42">
                  <c:v>65.5</c:v>
                </c:pt>
                <c:pt idx="43">
                  <c:v>65.583333333333002</c:v>
                </c:pt>
                <c:pt idx="44">
                  <c:v>65.666666666666671</c:v>
                </c:pt>
                <c:pt idx="45">
                  <c:v>65.75</c:v>
                </c:pt>
                <c:pt idx="46">
                  <c:v>65.833333333333002</c:v>
                </c:pt>
                <c:pt idx="47">
                  <c:v>65.9166666666667</c:v>
                </c:pt>
                <c:pt idx="48">
                  <c:v>66</c:v>
                </c:pt>
                <c:pt idx="49">
                  <c:v>66.083333333333002</c:v>
                </c:pt>
                <c:pt idx="50">
                  <c:v>66.166666666666671</c:v>
                </c:pt>
                <c:pt idx="51">
                  <c:v>66.25</c:v>
                </c:pt>
                <c:pt idx="52">
                  <c:v>66.333333333333002</c:v>
                </c:pt>
                <c:pt idx="53">
                  <c:v>66.4166666666667</c:v>
                </c:pt>
                <c:pt idx="54">
                  <c:v>66.5</c:v>
                </c:pt>
                <c:pt idx="55">
                  <c:v>66.583333333333002</c:v>
                </c:pt>
                <c:pt idx="56">
                  <c:v>66.666666666666671</c:v>
                </c:pt>
                <c:pt idx="57">
                  <c:v>66.75</c:v>
                </c:pt>
                <c:pt idx="58">
                  <c:v>66.833333333333002</c:v>
                </c:pt>
                <c:pt idx="59">
                  <c:v>66.9166666666667</c:v>
                </c:pt>
                <c:pt idx="60">
                  <c:v>67</c:v>
                </c:pt>
                <c:pt idx="61">
                  <c:v>67.083333333333002</c:v>
                </c:pt>
                <c:pt idx="62">
                  <c:v>67.166666666666671</c:v>
                </c:pt>
                <c:pt idx="63">
                  <c:v>67.25</c:v>
                </c:pt>
                <c:pt idx="64">
                  <c:v>67.333333333333002</c:v>
                </c:pt>
                <c:pt idx="65">
                  <c:v>67.4166666666667</c:v>
                </c:pt>
                <c:pt idx="66">
                  <c:v>67.5</c:v>
                </c:pt>
                <c:pt idx="67">
                  <c:v>67.583333333333002</c:v>
                </c:pt>
                <c:pt idx="68">
                  <c:v>67.666666666666671</c:v>
                </c:pt>
                <c:pt idx="69">
                  <c:v>67.75</c:v>
                </c:pt>
                <c:pt idx="70">
                  <c:v>67.833333333333002</c:v>
                </c:pt>
                <c:pt idx="71">
                  <c:v>67.9166666666667</c:v>
                </c:pt>
                <c:pt idx="72">
                  <c:v>68</c:v>
                </c:pt>
                <c:pt idx="73">
                  <c:v>68.083333333333002</c:v>
                </c:pt>
                <c:pt idx="74">
                  <c:v>68.166666666666671</c:v>
                </c:pt>
                <c:pt idx="75">
                  <c:v>68.25</c:v>
                </c:pt>
                <c:pt idx="76">
                  <c:v>68.333333333333002</c:v>
                </c:pt>
                <c:pt idx="77">
                  <c:v>68.4166666666667</c:v>
                </c:pt>
                <c:pt idx="78">
                  <c:v>68.5</c:v>
                </c:pt>
                <c:pt idx="79">
                  <c:v>68.583333333333002</c:v>
                </c:pt>
                <c:pt idx="80">
                  <c:v>68.666666666666671</c:v>
                </c:pt>
                <c:pt idx="81">
                  <c:v>68.75</c:v>
                </c:pt>
                <c:pt idx="82">
                  <c:v>68.833333333333002</c:v>
                </c:pt>
                <c:pt idx="83">
                  <c:v>68.9166666666667</c:v>
                </c:pt>
                <c:pt idx="84">
                  <c:v>69</c:v>
                </c:pt>
                <c:pt idx="85">
                  <c:v>69.083333333333002</c:v>
                </c:pt>
                <c:pt idx="86">
                  <c:v>69.166666666666671</c:v>
                </c:pt>
                <c:pt idx="87">
                  <c:v>69.25</c:v>
                </c:pt>
                <c:pt idx="88">
                  <c:v>69.333333333333002</c:v>
                </c:pt>
                <c:pt idx="89">
                  <c:v>69.4166666666667</c:v>
                </c:pt>
                <c:pt idx="90">
                  <c:v>69.5</c:v>
                </c:pt>
                <c:pt idx="91">
                  <c:v>69.583333333333002</c:v>
                </c:pt>
                <c:pt idx="92">
                  <c:v>69.666666666666671</c:v>
                </c:pt>
                <c:pt idx="93">
                  <c:v>69.75</c:v>
                </c:pt>
                <c:pt idx="94">
                  <c:v>69.833333333333002</c:v>
                </c:pt>
                <c:pt idx="95">
                  <c:v>69.9166666666667</c:v>
                </c:pt>
                <c:pt idx="96">
                  <c:v>70</c:v>
                </c:pt>
                <c:pt idx="97">
                  <c:v>70.083333333333002</c:v>
                </c:pt>
                <c:pt idx="98">
                  <c:v>70.166666666666671</c:v>
                </c:pt>
                <c:pt idx="99">
                  <c:v>70.25</c:v>
                </c:pt>
                <c:pt idx="100">
                  <c:v>70.333333333333002</c:v>
                </c:pt>
                <c:pt idx="101">
                  <c:v>70.4166666666667</c:v>
                </c:pt>
                <c:pt idx="102">
                  <c:v>70.5</c:v>
                </c:pt>
                <c:pt idx="103">
                  <c:v>70.583333333333002</c:v>
                </c:pt>
                <c:pt idx="104">
                  <c:v>70.666666666666671</c:v>
                </c:pt>
                <c:pt idx="105">
                  <c:v>70.75</c:v>
                </c:pt>
                <c:pt idx="106">
                  <c:v>70.833333333333002</c:v>
                </c:pt>
                <c:pt idx="107">
                  <c:v>70.9166666666667</c:v>
                </c:pt>
                <c:pt idx="108">
                  <c:v>71</c:v>
                </c:pt>
                <c:pt idx="109">
                  <c:v>71.083333333333002</c:v>
                </c:pt>
                <c:pt idx="110">
                  <c:v>71.166666666666671</c:v>
                </c:pt>
                <c:pt idx="111">
                  <c:v>71.25</c:v>
                </c:pt>
                <c:pt idx="112">
                  <c:v>71.333333333333002</c:v>
                </c:pt>
                <c:pt idx="113">
                  <c:v>71.4166666666667</c:v>
                </c:pt>
                <c:pt idx="114">
                  <c:v>71.5</c:v>
                </c:pt>
                <c:pt idx="115">
                  <c:v>71.583333333333002</c:v>
                </c:pt>
                <c:pt idx="116">
                  <c:v>71.666666666666671</c:v>
                </c:pt>
                <c:pt idx="117">
                  <c:v>71.75</c:v>
                </c:pt>
                <c:pt idx="118">
                  <c:v>71.833333333333002</c:v>
                </c:pt>
                <c:pt idx="119">
                  <c:v>71.9166666666667</c:v>
                </c:pt>
                <c:pt idx="120">
                  <c:v>72</c:v>
                </c:pt>
                <c:pt idx="121">
                  <c:v>72.083333333333002</c:v>
                </c:pt>
                <c:pt idx="122">
                  <c:v>72.166666666666671</c:v>
                </c:pt>
                <c:pt idx="123">
                  <c:v>72.25</c:v>
                </c:pt>
                <c:pt idx="124">
                  <c:v>72.333333333333002</c:v>
                </c:pt>
                <c:pt idx="125">
                  <c:v>72.4166666666667</c:v>
                </c:pt>
                <c:pt idx="126">
                  <c:v>72.5</c:v>
                </c:pt>
                <c:pt idx="127">
                  <c:v>72.583333333333002</c:v>
                </c:pt>
                <c:pt idx="128">
                  <c:v>72.666666666666671</c:v>
                </c:pt>
                <c:pt idx="129">
                  <c:v>72.75</c:v>
                </c:pt>
                <c:pt idx="130">
                  <c:v>72.833333333333002</c:v>
                </c:pt>
                <c:pt idx="131">
                  <c:v>72.9166666666667</c:v>
                </c:pt>
                <c:pt idx="132">
                  <c:v>73</c:v>
                </c:pt>
                <c:pt idx="133">
                  <c:v>73.083333333333002</c:v>
                </c:pt>
                <c:pt idx="134">
                  <c:v>73.166666666666671</c:v>
                </c:pt>
                <c:pt idx="135">
                  <c:v>73.25</c:v>
                </c:pt>
                <c:pt idx="136">
                  <c:v>73.333333333333002</c:v>
                </c:pt>
                <c:pt idx="137">
                  <c:v>73.4166666666667</c:v>
                </c:pt>
                <c:pt idx="138">
                  <c:v>73.5</c:v>
                </c:pt>
                <c:pt idx="139">
                  <c:v>73.583333333333002</c:v>
                </c:pt>
                <c:pt idx="140">
                  <c:v>73.666666666666671</c:v>
                </c:pt>
                <c:pt idx="141">
                  <c:v>73.75</c:v>
                </c:pt>
                <c:pt idx="142">
                  <c:v>73.833333333333002</c:v>
                </c:pt>
                <c:pt idx="143">
                  <c:v>73.9166666666667</c:v>
                </c:pt>
                <c:pt idx="144">
                  <c:v>74</c:v>
                </c:pt>
                <c:pt idx="145">
                  <c:v>74.083333333333002</c:v>
                </c:pt>
                <c:pt idx="146">
                  <c:v>74.166666666666671</c:v>
                </c:pt>
                <c:pt idx="147">
                  <c:v>74.25</c:v>
                </c:pt>
                <c:pt idx="148">
                  <c:v>74.333333333333002</c:v>
                </c:pt>
                <c:pt idx="149">
                  <c:v>74.4166666666667</c:v>
                </c:pt>
                <c:pt idx="150">
                  <c:v>74.5</c:v>
                </c:pt>
                <c:pt idx="151">
                  <c:v>74.583333333333002</c:v>
                </c:pt>
                <c:pt idx="152">
                  <c:v>74.666666666666671</c:v>
                </c:pt>
                <c:pt idx="153">
                  <c:v>74.75</c:v>
                </c:pt>
                <c:pt idx="154">
                  <c:v>74.833333333333002</c:v>
                </c:pt>
                <c:pt idx="155">
                  <c:v>74.9166666666667</c:v>
                </c:pt>
                <c:pt idx="156">
                  <c:v>75</c:v>
                </c:pt>
                <c:pt idx="157">
                  <c:v>75.083333333333002</c:v>
                </c:pt>
                <c:pt idx="158">
                  <c:v>75.166666666666671</c:v>
                </c:pt>
                <c:pt idx="159">
                  <c:v>75.25</c:v>
                </c:pt>
                <c:pt idx="160">
                  <c:v>75.333333333333002</c:v>
                </c:pt>
                <c:pt idx="161">
                  <c:v>75.4166666666667</c:v>
                </c:pt>
                <c:pt idx="162">
                  <c:v>75.5</c:v>
                </c:pt>
                <c:pt idx="163">
                  <c:v>75.583333333333002</c:v>
                </c:pt>
                <c:pt idx="164">
                  <c:v>75.666666666666671</c:v>
                </c:pt>
                <c:pt idx="165">
                  <c:v>75.75</c:v>
                </c:pt>
                <c:pt idx="166">
                  <c:v>75.833333333333002</c:v>
                </c:pt>
                <c:pt idx="167">
                  <c:v>75.9166666666667</c:v>
                </c:pt>
                <c:pt idx="168">
                  <c:v>76</c:v>
                </c:pt>
                <c:pt idx="169">
                  <c:v>76.083333333333002</c:v>
                </c:pt>
                <c:pt idx="170">
                  <c:v>76.166666666666671</c:v>
                </c:pt>
                <c:pt idx="171">
                  <c:v>76.25</c:v>
                </c:pt>
                <c:pt idx="172">
                  <c:v>76.333333333333002</c:v>
                </c:pt>
                <c:pt idx="173">
                  <c:v>76.4166666666667</c:v>
                </c:pt>
                <c:pt idx="174">
                  <c:v>76.5</c:v>
                </c:pt>
                <c:pt idx="175">
                  <c:v>76.583333333333002</c:v>
                </c:pt>
                <c:pt idx="176">
                  <c:v>76.666666666666671</c:v>
                </c:pt>
                <c:pt idx="177">
                  <c:v>76.75</c:v>
                </c:pt>
                <c:pt idx="178">
                  <c:v>76.833333333333002</c:v>
                </c:pt>
                <c:pt idx="179">
                  <c:v>76.9166666666667</c:v>
                </c:pt>
                <c:pt idx="180">
                  <c:v>77</c:v>
                </c:pt>
                <c:pt idx="181">
                  <c:v>77.083333333333002</c:v>
                </c:pt>
                <c:pt idx="182">
                  <c:v>77.166666666666671</c:v>
                </c:pt>
                <c:pt idx="183">
                  <c:v>77.25</c:v>
                </c:pt>
                <c:pt idx="184">
                  <c:v>77.333333333333002</c:v>
                </c:pt>
                <c:pt idx="185">
                  <c:v>77.4166666666667</c:v>
                </c:pt>
                <c:pt idx="186">
                  <c:v>77.5</c:v>
                </c:pt>
                <c:pt idx="187">
                  <c:v>77.583333333333002</c:v>
                </c:pt>
                <c:pt idx="188">
                  <c:v>77.666666666666671</c:v>
                </c:pt>
                <c:pt idx="189">
                  <c:v>77.75</c:v>
                </c:pt>
                <c:pt idx="190">
                  <c:v>77.833333333333002</c:v>
                </c:pt>
                <c:pt idx="191">
                  <c:v>77.9166666666667</c:v>
                </c:pt>
                <c:pt idx="192">
                  <c:v>78</c:v>
                </c:pt>
                <c:pt idx="193">
                  <c:v>78.083333333333002</c:v>
                </c:pt>
                <c:pt idx="194">
                  <c:v>78.166666666666671</c:v>
                </c:pt>
                <c:pt idx="195">
                  <c:v>78.25</c:v>
                </c:pt>
                <c:pt idx="196">
                  <c:v>78.333333333333002</c:v>
                </c:pt>
                <c:pt idx="197">
                  <c:v>78.4166666666667</c:v>
                </c:pt>
                <c:pt idx="198">
                  <c:v>78.5</c:v>
                </c:pt>
                <c:pt idx="199">
                  <c:v>78.583333333333002</c:v>
                </c:pt>
                <c:pt idx="200">
                  <c:v>78.666666666666671</c:v>
                </c:pt>
                <c:pt idx="201">
                  <c:v>78.75</c:v>
                </c:pt>
                <c:pt idx="202">
                  <c:v>78.833333333333002</c:v>
                </c:pt>
                <c:pt idx="203">
                  <c:v>78.9166666666667</c:v>
                </c:pt>
                <c:pt idx="204">
                  <c:v>79</c:v>
                </c:pt>
                <c:pt idx="205">
                  <c:v>79.083333333333002</c:v>
                </c:pt>
                <c:pt idx="206">
                  <c:v>79.166666666666671</c:v>
                </c:pt>
                <c:pt idx="207">
                  <c:v>79.25</c:v>
                </c:pt>
                <c:pt idx="208">
                  <c:v>79.333333333333002</c:v>
                </c:pt>
                <c:pt idx="209">
                  <c:v>79.4166666666667</c:v>
                </c:pt>
                <c:pt idx="210">
                  <c:v>79.5</c:v>
                </c:pt>
                <c:pt idx="211">
                  <c:v>79.583333333333002</c:v>
                </c:pt>
                <c:pt idx="212">
                  <c:v>79.666666666666671</c:v>
                </c:pt>
                <c:pt idx="213">
                  <c:v>79.75</c:v>
                </c:pt>
                <c:pt idx="214">
                  <c:v>79.833333333333002</c:v>
                </c:pt>
                <c:pt idx="215">
                  <c:v>79.9166666666667</c:v>
                </c:pt>
                <c:pt idx="216">
                  <c:v>80</c:v>
                </c:pt>
                <c:pt idx="217">
                  <c:v>80.083333333333002</c:v>
                </c:pt>
                <c:pt idx="218">
                  <c:v>80.166666666666671</c:v>
                </c:pt>
                <c:pt idx="219">
                  <c:v>80.25</c:v>
                </c:pt>
                <c:pt idx="220">
                  <c:v>80.333333333333002</c:v>
                </c:pt>
                <c:pt idx="221">
                  <c:v>80.4166666666667</c:v>
                </c:pt>
                <c:pt idx="222">
                  <c:v>80.5</c:v>
                </c:pt>
                <c:pt idx="223">
                  <c:v>80.583333333333002</c:v>
                </c:pt>
                <c:pt idx="224">
                  <c:v>80.666666666666671</c:v>
                </c:pt>
                <c:pt idx="225">
                  <c:v>80.75</c:v>
                </c:pt>
                <c:pt idx="226">
                  <c:v>80.833333333333002</c:v>
                </c:pt>
                <c:pt idx="227">
                  <c:v>80.9166666666667</c:v>
                </c:pt>
                <c:pt idx="228">
                  <c:v>81</c:v>
                </c:pt>
                <c:pt idx="229">
                  <c:v>81.083333333333002</c:v>
                </c:pt>
                <c:pt idx="230">
                  <c:v>81.166666666666671</c:v>
                </c:pt>
                <c:pt idx="231">
                  <c:v>81.25</c:v>
                </c:pt>
                <c:pt idx="232">
                  <c:v>81.333333333333002</c:v>
                </c:pt>
                <c:pt idx="233">
                  <c:v>81.4166666666667</c:v>
                </c:pt>
                <c:pt idx="234">
                  <c:v>81.5</c:v>
                </c:pt>
                <c:pt idx="235">
                  <c:v>81.583333333333002</c:v>
                </c:pt>
                <c:pt idx="236">
                  <c:v>81.666666666666671</c:v>
                </c:pt>
                <c:pt idx="237">
                  <c:v>81.75</c:v>
                </c:pt>
                <c:pt idx="238">
                  <c:v>81.833333333333002</c:v>
                </c:pt>
                <c:pt idx="239">
                  <c:v>81.9166666666667</c:v>
                </c:pt>
                <c:pt idx="240" formatCode="0.0">
                  <c:v>82</c:v>
                </c:pt>
                <c:pt idx="241" formatCode="0.0">
                  <c:v>82.083333333333002</c:v>
                </c:pt>
                <c:pt idx="242" formatCode="0.0">
                  <c:v>82.166666666666671</c:v>
                </c:pt>
                <c:pt idx="243" formatCode="0.0">
                  <c:v>82.25</c:v>
                </c:pt>
                <c:pt idx="244" formatCode="0.0">
                  <c:v>82.333333333333002</c:v>
                </c:pt>
                <c:pt idx="245" formatCode="0.0">
                  <c:v>82.4166666666667</c:v>
                </c:pt>
                <c:pt idx="246" formatCode="0.0">
                  <c:v>82.5</c:v>
                </c:pt>
                <c:pt idx="247" formatCode="0.0">
                  <c:v>82.583333333333002</c:v>
                </c:pt>
                <c:pt idx="248" formatCode="0.0">
                  <c:v>82.666666666666671</c:v>
                </c:pt>
                <c:pt idx="249" formatCode="0.0">
                  <c:v>82.75</c:v>
                </c:pt>
                <c:pt idx="250" formatCode="0.0">
                  <c:v>82.833333333333002</c:v>
                </c:pt>
                <c:pt idx="251" formatCode="0.0">
                  <c:v>82.9166666666667</c:v>
                </c:pt>
                <c:pt idx="252" formatCode="0.0">
                  <c:v>83</c:v>
                </c:pt>
                <c:pt idx="253" formatCode="0.0">
                  <c:v>83.083333333333002</c:v>
                </c:pt>
                <c:pt idx="254" formatCode="0.0">
                  <c:v>83.166666666666671</c:v>
                </c:pt>
                <c:pt idx="255" formatCode="0.0">
                  <c:v>83.25</c:v>
                </c:pt>
                <c:pt idx="256" formatCode="0.0">
                  <c:v>83.333333333333002</c:v>
                </c:pt>
                <c:pt idx="257" formatCode="0.0">
                  <c:v>83.4166666666667</c:v>
                </c:pt>
                <c:pt idx="258" formatCode="0.0">
                  <c:v>83.5</c:v>
                </c:pt>
                <c:pt idx="259" formatCode="0.0">
                  <c:v>83.583333333333002</c:v>
                </c:pt>
                <c:pt idx="260" formatCode="0.0">
                  <c:v>83.666666666666671</c:v>
                </c:pt>
                <c:pt idx="261" formatCode="0.0">
                  <c:v>83.75</c:v>
                </c:pt>
                <c:pt idx="262" formatCode="0.0">
                  <c:v>83.833333333333002</c:v>
                </c:pt>
                <c:pt idx="263" formatCode="0.0">
                  <c:v>83.9166666666667</c:v>
                </c:pt>
                <c:pt idx="264" formatCode="0.0">
                  <c:v>84</c:v>
                </c:pt>
                <c:pt idx="265" formatCode="0.0">
                  <c:v>84.083333333333002</c:v>
                </c:pt>
                <c:pt idx="266" formatCode="0.0">
                  <c:v>84.166666666666671</c:v>
                </c:pt>
                <c:pt idx="267" formatCode="0.0">
                  <c:v>84.25</c:v>
                </c:pt>
                <c:pt idx="268" formatCode="0.0">
                  <c:v>84.333333333333002</c:v>
                </c:pt>
                <c:pt idx="269" formatCode="0.0">
                  <c:v>84.4166666666667</c:v>
                </c:pt>
                <c:pt idx="270" formatCode="0.0">
                  <c:v>84.5</c:v>
                </c:pt>
                <c:pt idx="271" formatCode="0.0">
                  <c:v>84.583333333333002</c:v>
                </c:pt>
                <c:pt idx="272" formatCode="0.0">
                  <c:v>84.666666666666671</c:v>
                </c:pt>
                <c:pt idx="273" formatCode="0.0">
                  <c:v>84.75</c:v>
                </c:pt>
                <c:pt idx="274" formatCode="0.0">
                  <c:v>84.833333333333002</c:v>
                </c:pt>
                <c:pt idx="275" formatCode="0.0">
                  <c:v>84.9166666666667</c:v>
                </c:pt>
                <c:pt idx="276" formatCode="0.0">
                  <c:v>85</c:v>
                </c:pt>
              </c:numCache>
            </c:numRef>
          </c:cat>
          <c:val>
            <c:numRef>
              <c:f>'[Copy of Individual Social Security Scenarios.xlsx]BE'!$D$9:$D$285</c:f>
              <c:numCache>
                <c:formatCode>_("$"* #,##0_);_("$"* \(#,##0\);_("$"* "-"??_);_(@_)</c:formatCode>
                <c:ptCount val="277"/>
                <c:pt idx="0">
                  <c:v>1500</c:v>
                </c:pt>
                <c:pt idx="1">
                  <c:v>3000</c:v>
                </c:pt>
                <c:pt idx="2">
                  <c:v>4500</c:v>
                </c:pt>
                <c:pt idx="3">
                  <c:v>6000</c:v>
                </c:pt>
                <c:pt idx="4">
                  <c:v>7500</c:v>
                </c:pt>
                <c:pt idx="5">
                  <c:v>9000</c:v>
                </c:pt>
                <c:pt idx="6">
                  <c:v>10500</c:v>
                </c:pt>
                <c:pt idx="7">
                  <c:v>12000</c:v>
                </c:pt>
                <c:pt idx="8">
                  <c:v>13500</c:v>
                </c:pt>
                <c:pt idx="9">
                  <c:v>15000</c:v>
                </c:pt>
                <c:pt idx="10">
                  <c:v>16500</c:v>
                </c:pt>
                <c:pt idx="11">
                  <c:v>18000</c:v>
                </c:pt>
                <c:pt idx="12">
                  <c:v>19500</c:v>
                </c:pt>
                <c:pt idx="13">
                  <c:v>21000</c:v>
                </c:pt>
                <c:pt idx="14">
                  <c:v>22500</c:v>
                </c:pt>
                <c:pt idx="15">
                  <c:v>24000</c:v>
                </c:pt>
                <c:pt idx="16">
                  <c:v>25500</c:v>
                </c:pt>
                <c:pt idx="17">
                  <c:v>27000</c:v>
                </c:pt>
                <c:pt idx="18">
                  <c:v>28500</c:v>
                </c:pt>
                <c:pt idx="19">
                  <c:v>30000</c:v>
                </c:pt>
                <c:pt idx="20">
                  <c:v>31500</c:v>
                </c:pt>
                <c:pt idx="21">
                  <c:v>33000</c:v>
                </c:pt>
                <c:pt idx="22">
                  <c:v>34500</c:v>
                </c:pt>
                <c:pt idx="23">
                  <c:v>36000</c:v>
                </c:pt>
                <c:pt idx="24">
                  <c:v>37500</c:v>
                </c:pt>
                <c:pt idx="25">
                  <c:v>39000</c:v>
                </c:pt>
                <c:pt idx="26">
                  <c:v>40500</c:v>
                </c:pt>
                <c:pt idx="27">
                  <c:v>42000</c:v>
                </c:pt>
                <c:pt idx="28">
                  <c:v>43500</c:v>
                </c:pt>
                <c:pt idx="29">
                  <c:v>45000</c:v>
                </c:pt>
                <c:pt idx="30">
                  <c:v>46500</c:v>
                </c:pt>
                <c:pt idx="31">
                  <c:v>48000</c:v>
                </c:pt>
                <c:pt idx="32">
                  <c:v>49500</c:v>
                </c:pt>
                <c:pt idx="33">
                  <c:v>51000</c:v>
                </c:pt>
                <c:pt idx="34">
                  <c:v>52500</c:v>
                </c:pt>
                <c:pt idx="35">
                  <c:v>54000</c:v>
                </c:pt>
                <c:pt idx="36">
                  <c:v>55500</c:v>
                </c:pt>
                <c:pt idx="37">
                  <c:v>57000</c:v>
                </c:pt>
                <c:pt idx="38">
                  <c:v>58500</c:v>
                </c:pt>
                <c:pt idx="39">
                  <c:v>60000</c:v>
                </c:pt>
                <c:pt idx="40">
                  <c:v>61500</c:v>
                </c:pt>
                <c:pt idx="41">
                  <c:v>63000</c:v>
                </c:pt>
                <c:pt idx="42">
                  <c:v>64500</c:v>
                </c:pt>
                <c:pt idx="43">
                  <c:v>66000</c:v>
                </c:pt>
                <c:pt idx="44">
                  <c:v>67500</c:v>
                </c:pt>
                <c:pt idx="45">
                  <c:v>69000</c:v>
                </c:pt>
                <c:pt idx="46">
                  <c:v>70500</c:v>
                </c:pt>
                <c:pt idx="47">
                  <c:v>72000</c:v>
                </c:pt>
                <c:pt idx="48">
                  <c:v>73500</c:v>
                </c:pt>
                <c:pt idx="49">
                  <c:v>75000</c:v>
                </c:pt>
                <c:pt idx="50">
                  <c:v>76500</c:v>
                </c:pt>
                <c:pt idx="51">
                  <c:v>78000</c:v>
                </c:pt>
                <c:pt idx="52">
                  <c:v>79500</c:v>
                </c:pt>
                <c:pt idx="53">
                  <c:v>81000</c:v>
                </c:pt>
                <c:pt idx="54">
                  <c:v>82500</c:v>
                </c:pt>
                <c:pt idx="55">
                  <c:v>84000</c:v>
                </c:pt>
                <c:pt idx="56">
                  <c:v>85500</c:v>
                </c:pt>
                <c:pt idx="57">
                  <c:v>87000</c:v>
                </c:pt>
                <c:pt idx="58">
                  <c:v>88500</c:v>
                </c:pt>
                <c:pt idx="59">
                  <c:v>90000</c:v>
                </c:pt>
                <c:pt idx="60">
                  <c:v>91500</c:v>
                </c:pt>
                <c:pt idx="61">
                  <c:v>93000</c:v>
                </c:pt>
                <c:pt idx="62">
                  <c:v>94500</c:v>
                </c:pt>
                <c:pt idx="63">
                  <c:v>96000</c:v>
                </c:pt>
                <c:pt idx="64">
                  <c:v>97500</c:v>
                </c:pt>
                <c:pt idx="65">
                  <c:v>99000</c:v>
                </c:pt>
                <c:pt idx="66">
                  <c:v>100500</c:v>
                </c:pt>
                <c:pt idx="67">
                  <c:v>102000</c:v>
                </c:pt>
                <c:pt idx="68">
                  <c:v>103500</c:v>
                </c:pt>
                <c:pt idx="69">
                  <c:v>105000</c:v>
                </c:pt>
                <c:pt idx="70">
                  <c:v>106500</c:v>
                </c:pt>
                <c:pt idx="71">
                  <c:v>108000</c:v>
                </c:pt>
                <c:pt idx="72">
                  <c:v>109500</c:v>
                </c:pt>
                <c:pt idx="73">
                  <c:v>111000</c:v>
                </c:pt>
                <c:pt idx="74">
                  <c:v>112500</c:v>
                </c:pt>
                <c:pt idx="75">
                  <c:v>114000</c:v>
                </c:pt>
                <c:pt idx="76">
                  <c:v>115500</c:v>
                </c:pt>
                <c:pt idx="77">
                  <c:v>117000</c:v>
                </c:pt>
                <c:pt idx="78">
                  <c:v>118500</c:v>
                </c:pt>
                <c:pt idx="79">
                  <c:v>120000</c:v>
                </c:pt>
                <c:pt idx="80">
                  <c:v>121500</c:v>
                </c:pt>
                <c:pt idx="81">
                  <c:v>123000</c:v>
                </c:pt>
                <c:pt idx="82">
                  <c:v>124500</c:v>
                </c:pt>
                <c:pt idx="83">
                  <c:v>126000</c:v>
                </c:pt>
                <c:pt idx="84">
                  <c:v>127500</c:v>
                </c:pt>
                <c:pt idx="85">
                  <c:v>129000</c:v>
                </c:pt>
                <c:pt idx="86">
                  <c:v>130500</c:v>
                </c:pt>
                <c:pt idx="87">
                  <c:v>132000</c:v>
                </c:pt>
                <c:pt idx="88">
                  <c:v>133500</c:v>
                </c:pt>
                <c:pt idx="89">
                  <c:v>135000</c:v>
                </c:pt>
                <c:pt idx="90">
                  <c:v>136500</c:v>
                </c:pt>
                <c:pt idx="91">
                  <c:v>138000</c:v>
                </c:pt>
                <c:pt idx="92">
                  <c:v>139500</c:v>
                </c:pt>
                <c:pt idx="93">
                  <c:v>141000</c:v>
                </c:pt>
                <c:pt idx="94">
                  <c:v>142500</c:v>
                </c:pt>
                <c:pt idx="95">
                  <c:v>144000</c:v>
                </c:pt>
                <c:pt idx="96">
                  <c:v>145500</c:v>
                </c:pt>
                <c:pt idx="97">
                  <c:v>147000</c:v>
                </c:pt>
                <c:pt idx="98">
                  <c:v>148500</c:v>
                </c:pt>
                <c:pt idx="99">
                  <c:v>150000</c:v>
                </c:pt>
                <c:pt idx="100">
                  <c:v>151500</c:v>
                </c:pt>
                <c:pt idx="101">
                  <c:v>153000</c:v>
                </c:pt>
                <c:pt idx="102">
                  <c:v>154500</c:v>
                </c:pt>
                <c:pt idx="103">
                  <c:v>156000</c:v>
                </c:pt>
                <c:pt idx="104">
                  <c:v>157500</c:v>
                </c:pt>
                <c:pt idx="105">
                  <c:v>159000</c:v>
                </c:pt>
                <c:pt idx="106">
                  <c:v>160500</c:v>
                </c:pt>
                <c:pt idx="107">
                  <c:v>162000</c:v>
                </c:pt>
                <c:pt idx="108">
                  <c:v>163500</c:v>
                </c:pt>
                <c:pt idx="109">
                  <c:v>165000</c:v>
                </c:pt>
                <c:pt idx="110">
                  <c:v>166500</c:v>
                </c:pt>
                <c:pt idx="111">
                  <c:v>168000</c:v>
                </c:pt>
                <c:pt idx="112">
                  <c:v>169500</c:v>
                </c:pt>
                <c:pt idx="113">
                  <c:v>171000</c:v>
                </c:pt>
                <c:pt idx="114">
                  <c:v>172500</c:v>
                </c:pt>
                <c:pt idx="115">
                  <c:v>174000</c:v>
                </c:pt>
                <c:pt idx="116">
                  <c:v>175500</c:v>
                </c:pt>
                <c:pt idx="117">
                  <c:v>177000</c:v>
                </c:pt>
                <c:pt idx="118">
                  <c:v>178500</c:v>
                </c:pt>
                <c:pt idx="119">
                  <c:v>180000</c:v>
                </c:pt>
                <c:pt idx="120">
                  <c:v>181500</c:v>
                </c:pt>
                <c:pt idx="121">
                  <c:v>183000</c:v>
                </c:pt>
                <c:pt idx="122">
                  <c:v>184500</c:v>
                </c:pt>
                <c:pt idx="123">
                  <c:v>186000</c:v>
                </c:pt>
                <c:pt idx="124">
                  <c:v>187500</c:v>
                </c:pt>
                <c:pt idx="125">
                  <c:v>189000</c:v>
                </c:pt>
                <c:pt idx="126">
                  <c:v>190500</c:v>
                </c:pt>
                <c:pt idx="127">
                  <c:v>192000</c:v>
                </c:pt>
                <c:pt idx="128">
                  <c:v>193500</c:v>
                </c:pt>
                <c:pt idx="129">
                  <c:v>195000</c:v>
                </c:pt>
                <c:pt idx="130">
                  <c:v>196500</c:v>
                </c:pt>
                <c:pt idx="131">
                  <c:v>198000</c:v>
                </c:pt>
                <c:pt idx="132">
                  <c:v>199500</c:v>
                </c:pt>
                <c:pt idx="133">
                  <c:v>201000</c:v>
                </c:pt>
                <c:pt idx="134">
                  <c:v>202500</c:v>
                </c:pt>
                <c:pt idx="135">
                  <c:v>204000</c:v>
                </c:pt>
                <c:pt idx="136">
                  <c:v>205500</c:v>
                </c:pt>
                <c:pt idx="137">
                  <c:v>207000</c:v>
                </c:pt>
                <c:pt idx="138">
                  <c:v>208500</c:v>
                </c:pt>
                <c:pt idx="139">
                  <c:v>210000</c:v>
                </c:pt>
                <c:pt idx="140">
                  <c:v>211500</c:v>
                </c:pt>
                <c:pt idx="141">
                  <c:v>213000</c:v>
                </c:pt>
                <c:pt idx="142">
                  <c:v>214500</c:v>
                </c:pt>
                <c:pt idx="143">
                  <c:v>216000</c:v>
                </c:pt>
                <c:pt idx="144">
                  <c:v>217500</c:v>
                </c:pt>
                <c:pt idx="145">
                  <c:v>219000</c:v>
                </c:pt>
                <c:pt idx="146">
                  <c:v>220500</c:v>
                </c:pt>
                <c:pt idx="147">
                  <c:v>222000</c:v>
                </c:pt>
                <c:pt idx="148">
                  <c:v>223500</c:v>
                </c:pt>
                <c:pt idx="149">
                  <c:v>225000</c:v>
                </c:pt>
                <c:pt idx="150">
                  <c:v>226500</c:v>
                </c:pt>
                <c:pt idx="151">
                  <c:v>228000</c:v>
                </c:pt>
                <c:pt idx="152">
                  <c:v>229500</c:v>
                </c:pt>
                <c:pt idx="153">
                  <c:v>231000</c:v>
                </c:pt>
                <c:pt idx="154">
                  <c:v>232500</c:v>
                </c:pt>
                <c:pt idx="155">
                  <c:v>234000</c:v>
                </c:pt>
                <c:pt idx="156">
                  <c:v>235500</c:v>
                </c:pt>
                <c:pt idx="157">
                  <c:v>237000</c:v>
                </c:pt>
                <c:pt idx="158">
                  <c:v>238500</c:v>
                </c:pt>
                <c:pt idx="159">
                  <c:v>240000</c:v>
                </c:pt>
                <c:pt idx="160">
                  <c:v>241500</c:v>
                </c:pt>
                <c:pt idx="161">
                  <c:v>243000</c:v>
                </c:pt>
                <c:pt idx="162">
                  <c:v>244500</c:v>
                </c:pt>
                <c:pt idx="163">
                  <c:v>246000</c:v>
                </c:pt>
                <c:pt idx="164">
                  <c:v>247500</c:v>
                </c:pt>
                <c:pt idx="165">
                  <c:v>249000</c:v>
                </c:pt>
                <c:pt idx="166">
                  <c:v>250500</c:v>
                </c:pt>
                <c:pt idx="167">
                  <c:v>252000</c:v>
                </c:pt>
                <c:pt idx="168">
                  <c:v>253500</c:v>
                </c:pt>
                <c:pt idx="169">
                  <c:v>255000</c:v>
                </c:pt>
                <c:pt idx="170">
                  <c:v>256500</c:v>
                </c:pt>
                <c:pt idx="171">
                  <c:v>258000</c:v>
                </c:pt>
                <c:pt idx="172">
                  <c:v>259500</c:v>
                </c:pt>
                <c:pt idx="173">
                  <c:v>261000</c:v>
                </c:pt>
                <c:pt idx="174">
                  <c:v>262500</c:v>
                </c:pt>
                <c:pt idx="175">
                  <c:v>264000</c:v>
                </c:pt>
                <c:pt idx="176">
                  <c:v>265500</c:v>
                </c:pt>
                <c:pt idx="177">
                  <c:v>267000</c:v>
                </c:pt>
                <c:pt idx="178">
                  <c:v>268500</c:v>
                </c:pt>
                <c:pt idx="179">
                  <c:v>270000</c:v>
                </c:pt>
                <c:pt idx="180">
                  <c:v>271500</c:v>
                </c:pt>
                <c:pt idx="181">
                  <c:v>273000</c:v>
                </c:pt>
                <c:pt idx="182">
                  <c:v>274500</c:v>
                </c:pt>
                <c:pt idx="183">
                  <c:v>276000</c:v>
                </c:pt>
                <c:pt idx="184">
                  <c:v>277500</c:v>
                </c:pt>
                <c:pt idx="185">
                  <c:v>279000</c:v>
                </c:pt>
                <c:pt idx="186">
                  <c:v>280500</c:v>
                </c:pt>
                <c:pt idx="187">
                  <c:v>282000</c:v>
                </c:pt>
                <c:pt idx="188">
                  <c:v>283500</c:v>
                </c:pt>
                <c:pt idx="189">
                  <c:v>285000</c:v>
                </c:pt>
                <c:pt idx="190">
                  <c:v>286500</c:v>
                </c:pt>
                <c:pt idx="191">
                  <c:v>288000</c:v>
                </c:pt>
                <c:pt idx="192">
                  <c:v>289500</c:v>
                </c:pt>
                <c:pt idx="193">
                  <c:v>291000</c:v>
                </c:pt>
                <c:pt idx="194">
                  <c:v>292500</c:v>
                </c:pt>
                <c:pt idx="195">
                  <c:v>294000</c:v>
                </c:pt>
                <c:pt idx="196">
                  <c:v>295500</c:v>
                </c:pt>
                <c:pt idx="197">
                  <c:v>297000</c:v>
                </c:pt>
                <c:pt idx="198">
                  <c:v>298500</c:v>
                </c:pt>
                <c:pt idx="199">
                  <c:v>300000</c:v>
                </c:pt>
                <c:pt idx="200">
                  <c:v>301500</c:v>
                </c:pt>
                <c:pt idx="201">
                  <c:v>303000</c:v>
                </c:pt>
                <c:pt idx="202">
                  <c:v>304500</c:v>
                </c:pt>
                <c:pt idx="203">
                  <c:v>306000</c:v>
                </c:pt>
                <c:pt idx="204">
                  <c:v>307500</c:v>
                </c:pt>
                <c:pt idx="205">
                  <c:v>309000</c:v>
                </c:pt>
                <c:pt idx="206">
                  <c:v>310500</c:v>
                </c:pt>
                <c:pt idx="207">
                  <c:v>312000</c:v>
                </c:pt>
                <c:pt idx="208">
                  <c:v>313500</c:v>
                </c:pt>
                <c:pt idx="209">
                  <c:v>315000</c:v>
                </c:pt>
                <c:pt idx="210">
                  <c:v>316500</c:v>
                </c:pt>
                <c:pt idx="211">
                  <c:v>318000</c:v>
                </c:pt>
                <c:pt idx="212">
                  <c:v>319500</c:v>
                </c:pt>
                <c:pt idx="213">
                  <c:v>321000</c:v>
                </c:pt>
                <c:pt idx="214">
                  <c:v>322500</c:v>
                </c:pt>
                <c:pt idx="215">
                  <c:v>324000</c:v>
                </c:pt>
                <c:pt idx="216">
                  <c:v>325500</c:v>
                </c:pt>
                <c:pt idx="217">
                  <c:v>327000</c:v>
                </c:pt>
                <c:pt idx="218">
                  <c:v>328500</c:v>
                </c:pt>
                <c:pt idx="219">
                  <c:v>330000</c:v>
                </c:pt>
                <c:pt idx="220">
                  <c:v>331500</c:v>
                </c:pt>
                <c:pt idx="221">
                  <c:v>333000</c:v>
                </c:pt>
                <c:pt idx="222">
                  <c:v>334500</c:v>
                </c:pt>
                <c:pt idx="223">
                  <c:v>336000</c:v>
                </c:pt>
                <c:pt idx="224">
                  <c:v>337500</c:v>
                </c:pt>
                <c:pt idx="225">
                  <c:v>339000</c:v>
                </c:pt>
                <c:pt idx="226">
                  <c:v>340500</c:v>
                </c:pt>
                <c:pt idx="227">
                  <c:v>342000</c:v>
                </c:pt>
                <c:pt idx="228">
                  <c:v>343500</c:v>
                </c:pt>
                <c:pt idx="229">
                  <c:v>345000</c:v>
                </c:pt>
                <c:pt idx="230">
                  <c:v>346500</c:v>
                </c:pt>
                <c:pt idx="231">
                  <c:v>348000</c:v>
                </c:pt>
                <c:pt idx="232">
                  <c:v>349500</c:v>
                </c:pt>
                <c:pt idx="233">
                  <c:v>351000</c:v>
                </c:pt>
                <c:pt idx="234">
                  <c:v>352500</c:v>
                </c:pt>
                <c:pt idx="235">
                  <c:v>354000</c:v>
                </c:pt>
                <c:pt idx="236">
                  <c:v>355500</c:v>
                </c:pt>
                <c:pt idx="237">
                  <c:v>357000</c:v>
                </c:pt>
                <c:pt idx="238">
                  <c:v>358500</c:v>
                </c:pt>
                <c:pt idx="239">
                  <c:v>360000</c:v>
                </c:pt>
                <c:pt idx="240">
                  <c:v>361500</c:v>
                </c:pt>
                <c:pt idx="241">
                  <c:v>363000</c:v>
                </c:pt>
                <c:pt idx="242">
                  <c:v>364500</c:v>
                </c:pt>
                <c:pt idx="243">
                  <c:v>366000</c:v>
                </c:pt>
                <c:pt idx="244">
                  <c:v>367500</c:v>
                </c:pt>
                <c:pt idx="245">
                  <c:v>369000</c:v>
                </c:pt>
                <c:pt idx="246">
                  <c:v>370500</c:v>
                </c:pt>
                <c:pt idx="247">
                  <c:v>372000</c:v>
                </c:pt>
                <c:pt idx="248">
                  <c:v>373500</c:v>
                </c:pt>
                <c:pt idx="249">
                  <c:v>375000</c:v>
                </c:pt>
                <c:pt idx="250">
                  <c:v>376500</c:v>
                </c:pt>
                <c:pt idx="251">
                  <c:v>378000</c:v>
                </c:pt>
                <c:pt idx="252">
                  <c:v>379500</c:v>
                </c:pt>
                <c:pt idx="253">
                  <c:v>381000</c:v>
                </c:pt>
                <c:pt idx="254">
                  <c:v>382500</c:v>
                </c:pt>
                <c:pt idx="255">
                  <c:v>384000</c:v>
                </c:pt>
                <c:pt idx="256">
                  <c:v>385500</c:v>
                </c:pt>
                <c:pt idx="257">
                  <c:v>387000</c:v>
                </c:pt>
                <c:pt idx="258">
                  <c:v>388500</c:v>
                </c:pt>
                <c:pt idx="259">
                  <c:v>390000</c:v>
                </c:pt>
                <c:pt idx="260">
                  <c:v>391500</c:v>
                </c:pt>
                <c:pt idx="261">
                  <c:v>393000</c:v>
                </c:pt>
                <c:pt idx="262">
                  <c:v>394500</c:v>
                </c:pt>
                <c:pt idx="263">
                  <c:v>396000</c:v>
                </c:pt>
                <c:pt idx="264">
                  <c:v>397500</c:v>
                </c:pt>
                <c:pt idx="265">
                  <c:v>399000</c:v>
                </c:pt>
                <c:pt idx="266">
                  <c:v>400500</c:v>
                </c:pt>
                <c:pt idx="267">
                  <c:v>402000</c:v>
                </c:pt>
                <c:pt idx="268">
                  <c:v>403500</c:v>
                </c:pt>
                <c:pt idx="269">
                  <c:v>405000</c:v>
                </c:pt>
                <c:pt idx="270">
                  <c:v>406500</c:v>
                </c:pt>
                <c:pt idx="271">
                  <c:v>408000</c:v>
                </c:pt>
                <c:pt idx="272">
                  <c:v>409500</c:v>
                </c:pt>
                <c:pt idx="273">
                  <c:v>411000</c:v>
                </c:pt>
                <c:pt idx="274">
                  <c:v>412500</c:v>
                </c:pt>
                <c:pt idx="275">
                  <c:v>414000</c:v>
                </c:pt>
                <c:pt idx="276">
                  <c:v>415500</c:v>
                </c:pt>
              </c:numCache>
            </c:numRef>
          </c:val>
          <c:smooth val="0"/>
          <c:extLst>
            <c:ext xmlns:c16="http://schemas.microsoft.com/office/drawing/2014/chart" uri="{C3380CC4-5D6E-409C-BE32-E72D297353CC}">
              <c16:uniqueId val="{00000001-8E00-014C-A992-BAC190E4ECCF}"/>
            </c:ext>
          </c:extLst>
        </c:ser>
        <c:ser>
          <c:idx val="1"/>
          <c:order val="1"/>
          <c:tx>
            <c:v>Age 70</c:v>
          </c:tx>
          <c:spPr>
            <a:ln w="44450">
              <a:solidFill>
                <a:schemeClr val="accent1"/>
              </a:solidFill>
            </a:ln>
          </c:spPr>
          <c:marker>
            <c:symbol val="none"/>
          </c:marker>
          <c:cat>
            <c:numRef>
              <c:f>'[Copy of Individual Social Security Scenarios.xlsx]BE'!$B$9:$B$285</c:f>
              <c:numCache>
                <c:formatCode>0.000</c:formatCode>
                <c:ptCount val="277"/>
                <c:pt idx="0">
                  <c:v>62</c:v>
                </c:pt>
                <c:pt idx="1">
                  <c:v>62.083333333333343</c:v>
                </c:pt>
                <c:pt idx="2">
                  <c:v>62.166666666666359</c:v>
                </c:pt>
                <c:pt idx="3">
                  <c:v>62.25</c:v>
                </c:pt>
                <c:pt idx="4">
                  <c:v>62.333333333333343</c:v>
                </c:pt>
                <c:pt idx="5">
                  <c:v>62.416666666666202</c:v>
                </c:pt>
                <c:pt idx="6">
                  <c:v>62.5</c:v>
                </c:pt>
                <c:pt idx="7">
                  <c:v>62.583333333333343</c:v>
                </c:pt>
                <c:pt idx="8">
                  <c:v>62.666666666666337</c:v>
                </c:pt>
                <c:pt idx="9">
                  <c:v>62.75</c:v>
                </c:pt>
                <c:pt idx="10">
                  <c:v>62.833333333333343</c:v>
                </c:pt>
                <c:pt idx="11">
                  <c:v>62.916666666666202</c:v>
                </c:pt>
                <c:pt idx="12">
                  <c:v>63</c:v>
                </c:pt>
                <c:pt idx="13">
                  <c:v>63.083333333333343</c:v>
                </c:pt>
                <c:pt idx="14">
                  <c:v>63.166666666666359</c:v>
                </c:pt>
                <c:pt idx="15">
                  <c:v>63.25</c:v>
                </c:pt>
                <c:pt idx="16">
                  <c:v>63.333333333333343</c:v>
                </c:pt>
                <c:pt idx="17">
                  <c:v>63.416666666666202</c:v>
                </c:pt>
                <c:pt idx="18">
                  <c:v>63.5</c:v>
                </c:pt>
                <c:pt idx="19">
                  <c:v>63.583333333333343</c:v>
                </c:pt>
                <c:pt idx="20">
                  <c:v>63.666666666666337</c:v>
                </c:pt>
                <c:pt idx="21">
                  <c:v>63.75</c:v>
                </c:pt>
                <c:pt idx="22">
                  <c:v>63.833333333333343</c:v>
                </c:pt>
                <c:pt idx="23">
                  <c:v>63.916666666666202</c:v>
                </c:pt>
                <c:pt idx="24">
                  <c:v>64</c:v>
                </c:pt>
                <c:pt idx="25">
                  <c:v>64.083333333333002</c:v>
                </c:pt>
                <c:pt idx="26">
                  <c:v>64.166666666666671</c:v>
                </c:pt>
                <c:pt idx="27">
                  <c:v>64.25</c:v>
                </c:pt>
                <c:pt idx="28">
                  <c:v>64.333333333333002</c:v>
                </c:pt>
                <c:pt idx="29">
                  <c:v>64.4166666666667</c:v>
                </c:pt>
                <c:pt idx="30">
                  <c:v>64.5</c:v>
                </c:pt>
                <c:pt idx="31">
                  <c:v>64.583333333333002</c:v>
                </c:pt>
                <c:pt idx="32">
                  <c:v>64.666666666666671</c:v>
                </c:pt>
                <c:pt idx="33">
                  <c:v>64.75</c:v>
                </c:pt>
                <c:pt idx="34">
                  <c:v>64.833333333333002</c:v>
                </c:pt>
                <c:pt idx="35">
                  <c:v>64.9166666666667</c:v>
                </c:pt>
                <c:pt idx="36">
                  <c:v>65</c:v>
                </c:pt>
                <c:pt idx="37">
                  <c:v>65.083333333333002</c:v>
                </c:pt>
                <c:pt idx="38">
                  <c:v>65.166666666666671</c:v>
                </c:pt>
                <c:pt idx="39">
                  <c:v>65.25</c:v>
                </c:pt>
                <c:pt idx="40">
                  <c:v>65.333333333333002</c:v>
                </c:pt>
                <c:pt idx="41">
                  <c:v>65.4166666666667</c:v>
                </c:pt>
                <c:pt idx="42">
                  <c:v>65.5</c:v>
                </c:pt>
                <c:pt idx="43">
                  <c:v>65.583333333333002</c:v>
                </c:pt>
                <c:pt idx="44">
                  <c:v>65.666666666666671</c:v>
                </c:pt>
                <c:pt idx="45">
                  <c:v>65.75</c:v>
                </c:pt>
                <c:pt idx="46">
                  <c:v>65.833333333333002</c:v>
                </c:pt>
                <c:pt idx="47">
                  <c:v>65.9166666666667</c:v>
                </c:pt>
                <c:pt idx="48">
                  <c:v>66</c:v>
                </c:pt>
                <c:pt idx="49">
                  <c:v>66.083333333333002</c:v>
                </c:pt>
                <c:pt idx="50">
                  <c:v>66.166666666666671</c:v>
                </c:pt>
                <c:pt idx="51">
                  <c:v>66.25</c:v>
                </c:pt>
                <c:pt idx="52">
                  <c:v>66.333333333333002</c:v>
                </c:pt>
                <c:pt idx="53">
                  <c:v>66.4166666666667</c:v>
                </c:pt>
                <c:pt idx="54">
                  <c:v>66.5</c:v>
                </c:pt>
                <c:pt idx="55">
                  <c:v>66.583333333333002</c:v>
                </c:pt>
                <c:pt idx="56">
                  <c:v>66.666666666666671</c:v>
                </c:pt>
                <c:pt idx="57">
                  <c:v>66.75</c:v>
                </c:pt>
                <c:pt idx="58">
                  <c:v>66.833333333333002</c:v>
                </c:pt>
                <c:pt idx="59">
                  <c:v>66.9166666666667</c:v>
                </c:pt>
                <c:pt idx="60">
                  <c:v>67</c:v>
                </c:pt>
                <c:pt idx="61">
                  <c:v>67.083333333333002</c:v>
                </c:pt>
                <c:pt idx="62">
                  <c:v>67.166666666666671</c:v>
                </c:pt>
                <c:pt idx="63">
                  <c:v>67.25</c:v>
                </c:pt>
                <c:pt idx="64">
                  <c:v>67.333333333333002</c:v>
                </c:pt>
                <c:pt idx="65">
                  <c:v>67.4166666666667</c:v>
                </c:pt>
                <c:pt idx="66">
                  <c:v>67.5</c:v>
                </c:pt>
                <c:pt idx="67">
                  <c:v>67.583333333333002</c:v>
                </c:pt>
                <c:pt idx="68">
                  <c:v>67.666666666666671</c:v>
                </c:pt>
                <c:pt idx="69">
                  <c:v>67.75</c:v>
                </c:pt>
                <c:pt idx="70">
                  <c:v>67.833333333333002</c:v>
                </c:pt>
                <c:pt idx="71">
                  <c:v>67.9166666666667</c:v>
                </c:pt>
                <c:pt idx="72">
                  <c:v>68</c:v>
                </c:pt>
                <c:pt idx="73">
                  <c:v>68.083333333333002</c:v>
                </c:pt>
                <c:pt idx="74">
                  <c:v>68.166666666666671</c:v>
                </c:pt>
                <c:pt idx="75">
                  <c:v>68.25</c:v>
                </c:pt>
                <c:pt idx="76">
                  <c:v>68.333333333333002</c:v>
                </c:pt>
                <c:pt idx="77">
                  <c:v>68.4166666666667</c:v>
                </c:pt>
                <c:pt idx="78">
                  <c:v>68.5</c:v>
                </c:pt>
                <c:pt idx="79">
                  <c:v>68.583333333333002</c:v>
                </c:pt>
                <c:pt idx="80">
                  <c:v>68.666666666666671</c:v>
                </c:pt>
                <c:pt idx="81">
                  <c:v>68.75</c:v>
                </c:pt>
                <c:pt idx="82">
                  <c:v>68.833333333333002</c:v>
                </c:pt>
                <c:pt idx="83">
                  <c:v>68.9166666666667</c:v>
                </c:pt>
                <c:pt idx="84">
                  <c:v>69</c:v>
                </c:pt>
                <c:pt idx="85">
                  <c:v>69.083333333333002</c:v>
                </c:pt>
                <c:pt idx="86">
                  <c:v>69.166666666666671</c:v>
                </c:pt>
                <c:pt idx="87">
                  <c:v>69.25</c:v>
                </c:pt>
                <c:pt idx="88">
                  <c:v>69.333333333333002</c:v>
                </c:pt>
                <c:pt idx="89">
                  <c:v>69.4166666666667</c:v>
                </c:pt>
                <c:pt idx="90">
                  <c:v>69.5</c:v>
                </c:pt>
                <c:pt idx="91">
                  <c:v>69.583333333333002</c:v>
                </c:pt>
                <c:pt idx="92">
                  <c:v>69.666666666666671</c:v>
                </c:pt>
                <c:pt idx="93">
                  <c:v>69.75</c:v>
                </c:pt>
                <c:pt idx="94">
                  <c:v>69.833333333333002</c:v>
                </c:pt>
                <c:pt idx="95">
                  <c:v>69.9166666666667</c:v>
                </c:pt>
                <c:pt idx="96">
                  <c:v>70</c:v>
                </c:pt>
                <c:pt idx="97">
                  <c:v>70.083333333333002</c:v>
                </c:pt>
                <c:pt idx="98">
                  <c:v>70.166666666666671</c:v>
                </c:pt>
                <c:pt idx="99">
                  <c:v>70.25</c:v>
                </c:pt>
                <c:pt idx="100">
                  <c:v>70.333333333333002</c:v>
                </c:pt>
                <c:pt idx="101">
                  <c:v>70.4166666666667</c:v>
                </c:pt>
                <c:pt idx="102">
                  <c:v>70.5</c:v>
                </c:pt>
                <c:pt idx="103">
                  <c:v>70.583333333333002</c:v>
                </c:pt>
                <c:pt idx="104">
                  <c:v>70.666666666666671</c:v>
                </c:pt>
                <c:pt idx="105">
                  <c:v>70.75</c:v>
                </c:pt>
                <c:pt idx="106">
                  <c:v>70.833333333333002</c:v>
                </c:pt>
                <c:pt idx="107">
                  <c:v>70.9166666666667</c:v>
                </c:pt>
                <c:pt idx="108">
                  <c:v>71</c:v>
                </c:pt>
                <c:pt idx="109">
                  <c:v>71.083333333333002</c:v>
                </c:pt>
                <c:pt idx="110">
                  <c:v>71.166666666666671</c:v>
                </c:pt>
                <c:pt idx="111">
                  <c:v>71.25</c:v>
                </c:pt>
                <c:pt idx="112">
                  <c:v>71.333333333333002</c:v>
                </c:pt>
                <c:pt idx="113">
                  <c:v>71.4166666666667</c:v>
                </c:pt>
                <c:pt idx="114">
                  <c:v>71.5</c:v>
                </c:pt>
                <c:pt idx="115">
                  <c:v>71.583333333333002</c:v>
                </c:pt>
                <c:pt idx="116">
                  <c:v>71.666666666666671</c:v>
                </c:pt>
                <c:pt idx="117">
                  <c:v>71.75</c:v>
                </c:pt>
                <c:pt idx="118">
                  <c:v>71.833333333333002</c:v>
                </c:pt>
                <c:pt idx="119">
                  <c:v>71.9166666666667</c:v>
                </c:pt>
                <c:pt idx="120">
                  <c:v>72</c:v>
                </c:pt>
                <c:pt idx="121">
                  <c:v>72.083333333333002</c:v>
                </c:pt>
                <c:pt idx="122">
                  <c:v>72.166666666666671</c:v>
                </c:pt>
                <c:pt idx="123">
                  <c:v>72.25</c:v>
                </c:pt>
                <c:pt idx="124">
                  <c:v>72.333333333333002</c:v>
                </c:pt>
                <c:pt idx="125">
                  <c:v>72.4166666666667</c:v>
                </c:pt>
                <c:pt idx="126">
                  <c:v>72.5</c:v>
                </c:pt>
                <c:pt idx="127">
                  <c:v>72.583333333333002</c:v>
                </c:pt>
                <c:pt idx="128">
                  <c:v>72.666666666666671</c:v>
                </c:pt>
                <c:pt idx="129">
                  <c:v>72.75</c:v>
                </c:pt>
                <c:pt idx="130">
                  <c:v>72.833333333333002</c:v>
                </c:pt>
                <c:pt idx="131">
                  <c:v>72.9166666666667</c:v>
                </c:pt>
                <c:pt idx="132">
                  <c:v>73</c:v>
                </c:pt>
                <c:pt idx="133">
                  <c:v>73.083333333333002</c:v>
                </c:pt>
                <c:pt idx="134">
                  <c:v>73.166666666666671</c:v>
                </c:pt>
                <c:pt idx="135">
                  <c:v>73.25</c:v>
                </c:pt>
                <c:pt idx="136">
                  <c:v>73.333333333333002</c:v>
                </c:pt>
                <c:pt idx="137">
                  <c:v>73.4166666666667</c:v>
                </c:pt>
                <c:pt idx="138">
                  <c:v>73.5</c:v>
                </c:pt>
                <c:pt idx="139">
                  <c:v>73.583333333333002</c:v>
                </c:pt>
                <c:pt idx="140">
                  <c:v>73.666666666666671</c:v>
                </c:pt>
                <c:pt idx="141">
                  <c:v>73.75</c:v>
                </c:pt>
                <c:pt idx="142">
                  <c:v>73.833333333333002</c:v>
                </c:pt>
                <c:pt idx="143">
                  <c:v>73.9166666666667</c:v>
                </c:pt>
                <c:pt idx="144">
                  <c:v>74</c:v>
                </c:pt>
                <c:pt idx="145">
                  <c:v>74.083333333333002</c:v>
                </c:pt>
                <c:pt idx="146">
                  <c:v>74.166666666666671</c:v>
                </c:pt>
                <c:pt idx="147">
                  <c:v>74.25</c:v>
                </c:pt>
                <c:pt idx="148">
                  <c:v>74.333333333333002</c:v>
                </c:pt>
                <c:pt idx="149">
                  <c:v>74.4166666666667</c:v>
                </c:pt>
                <c:pt idx="150">
                  <c:v>74.5</c:v>
                </c:pt>
                <c:pt idx="151">
                  <c:v>74.583333333333002</c:v>
                </c:pt>
                <c:pt idx="152">
                  <c:v>74.666666666666671</c:v>
                </c:pt>
                <c:pt idx="153">
                  <c:v>74.75</c:v>
                </c:pt>
                <c:pt idx="154">
                  <c:v>74.833333333333002</c:v>
                </c:pt>
                <c:pt idx="155">
                  <c:v>74.9166666666667</c:v>
                </c:pt>
                <c:pt idx="156">
                  <c:v>75</c:v>
                </c:pt>
                <c:pt idx="157">
                  <c:v>75.083333333333002</c:v>
                </c:pt>
                <c:pt idx="158">
                  <c:v>75.166666666666671</c:v>
                </c:pt>
                <c:pt idx="159">
                  <c:v>75.25</c:v>
                </c:pt>
                <c:pt idx="160">
                  <c:v>75.333333333333002</c:v>
                </c:pt>
                <c:pt idx="161">
                  <c:v>75.4166666666667</c:v>
                </c:pt>
                <c:pt idx="162">
                  <c:v>75.5</c:v>
                </c:pt>
                <c:pt idx="163">
                  <c:v>75.583333333333002</c:v>
                </c:pt>
                <c:pt idx="164">
                  <c:v>75.666666666666671</c:v>
                </c:pt>
                <c:pt idx="165">
                  <c:v>75.75</c:v>
                </c:pt>
                <c:pt idx="166">
                  <c:v>75.833333333333002</c:v>
                </c:pt>
                <c:pt idx="167">
                  <c:v>75.9166666666667</c:v>
                </c:pt>
                <c:pt idx="168">
                  <c:v>76</c:v>
                </c:pt>
                <c:pt idx="169">
                  <c:v>76.083333333333002</c:v>
                </c:pt>
                <c:pt idx="170">
                  <c:v>76.166666666666671</c:v>
                </c:pt>
                <c:pt idx="171">
                  <c:v>76.25</c:v>
                </c:pt>
                <c:pt idx="172">
                  <c:v>76.333333333333002</c:v>
                </c:pt>
                <c:pt idx="173">
                  <c:v>76.4166666666667</c:v>
                </c:pt>
                <c:pt idx="174">
                  <c:v>76.5</c:v>
                </c:pt>
                <c:pt idx="175">
                  <c:v>76.583333333333002</c:v>
                </c:pt>
                <c:pt idx="176">
                  <c:v>76.666666666666671</c:v>
                </c:pt>
                <c:pt idx="177">
                  <c:v>76.75</c:v>
                </c:pt>
                <c:pt idx="178">
                  <c:v>76.833333333333002</c:v>
                </c:pt>
                <c:pt idx="179">
                  <c:v>76.9166666666667</c:v>
                </c:pt>
                <c:pt idx="180">
                  <c:v>77</c:v>
                </c:pt>
                <c:pt idx="181">
                  <c:v>77.083333333333002</c:v>
                </c:pt>
                <c:pt idx="182">
                  <c:v>77.166666666666671</c:v>
                </c:pt>
                <c:pt idx="183">
                  <c:v>77.25</c:v>
                </c:pt>
                <c:pt idx="184">
                  <c:v>77.333333333333002</c:v>
                </c:pt>
                <c:pt idx="185">
                  <c:v>77.4166666666667</c:v>
                </c:pt>
                <c:pt idx="186">
                  <c:v>77.5</c:v>
                </c:pt>
                <c:pt idx="187">
                  <c:v>77.583333333333002</c:v>
                </c:pt>
                <c:pt idx="188">
                  <c:v>77.666666666666671</c:v>
                </c:pt>
                <c:pt idx="189">
                  <c:v>77.75</c:v>
                </c:pt>
                <c:pt idx="190">
                  <c:v>77.833333333333002</c:v>
                </c:pt>
                <c:pt idx="191">
                  <c:v>77.9166666666667</c:v>
                </c:pt>
                <c:pt idx="192">
                  <c:v>78</c:v>
                </c:pt>
                <c:pt idx="193">
                  <c:v>78.083333333333002</c:v>
                </c:pt>
                <c:pt idx="194">
                  <c:v>78.166666666666671</c:v>
                </c:pt>
                <c:pt idx="195">
                  <c:v>78.25</c:v>
                </c:pt>
                <c:pt idx="196">
                  <c:v>78.333333333333002</c:v>
                </c:pt>
                <c:pt idx="197">
                  <c:v>78.4166666666667</c:v>
                </c:pt>
                <c:pt idx="198">
                  <c:v>78.5</c:v>
                </c:pt>
                <c:pt idx="199">
                  <c:v>78.583333333333002</c:v>
                </c:pt>
                <c:pt idx="200">
                  <c:v>78.666666666666671</c:v>
                </c:pt>
                <c:pt idx="201">
                  <c:v>78.75</c:v>
                </c:pt>
                <c:pt idx="202">
                  <c:v>78.833333333333002</c:v>
                </c:pt>
                <c:pt idx="203">
                  <c:v>78.9166666666667</c:v>
                </c:pt>
                <c:pt idx="204">
                  <c:v>79</c:v>
                </c:pt>
                <c:pt idx="205">
                  <c:v>79.083333333333002</c:v>
                </c:pt>
                <c:pt idx="206">
                  <c:v>79.166666666666671</c:v>
                </c:pt>
                <c:pt idx="207">
                  <c:v>79.25</c:v>
                </c:pt>
                <c:pt idx="208">
                  <c:v>79.333333333333002</c:v>
                </c:pt>
                <c:pt idx="209">
                  <c:v>79.4166666666667</c:v>
                </c:pt>
                <c:pt idx="210">
                  <c:v>79.5</c:v>
                </c:pt>
                <c:pt idx="211">
                  <c:v>79.583333333333002</c:v>
                </c:pt>
                <c:pt idx="212">
                  <c:v>79.666666666666671</c:v>
                </c:pt>
                <c:pt idx="213">
                  <c:v>79.75</c:v>
                </c:pt>
                <c:pt idx="214">
                  <c:v>79.833333333333002</c:v>
                </c:pt>
                <c:pt idx="215">
                  <c:v>79.9166666666667</c:v>
                </c:pt>
                <c:pt idx="216">
                  <c:v>80</c:v>
                </c:pt>
                <c:pt idx="217">
                  <c:v>80.083333333333002</c:v>
                </c:pt>
                <c:pt idx="218">
                  <c:v>80.166666666666671</c:v>
                </c:pt>
                <c:pt idx="219">
                  <c:v>80.25</c:v>
                </c:pt>
                <c:pt idx="220">
                  <c:v>80.333333333333002</c:v>
                </c:pt>
                <c:pt idx="221">
                  <c:v>80.4166666666667</c:v>
                </c:pt>
                <c:pt idx="222">
                  <c:v>80.5</c:v>
                </c:pt>
                <c:pt idx="223">
                  <c:v>80.583333333333002</c:v>
                </c:pt>
                <c:pt idx="224">
                  <c:v>80.666666666666671</c:v>
                </c:pt>
                <c:pt idx="225">
                  <c:v>80.75</c:v>
                </c:pt>
                <c:pt idx="226">
                  <c:v>80.833333333333002</c:v>
                </c:pt>
                <c:pt idx="227">
                  <c:v>80.9166666666667</c:v>
                </c:pt>
                <c:pt idx="228">
                  <c:v>81</c:v>
                </c:pt>
                <c:pt idx="229">
                  <c:v>81.083333333333002</c:v>
                </c:pt>
                <c:pt idx="230">
                  <c:v>81.166666666666671</c:v>
                </c:pt>
                <c:pt idx="231">
                  <c:v>81.25</c:v>
                </c:pt>
                <c:pt idx="232">
                  <c:v>81.333333333333002</c:v>
                </c:pt>
                <c:pt idx="233">
                  <c:v>81.4166666666667</c:v>
                </c:pt>
                <c:pt idx="234">
                  <c:v>81.5</c:v>
                </c:pt>
                <c:pt idx="235">
                  <c:v>81.583333333333002</c:v>
                </c:pt>
                <c:pt idx="236">
                  <c:v>81.666666666666671</c:v>
                </c:pt>
                <c:pt idx="237">
                  <c:v>81.75</c:v>
                </c:pt>
                <c:pt idx="238">
                  <c:v>81.833333333333002</c:v>
                </c:pt>
                <c:pt idx="239">
                  <c:v>81.9166666666667</c:v>
                </c:pt>
                <c:pt idx="240" formatCode="0.0">
                  <c:v>82</c:v>
                </c:pt>
                <c:pt idx="241" formatCode="0.0">
                  <c:v>82.083333333333002</c:v>
                </c:pt>
                <c:pt idx="242" formatCode="0.0">
                  <c:v>82.166666666666671</c:v>
                </c:pt>
                <c:pt idx="243" formatCode="0.0">
                  <c:v>82.25</c:v>
                </c:pt>
                <c:pt idx="244" formatCode="0.0">
                  <c:v>82.333333333333002</c:v>
                </c:pt>
                <c:pt idx="245" formatCode="0.0">
                  <c:v>82.4166666666667</c:v>
                </c:pt>
                <c:pt idx="246" formatCode="0.0">
                  <c:v>82.5</c:v>
                </c:pt>
                <c:pt idx="247" formatCode="0.0">
                  <c:v>82.583333333333002</c:v>
                </c:pt>
                <c:pt idx="248" formatCode="0.0">
                  <c:v>82.666666666666671</c:v>
                </c:pt>
                <c:pt idx="249" formatCode="0.0">
                  <c:v>82.75</c:v>
                </c:pt>
                <c:pt idx="250" formatCode="0.0">
                  <c:v>82.833333333333002</c:v>
                </c:pt>
                <c:pt idx="251" formatCode="0.0">
                  <c:v>82.9166666666667</c:v>
                </c:pt>
                <c:pt idx="252" formatCode="0.0">
                  <c:v>83</c:v>
                </c:pt>
                <c:pt idx="253" formatCode="0.0">
                  <c:v>83.083333333333002</c:v>
                </c:pt>
                <c:pt idx="254" formatCode="0.0">
                  <c:v>83.166666666666671</c:v>
                </c:pt>
                <c:pt idx="255" formatCode="0.0">
                  <c:v>83.25</c:v>
                </c:pt>
                <c:pt idx="256" formatCode="0.0">
                  <c:v>83.333333333333002</c:v>
                </c:pt>
                <c:pt idx="257" formatCode="0.0">
                  <c:v>83.4166666666667</c:v>
                </c:pt>
                <c:pt idx="258" formatCode="0.0">
                  <c:v>83.5</c:v>
                </c:pt>
                <c:pt idx="259" formatCode="0.0">
                  <c:v>83.583333333333002</c:v>
                </c:pt>
                <c:pt idx="260" formatCode="0.0">
                  <c:v>83.666666666666671</c:v>
                </c:pt>
                <c:pt idx="261" formatCode="0.0">
                  <c:v>83.75</c:v>
                </c:pt>
                <c:pt idx="262" formatCode="0.0">
                  <c:v>83.833333333333002</c:v>
                </c:pt>
                <c:pt idx="263" formatCode="0.0">
                  <c:v>83.9166666666667</c:v>
                </c:pt>
                <c:pt idx="264" formatCode="0.0">
                  <c:v>84</c:v>
                </c:pt>
                <c:pt idx="265" formatCode="0.0">
                  <c:v>84.083333333333002</c:v>
                </c:pt>
                <c:pt idx="266" formatCode="0.0">
                  <c:v>84.166666666666671</c:v>
                </c:pt>
                <c:pt idx="267" formatCode="0.0">
                  <c:v>84.25</c:v>
                </c:pt>
                <c:pt idx="268" formatCode="0.0">
                  <c:v>84.333333333333002</c:v>
                </c:pt>
                <c:pt idx="269" formatCode="0.0">
                  <c:v>84.4166666666667</c:v>
                </c:pt>
                <c:pt idx="270" formatCode="0.0">
                  <c:v>84.5</c:v>
                </c:pt>
                <c:pt idx="271" formatCode="0.0">
                  <c:v>84.583333333333002</c:v>
                </c:pt>
                <c:pt idx="272" formatCode="0.0">
                  <c:v>84.666666666666671</c:v>
                </c:pt>
                <c:pt idx="273" formatCode="0.0">
                  <c:v>84.75</c:v>
                </c:pt>
                <c:pt idx="274" formatCode="0.0">
                  <c:v>84.833333333333002</c:v>
                </c:pt>
                <c:pt idx="275" formatCode="0.0">
                  <c:v>84.9166666666667</c:v>
                </c:pt>
                <c:pt idx="276" formatCode="0.0">
                  <c:v>85</c:v>
                </c:pt>
              </c:numCache>
            </c:numRef>
          </c:cat>
          <c:val>
            <c:numRef>
              <c:f>'[Copy of Individual Social Security Scenarios.xlsx]BE'!$K$9:$K$285</c:f>
              <c:numCache>
                <c:formatCode>_("$"* #,##0_);_("$"* \(#,##0\);_("$"* "-"??_);_(@_)</c:formatCode>
                <c:ptCount val="27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2640</c:v>
                </c:pt>
                <c:pt idx="97">
                  <c:v>5280</c:v>
                </c:pt>
                <c:pt idx="98">
                  <c:v>7920</c:v>
                </c:pt>
                <c:pt idx="99">
                  <c:v>10560</c:v>
                </c:pt>
                <c:pt idx="100">
                  <c:v>13200</c:v>
                </c:pt>
                <c:pt idx="101">
                  <c:v>15840</c:v>
                </c:pt>
                <c:pt idx="102">
                  <c:v>18480</c:v>
                </c:pt>
                <c:pt idx="103">
                  <c:v>21120</c:v>
                </c:pt>
                <c:pt idx="104">
                  <c:v>23760</c:v>
                </c:pt>
                <c:pt idx="105">
                  <c:v>26400</c:v>
                </c:pt>
                <c:pt idx="106">
                  <c:v>29040</c:v>
                </c:pt>
                <c:pt idx="107">
                  <c:v>31680</c:v>
                </c:pt>
                <c:pt idx="108">
                  <c:v>34320</c:v>
                </c:pt>
                <c:pt idx="109">
                  <c:v>36960</c:v>
                </c:pt>
                <c:pt idx="110">
                  <c:v>39600</c:v>
                </c:pt>
                <c:pt idx="111">
                  <c:v>42240</c:v>
                </c:pt>
                <c:pt idx="112">
                  <c:v>44880</c:v>
                </c:pt>
                <c:pt idx="113">
                  <c:v>47520</c:v>
                </c:pt>
                <c:pt idx="114">
                  <c:v>50160</c:v>
                </c:pt>
                <c:pt idx="115">
                  <c:v>52800</c:v>
                </c:pt>
                <c:pt idx="116">
                  <c:v>55440</c:v>
                </c:pt>
                <c:pt idx="117">
                  <c:v>58080</c:v>
                </c:pt>
                <c:pt idx="118">
                  <c:v>60720</c:v>
                </c:pt>
                <c:pt idx="119">
                  <c:v>63360</c:v>
                </c:pt>
                <c:pt idx="120">
                  <c:v>66000</c:v>
                </c:pt>
                <c:pt idx="121">
                  <c:v>68640</c:v>
                </c:pt>
                <c:pt idx="122">
                  <c:v>71280</c:v>
                </c:pt>
                <c:pt idx="123">
                  <c:v>73920</c:v>
                </c:pt>
                <c:pt idx="124">
                  <c:v>76560</c:v>
                </c:pt>
                <c:pt idx="125">
                  <c:v>79200</c:v>
                </c:pt>
                <c:pt idx="126">
                  <c:v>81840</c:v>
                </c:pt>
                <c:pt idx="127">
                  <c:v>84480</c:v>
                </c:pt>
                <c:pt idx="128">
                  <c:v>87120</c:v>
                </c:pt>
                <c:pt idx="129">
                  <c:v>89760</c:v>
                </c:pt>
                <c:pt idx="130">
                  <c:v>92400</c:v>
                </c:pt>
                <c:pt idx="131">
                  <c:v>95040</c:v>
                </c:pt>
                <c:pt idx="132">
                  <c:v>97680</c:v>
                </c:pt>
                <c:pt idx="133">
                  <c:v>100320</c:v>
                </c:pt>
                <c:pt idx="134">
                  <c:v>102960</c:v>
                </c:pt>
                <c:pt idx="135">
                  <c:v>105600</c:v>
                </c:pt>
                <c:pt idx="136">
                  <c:v>108240</c:v>
                </c:pt>
                <c:pt idx="137">
                  <c:v>110880</c:v>
                </c:pt>
                <c:pt idx="138">
                  <c:v>113520</c:v>
                </c:pt>
                <c:pt idx="139">
                  <c:v>116160</c:v>
                </c:pt>
                <c:pt idx="140">
                  <c:v>118800</c:v>
                </c:pt>
                <c:pt idx="141">
                  <c:v>121440</c:v>
                </c:pt>
                <c:pt idx="142">
                  <c:v>124080</c:v>
                </c:pt>
                <c:pt idx="143">
                  <c:v>126720</c:v>
                </c:pt>
                <c:pt idx="144">
                  <c:v>129360</c:v>
                </c:pt>
                <c:pt idx="145">
                  <c:v>132000</c:v>
                </c:pt>
                <c:pt idx="146">
                  <c:v>134640</c:v>
                </c:pt>
                <c:pt idx="147">
                  <c:v>137280</c:v>
                </c:pt>
                <c:pt idx="148">
                  <c:v>139920</c:v>
                </c:pt>
                <c:pt idx="149">
                  <c:v>142560</c:v>
                </c:pt>
                <c:pt idx="150">
                  <c:v>145200</c:v>
                </c:pt>
                <c:pt idx="151">
                  <c:v>147840</c:v>
                </c:pt>
                <c:pt idx="152">
                  <c:v>150480</c:v>
                </c:pt>
                <c:pt idx="153">
                  <c:v>153120</c:v>
                </c:pt>
                <c:pt idx="154">
                  <c:v>155760</c:v>
                </c:pt>
                <c:pt idx="155">
                  <c:v>158400</c:v>
                </c:pt>
                <c:pt idx="156">
                  <c:v>161040</c:v>
                </c:pt>
                <c:pt idx="157">
                  <c:v>163680</c:v>
                </c:pt>
                <c:pt idx="158">
                  <c:v>166320</c:v>
                </c:pt>
                <c:pt idx="159">
                  <c:v>168960</c:v>
                </c:pt>
                <c:pt idx="160">
                  <c:v>171600</c:v>
                </c:pt>
                <c:pt idx="161">
                  <c:v>174240</c:v>
                </c:pt>
                <c:pt idx="162">
                  <c:v>176880</c:v>
                </c:pt>
                <c:pt idx="163">
                  <c:v>179520</c:v>
                </c:pt>
                <c:pt idx="164">
                  <c:v>182160</c:v>
                </c:pt>
                <c:pt idx="165">
                  <c:v>184800</c:v>
                </c:pt>
                <c:pt idx="166">
                  <c:v>187440</c:v>
                </c:pt>
                <c:pt idx="167">
                  <c:v>190080</c:v>
                </c:pt>
                <c:pt idx="168">
                  <c:v>192720</c:v>
                </c:pt>
                <c:pt idx="169">
                  <c:v>195360</c:v>
                </c:pt>
                <c:pt idx="170">
                  <c:v>198000</c:v>
                </c:pt>
                <c:pt idx="171">
                  <c:v>200640</c:v>
                </c:pt>
                <c:pt idx="172">
                  <c:v>203280</c:v>
                </c:pt>
                <c:pt idx="173">
                  <c:v>205920</c:v>
                </c:pt>
                <c:pt idx="174">
                  <c:v>208560</c:v>
                </c:pt>
                <c:pt idx="175">
                  <c:v>211200</c:v>
                </c:pt>
                <c:pt idx="176">
                  <c:v>213840</c:v>
                </c:pt>
                <c:pt idx="177">
                  <c:v>216480</c:v>
                </c:pt>
                <c:pt idx="178">
                  <c:v>219120</c:v>
                </c:pt>
                <c:pt idx="179">
                  <c:v>221760</c:v>
                </c:pt>
                <c:pt idx="180">
                  <c:v>224400</c:v>
                </c:pt>
                <c:pt idx="181">
                  <c:v>227040</c:v>
                </c:pt>
                <c:pt idx="182">
                  <c:v>229680</c:v>
                </c:pt>
                <c:pt idx="183">
                  <c:v>232320</c:v>
                </c:pt>
                <c:pt idx="184">
                  <c:v>234960</c:v>
                </c:pt>
                <c:pt idx="185">
                  <c:v>237600</c:v>
                </c:pt>
                <c:pt idx="186">
                  <c:v>240240</c:v>
                </c:pt>
                <c:pt idx="187">
                  <c:v>242880</c:v>
                </c:pt>
                <c:pt idx="188">
                  <c:v>245520</c:v>
                </c:pt>
                <c:pt idx="189">
                  <c:v>248160</c:v>
                </c:pt>
                <c:pt idx="190">
                  <c:v>250800</c:v>
                </c:pt>
                <c:pt idx="191">
                  <c:v>253440</c:v>
                </c:pt>
                <c:pt idx="192">
                  <c:v>256080</c:v>
                </c:pt>
                <c:pt idx="193">
                  <c:v>258720</c:v>
                </c:pt>
                <c:pt idx="194">
                  <c:v>261360</c:v>
                </c:pt>
                <c:pt idx="195">
                  <c:v>264000</c:v>
                </c:pt>
                <c:pt idx="196">
                  <c:v>266640</c:v>
                </c:pt>
                <c:pt idx="197">
                  <c:v>269280</c:v>
                </c:pt>
                <c:pt idx="198">
                  <c:v>271920</c:v>
                </c:pt>
                <c:pt idx="199">
                  <c:v>274560</c:v>
                </c:pt>
                <c:pt idx="200">
                  <c:v>277200</c:v>
                </c:pt>
                <c:pt idx="201">
                  <c:v>279840</c:v>
                </c:pt>
                <c:pt idx="202">
                  <c:v>282480</c:v>
                </c:pt>
                <c:pt idx="203">
                  <c:v>285120</c:v>
                </c:pt>
                <c:pt idx="204">
                  <c:v>287760</c:v>
                </c:pt>
                <c:pt idx="205">
                  <c:v>290400</c:v>
                </c:pt>
                <c:pt idx="206">
                  <c:v>293040</c:v>
                </c:pt>
                <c:pt idx="207">
                  <c:v>295680</c:v>
                </c:pt>
                <c:pt idx="208">
                  <c:v>298320</c:v>
                </c:pt>
                <c:pt idx="209">
                  <c:v>300960</c:v>
                </c:pt>
                <c:pt idx="210">
                  <c:v>303600</c:v>
                </c:pt>
                <c:pt idx="211">
                  <c:v>306240</c:v>
                </c:pt>
                <c:pt idx="212">
                  <c:v>308880</c:v>
                </c:pt>
                <c:pt idx="213">
                  <c:v>311520</c:v>
                </c:pt>
                <c:pt idx="214">
                  <c:v>314160</c:v>
                </c:pt>
                <c:pt idx="215">
                  <c:v>316800</c:v>
                </c:pt>
                <c:pt idx="216">
                  <c:v>319440</c:v>
                </c:pt>
                <c:pt idx="217">
                  <c:v>322080</c:v>
                </c:pt>
                <c:pt idx="218">
                  <c:v>324720</c:v>
                </c:pt>
                <c:pt idx="219">
                  <c:v>327360</c:v>
                </c:pt>
                <c:pt idx="220">
                  <c:v>330000</c:v>
                </c:pt>
                <c:pt idx="221">
                  <c:v>332640</c:v>
                </c:pt>
                <c:pt idx="222">
                  <c:v>335280</c:v>
                </c:pt>
                <c:pt idx="223">
                  <c:v>337920</c:v>
                </c:pt>
                <c:pt idx="224">
                  <c:v>340560</c:v>
                </c:pt>
                <c:pt idx="225">
                  <c:v>343200</c:v>
                </c:pt>
                <c:pt idx="226">
                  <c:v>345840</c:v>
                </c:pt>
                <c:pt idx="227">
                  <c:v>348480</c:v>
                </c:pt>
                <c:pt idx="228">
                  <c:v>351120</c:v>
                </c:pt>
                <c:pt idx="229">
                  <c:v>353760</c:v>
                </c:pt>
                <c:pt idx="230">
                  <c:v>356400</c:v>
                </c:pt>
                <c:pt idx="231">
                  <c:v>359040</c:v>
                </c:pt>
                <c:pt idx="232">
                  <c:v>361680</c:v>
                </c:pt>
                <c:pt idx="233">
                  <c:v>364320</c:v>
                </c:pt>
                <c:pt idx="234">
                  <c:v>366960</c:v>
                </c:pt>
                <c:pt idx="235">
                  <c:v>369600</c:v>
                </c:pt>
                <c:pt idx="236">
                  <c:v>372240</c:v>
                </c:pt>
                <c:pt idx="237">
                  <c:v>374880</c:v>
                </c:pt>
                <c:pt idx="238">
                  <c:v>377520</c:v>
                </c:pt>
                <c:pt idx="239">
                  <c:v>380160</c:v>
                </c:pt>
                <c:pt idx="240">
                  <c:v>382800</c:v>
                </c:pt>
                <c:pt idx="241">
                  <c:v>385440</c:v>
                </c:pt>
                <c:pt idx="242">
                  <c:v>388080</c:v>
                </c:pt>
                <c:pt idx="243">
                  <c:v>390720</c:v>
                </c:pt>
                <c:pt idx="244">
                  <c:v>393360</c:v>
                </c:pt>
                <c:pt idx="245">
                  <c:v>396000</c:v>
                </c:pt>
                <c:pt idx="246">
                  <c:v>398640</c:v>
                </c:pt>
                <c:pt idx="247">
                  <c:v>401280</c:v>
                </c:pt>
                <c:pt idx="248">
                  <c:v>403920</c:v>
                </c:pt>
                <c:pt idx="249">
                  <c:v>406560</c:v>
                </c:pt>
                <c:pt idx="250">
                  <c:v>409200</c:v>
                </c:pt>
                <c:pt idx="251">
                  <c:v>411840</c:v>
                </c:pt>
                <c:pt idx="252">
                  <c:v>414480</c:v>
                </c:pt>
                <c:pt idx="253">
                  <c:v>417120</c:v>
                </c:pt>
                <c:pt idx="254">
                  <c:v>419760</c:v>
                </c:pt>
                <c:pt idx="255">
                  <c:v>422400</c:v>
                </c:pt>
                <c:pt idx="256">
                  <c:v>425040</c:v>
                </c:pt>
                <c:pt idx="257">
                  <c:v>427680</c:v>
                </c:pt>
                <c:pt idx="258">
                  <c:v>430320</c:v>
                </c:pt>
                <c:pt idx="259">
                  <c:v>432960</c:v>
                </c:pt>
                <c:pt idx="260">
                  <c:v>435600</c:v>
                </c:pt>
                <c:pt idx="261">
                  <c:v>438240</c:v>
                </c:pt>
                <c:pt idx="262">
                  <c:v>440880</c:v>
                </c:pt>
                <c:pt idx="263">
                  <c:v>443520</c:v>
                </c:pt>
                <c:pt idx="264">
                  <c:v>446160</c:v>
                </c:pt>
                <c:pt idx="265">
                  <c:v>448800</c:v>
                </c:pt>
                <c:pt idx="266">
                  <c:v>451440</c:v>
                </c:pt>
                <c:pt idx="267">
                  <c:v>454080</c:v>
                </c:pt>
                <c:pt idx="268">
                  <c:v>456720</c:v>
                </c:pt>
                <c:pt idx="269">
                  <c:v>459360</c:v>
                </c:pt>
                <c:pt idx="270">
                  <c:v>462000</c:v>
                </c:pt>
                <c:pt idx="271">
                  <c:v>464640</c:v>
                </c:pt>
                <c:pt idx="272">
                  <c:v>467280</c:v>
                </c:pt>
                <c:pt idx="273">
                  <c:v>469920</c:v>
                </c:pt>
                <c:pt idx="274">
                  <c:v>472560</c:v>
                </c:pt>
                <c:pt idx="275">
                  <c:v>475200</c:v>
                </c:pt>
                <c:pt idx="276">
                  <c:v>477840</c:v>
                </c:pt>
              </c:numCache>
            </c:numRef>
          </c:val>
          <c:smooth val="0"/>
          <c:extLst>
            <c:ext xmlns:c16="http://schemas.microsoft.com/office/drawing/2014/chart" uri="{C3380CC4-5D6E-409C-BE32-E72D297353CC}">
              <c16:uniqueId val="{00000002-8E00-014C-A992-BAC190E4ECCF}"/>
            </c:ext>
          </c:extLst>
        </c:ser>
        <c:ser>
          <c:idx val="2"/>
          <c:order val="2"/>
          <c:tx>
            <c:v>Age 66</c:v>
          </c:tx>
          <c:spPr>
            <a:ln w="44450">
              <a:solidFill>
                <a:schemeClr val="accent3"/>
              </a:solidFill>
            </a:ln>
          </c:spPr>
          <c:marker>
            <c:symbol val="none"/>
          </c:marker>
          <c:val>
            <c:numRef>
              <c:f>'[Copy of Individual Social Security Scenarios.xlsx]BE'!$F$9:$F$285</c:f>
              <c:numCache>
                <c:formatCode>_("$"* #,##0_);_("$"* \(#,##0\);_("$"* "-"??_);_(@_)</c:formatCode>
                <c:ptCount val="27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formatCode="_(&quot;$&quot;* #,##0.00_);_(&quot;$&quot;* \(#,##0.00\);_(&quot;$&quot;* &quot;-&quot;??_);_(@_)">
                  <c:v>2000</c:v>
                </c:pt>
                <c:pt idx="49" formatCode="_(&quot;$&quot;* #,##0.00_);_(&quot;$&quot;* \(#,##0.00\);_(&quot;$&quot;* &quot;-&quot;??_);_(@_)">
                  <c:v>4000</c:v>
                </c:pt>
                <c:pt idx="50" formatCode="_(&quot;$&quot;* #,##0.00_);_(&quot;$&quot;* \(#,##0.00\);_(&quot;$&quot;* &quot;-&quot;??_);_(@_)">
                  <c:v>6000</c:v>
                </c:pt>
                <c:pt idx="51" formatCode="_(&quot;$&quot;* #,##0.00_);_(&quot;$&quot;* \(#,##0.00\);_(&quot;$&quot;* &quot;-&quot;??_);_(@_)">
                  <c:v>8000</c:v>
                </c:pt>
                <c:pt idx="52" formatCode="_(&quot;$&quot;* #,##0.00_);_(&quot;$&quot;* \(#,##0.00\);_(&quot;$&quot;* &quot;-&quot;??_);_(@_)">
                  <c:v>10000</c:v>
                </c:pt>
                <c:pt idx="53" formatCode="_(&quot;$&quot;* #,##0.00_);_(&quot;$&quot;* \(#,##0.00\);_(&quot;$&quot;* &quot;-&quot;??_);_(@_)">
                  <c:v>12000</c:v>
                </c:pt>
                <c:pt idx="54" formatCode="_(&quot;$&quot;* #,##0.00_);_(&quot;$&quot;* \(#,##0.00\);_(&quot;$&quot;* &quot;-&quot;??_);_(@_)">
                  <c:v>14000</c:v>
                </c:pt>
                <c:pt idx="55" formatCode="_(&quot;$&quot;* #,##0.00_);_(&quot;$&quot;* \(#,##0.00\);_(&quot;$&quot;* &quot;-&quot;??_);_(@_)">
                  <c:v>16000</c:v>
                </c:pt>
                <c:pt idx="56" formatCode="_(&quot;$&quot;* #,##0.00_);_(&quot;$&quot;* \(#,##0.00\);_(&quot;$&quot;* &quot;-&quot;??_);_(@_)">
                  <c:v>18000</c:v>
                </c:pt>
                <c:pt idx="57" formatCode="_(&quot;$&quot;* #,##0.00_);_(&quot;$&quot;* \(#,##0.00\);_(&quot;$&quot;* &quot;-&quot;??_);_(@_)">
                  <c:v>20000</c:v>
                </c:pt>
                <c:pt idx="58" formatCode="_(&quot;$&quot;* #,##0.00_);_(&quot;$&quot;* \(#,##0.00\);_(&quot;$&quot;* &quot;-&quot;??_);_(@_)">
                  <c:v>22000</c:v>
                </c:pt>
                <c:pt idx="59" formatCode="_(&quot;$&quot;* #,##0.00_);_(&quot;$&quot;* \(#,##0.00\);_(&quot;$&quot;* &quot;-&quot;??_);_(@_)">
                  <c:v>24000</c:v>
                </c:pt>
                <c:pt idx="60" formatCode="_(&quot;$&quot;* #,##0.00_);_(&quot;$&quot;* \(#,##0.00\);_(&quot;$&quot;* &quot;-&quot;??_);_(@_)">
                  <c:v>26000</c:v>
                </c:pt>
                <c:pt idx="61" formatCode="_(&quot;$&quot;* #,##0.00_);_(&quot;$&quot;* \(#,##0.00\);_(&quot;$&quot;* &quot;-&quot;??_);_(@_)">
                  <c:v>28000</c:v>
                </c:pt>
                <c:pt idx="62" formatCode="_(&quot;$&quot;* #,##0.00_);_(&quot;$&quot;* \(#,##0.00\);_(&quot;$&quot;* &quot;-&quot;??_);_(@_)">
                  <c:v>30000</c:v>
                </c:pt>
                <c:pt idx="63" formatCode="_(&quot;$&quot;* #,##0.00_);_(&quot;$&quot;* \(#,##0.00\);_(&quot;$&quot;* &quot;-&quot;??_);_(@_)">
                  <c:v>32000</c:v>
                </c:pt>
                <c:pt idx="64" formatCode="_(&quot;$&quot;* #,##0.00_);_(&quot;$&quot;* \(#,##0.00\);_(&quot;$&quot;* &quot;-&quot;??_);_(@_)">
                  <c:v>34000</c:v>
                </c:pt>
                <c:pt idx="65" formatCode="_(&quot;$&quot;* #,##0.00_);_(&quot;$&quot;* \(#,##0.00\);_(&quot;$&quot;* &quot;-&quot;??_);_(@_)">
                  <c:v>36000</c:v>
                </c:pt>
                <c:pt idx="66" formatCode="_(&quot;$&quot;* #,##0.00_);_(&quot;$&quot;* \(#,##0.00\);_(&quot;$&quot;* &quot;-&quot;??_);_(@_)">
                  <c:v>38000</c:v>
                </c:pt>
                <c:pt idx="67" formatCode="_(&quot;$&quot;* #,##0.00_);_(&quot;$&quot;* \(#,##0.00\);_(&quot;$&quot;* &quot;-&quot;??_);_(@_)">
                  <c:v>40000</c:v>
                </c:pt>
                <c:pt idx="68" formatCode="_(&quot;$&quot;* #,##0.00_);_(&quot;$&quot;* \(#,##0.00\);_(&quot;$&quot;* &quot;-&quot;??_);_(@_)">
                  <c:v>42000</c:v>
                </c:pt>
                <c:pt idx="69" formatCode="_(&quot;$&quot;* #,##0.00_);_(&quot;$&quot;* \(#,##0.00\);_(&quot;$&quot;* &quot;-&quot;??_);_(@_)">
                  <c:v>44000</c:v>
                </c:pt>
                <c:pt idx="70" formatCode="_(&quot;$&quot;* #,##0.00_);_(&quot;$&quot;* \(#,##0.00\);_(&quot;$&quot;* &quot;-&quot;??_);_(@_)">
                  <c:v>46000</c:v>
                </c:pt>
                <c:pt idx="71" formatCode="_(&quot;$&quot;* #,##0.00_);_(&quot;$&quot;* \(#,##0.00\);_(&quot;$&quot;* &quot;-&quot;??_);_(@_)">
                  <c:v>48000</c:v>
                </c:pt>
                <c:pt idx="72" formatCode="_(&quot;$&quot;* #,##0.00_);_(&quot;$&quot;* \(#,##0.00\);_(&quot;$&quot;* &quot;-&quot;??_);_(@_)">
                  <c:v>50000</c:v>
                </c:pt>
                <c:pt idx="73" formatCode="_(&quot;$&quot;* #,##0.00_);_(&quot;$&quot;* \(#,##0.00\);_(&quot;$&quot;* &quot;-&quot;??_);_(@_)">
                  <c:v>52000</c:v>
                </c:pt>
                <c:pt idx="74" formatCode="_(&quot;$&quot;* #,##0.00_);_(&quot;$&quot;* \(#,##0.00\);_(&quot;$&quot;* &quot;-&quot;??_);_(@_)">
                  <c:v>54000</c:v>
                </c:pt>
                <c:pt idx="75" formatCode="_(&quot;$&quot;* #,##0.00_);_(&quot;$&quot;* \(#,##0.00\);_(&quot;$&quot;* &quot;-&quot;??_);_(@_)">
                  <c:v>56000</c:v>
                </c:pt>
                <c:pt idx="76" formatCode="_(&quot;$&quot;* #,##0.00_);_(&quot;$&quot;* \(#,##0.00\);_(&quot;$&quot;* &quot;-&quot;??_);_(@_)">
                  <c:v>58000</c:v>
                </c:pt>
                <c:pt idx="77" formatCode="_(&quot;$&quot;* #,##0.00_);_(&quot;$&quot;* \(#,##0.00\);_(&quot;$&quot;* &quot;-&quot;??_);_(@_)">
                  <c:v>60000</c:v>
                </c:pt>
                <c:pt idx="78" formatCode="_(&quot;$&quot;* #,##0.00_);_(&quot;$&quot;* \(#,##0.00\);_(&quot;$&quot;* &quot;-&quot;??_);_(@_)">
                  <c:v>62000</c:v>
                </c:pt>
                <c:pt idx="79" formatCode="_(&quot;$&quot;* #,##0.00_);_(&quot;$&quot;* \(#,##0.00\);_(&quot;$&quot;* &quot;-&quot;??_);_(@_)">
                  <c:v>64000</c:v>
                </c:pt>
                <c:pt idx="80" formatCode="_(&quot;$&quot;* #,##0.00_);_(&quot;$&quot;* \(#,##0.00\);_(&quot;$&quot;* &quot;-&quot;??_);_(@_)">
                  <c:v>66000</c:v>
                </c:pt>
                <c:pt idx="81" formatCode="_(&quot;$&quot;* #,##0.00_);_(&quot;$&quot;* \(#,##0.00\);_(&quot;$&quot;* &quot;-&quot;??_);_(@_)">
                  <c:v>68000</c:v>
                </c:pt>
                <c:pt idx="82" formatCode="_(&quot;$&quot;* #,##0.00_);_(&quot;$&quot;* \(#,##0.00\);_(&quot;$&quot;* &quot;-&quot;??_);_(@_)">
                  <c:v>70000</c:v>
                </c:pt>
                <c:pt idx="83" formatCode="_(&quot;$&quot;* #,##0.00_);_(&quot;$&quot;* \(#,##0.00\);_(&quot;$&quot;* &quot;-&quot;??_);_(@_)">
                  <c:v>72000</c:v>
                </c:pt>
                <c:pt idx="84" formatCode="_(&quot;$&quot;* #,##0.00_);_(&quot;$&quot;* \(#,##0.00\);_(&quot;$&quot;* &quot;-&quot;??_);_(@_)">
                  <c:v>74000</c:v>
                </c:pt>
                <c:pt idx="85" formatCode="_(&quot;$&quot;* #,##0.00_);_(&quot;$&quot;* \(#,##0.00\);_(&quot;$&quot;* &quot;-&quot;??_);_(@_)">
                  <c:v>76000</c:v>
                </c:pt>
                <c:pt idx="86" formatCode="_(&quot;$&quot;* #,##0.00_);_(&quot;$&quot;* \(#,##0.00\);_(&quot;$&quot;* &quot;-&quot;??_);_(@_)">
                  <c:v>78000</c:v>
                </c:pt>
                <c:pt idx="87" formatCode="_(&quot;$&quot;* #,##0.00_);_(&quot;$&quot;* \(#,##0.00\);_(&quot;$&quot;* &quot;-&quot;??_);_(@_)">
                  <c:v>80000</c:v>
                </c:pt>
                <c:pt idx="88" formatCode="_(&quot;$&quot;* #,##0.00_);_(&quot;$&quot;* \(#,##0.00\);_(&quot;$&quot;* &quot;-&quot;??_);_(@_)">
                  <c:v>82000</c:v>
                </c:pt>
                <c:pt idx="89" formatCode="_(&quot;$&quot;* #,##0.00_);_(&quot;$&quot;* \(#,##0.00\);_(&quot;$&quot;* &quot;-&quot;??_);_(@_)">
                  <c:v>84000</c:v>
                </c:pt>
                <c:pt idx="90" formatCode="_(&quot;$&quot;* #,##0.00_);_(&quot;$&quot;* \(#,##0.00\);_(&quot;$&quot;* &quot;-&quot;??_);_(@_)">
                  <c:v>86000</c:v>
                </c:pt>
                <c:pt idx="91" formatCode="_(&quot;$&quot;* #,##0.00_);_(&quot;$&quot;* \(#,##0.00\);_(&quot;$&quot;* &quot;-&quot;??_);_(@_)">
                  <c:v>88000</c:v>
                </c:pt>
                <c:pt idx="92" formatCode="_(&quot;$&quot;* #,##0.00_);_(&quot;$&quot;* \(#,##0.00\);_(&quot;$&quot;* &quot;-&quot;??_);_(@_)">
                  <c:v>90000</c:v>
                </c:pt>
                <c:pt idx="93" formatCode="_(&quot;$&quot;* #,##0.00_);_(&quot;$&quot;* \(#,##0.00\);_(&quot;$&quot;* &quot;-&quot;??_);_(@_)">
                  <c:v>92000</c:v>
                </c:pt>
                <c:pt idx="94" formatCode="_(&quot;$&quot;* #,##0.00_);_(&quot;$&quot;* \(#,##0.00\);_(&quot;$&quot;* &quot;-&quot;??_);_(@_)">
                  <c:v>94000</c:v>
                </c:pt>
                <c:pt idx="95" formatCode="_(&quot;$&quot;* #,##0.00_);_(&quot;$&quot;* \(#,##0.00\);_(&quot;$&quot;* &quot;-&quot;??_);_(@_)">
                  <c:v>96000</c:v>
                </c:pt>
                <c:pt idx="96" formatCode="_(&quot;$&quot;* #,##0.00_);_(&quot;$&quot;* \(#,##0.00\);_(&quot;$&quot;* &quot;-&quot;??_);_(@_)">
                  <c:v>98000</c:v>
                </c:pt>
                <c:pt idx="97" formatCode="_(&quot;$&quot;* #,##0.00_);_(&quot;$&quot;* \(#,##0.00\);_(&quot;$&quot;* &quot;-&quot;??_);_(@_)">
                  <c:v>100000</c:v>
                </c:pt>
                <c:pt idx="98" formatCode="_(&quot;$&quot;* #,##0.00_);_(&quot;$&quot;* \(#,##0.00\);_(&quot;$&quot;* &quot;-&quot;??_);_(@_)">
                  <c:v>102000</c:v>
                </c:pt>
                <c:pt idx="99" formatCode="_(&quot;$&quot;* #,##0.00_);_(&quot;$&quot;* \(#,##0.00\);_(&quot;$&quot;* &quot;-&quot;??_);_(@_)">
                  <c:v>104000</c:v>
                </c:pt>
                <c:pt idx="100" formatCode="_(&quot;$&quot;* #,##0.00_);_(&quot;$&quot;* \(#,##0.00\);_(&quot;$&quot;* &quot;-&quot;??_);_(@_)">
                  <c:v>106000</c:v>
                </c:pt>
                <c:pt idx="101" formatCode="_(&quot;$&quot;* #,##0.00_);_(&quot;$&quot;* \(#,##0.00\);_(&quot;$&quot;* &quot;-&quot;??_);_(@_)">
                  <c:v>108000</c:v>
                </c:pt>
                <c:pt idx="102" formatCode="_(&quot;$&quot;* #,##0.00_);_(&quot;$&quot;* \(#,##0.00\);_(&quot;$&quot;* &quot;-&quot;??_);_(@_)">
                  <c:v>110000</c:v>
                </c:pt>
                <c:pt idx="103" formatCode="_(&quot;$&quot;* #,##0.00_);_(&quot;$&quot;* \(#,##0.00\);_(&quot;$&quot;* &quot;-&quot;??_);_(@_)">
                  <c:v>112000</c:v>
                </c:pt>
                <c:pt idx="104" formatCode="_(&quot;$&quot;* #,##0.00_);_(&quot;$&quot;* \(#,##0.00\);_(&quot;$&quot;* &quot;-&quot;??_);_(@_)">
                  <c:v>114000</c:v>
                </c:pt>
                <c:pt idx="105" formatCode="_(&quot;$&quot;* #,##0.00_);_(&quot;$&quot;* \(#,##0.00\);_(&quot;$&quot;* &quot;-&quot;??_);_(@_)">
                  <c:v>116000</c:v>
                </c:pt>
                <c:pt idx="106" formatCode="_(&quot;$&quot;* #,##0.00_);_(&quot;$&quot;* \(#,##0.00\);_(&quot;$&quot;* &quot;-&quot;??_);_(@_)">
                  <c:v>118000</c:v>
                </c:pt>
                <c:pt idx="107" formatCode="_(&quot;$&quot;* #,##0.00_);_(&quot;$&quot;* \(#,##0.00\);_(&quot;$&quot;* &quot;-&quot;??_);_(@_)">
                  <c:v>120000</c:v>
                </c:pt>
                <c:pt idx="108" formatCode="_(&quot;$&quot;* #,##0.00_);_(&quot;$&quot;* \(#,##0.00\);_(&quot;$&quot;* &quot;-&quot;??_);_(@_)">
                  <c:v>122000</c:v>
                </c:pt>
                <c:pt idx="109" formatCode="_(&quot;$&quot;* #,##0.00_);_(&quot;$&quot;* \(#,##0.00\);_(&quot;$&quot;* &quot;-&quot;??_);_(@_)">
                  <c:v>124000</c:v>
                </c:pt>
                <c:pt idx="110" formatCode="_(&quot;$&quot;* #,##0.00_);_(&quot;$&quot;* \(#,##0.00\);_(&quot;$&quot;* &quot;-&quot;??_);_(@_)">
                  <c:v>126000</c:v>
                </c:pt>
                <c:pt idx="111" formatCode="_(&quot;$&quot;* #,##0.00_);_(&quot;$&quot;* \(#,##0.00\);_(&quot;$&quot;* &quot;-&quot;??_);_(@_)">
                  <c:v>128000</c:v>
                </c:pt>
                <c:pt idx="112" formatCode="_(&quot;$&quot;* #,##0.00_);_(&quot;$&quot;* \(#,##0.00\);_(&quot;$&quot;* &quot;-&quot;??_);_(@_)">
                  <c:v>130000</c:v>
                </c:pt>
                <c:pt idx="113" formatCode="_(&quot;$&quot;* #,##0.00_);_(&quot;$&quot;* \(#,##0.00\);_(&quot;$&quot;* &quot;-&quot;??_);_(@_)">
                  <c:v>132000</c:v>
                </c:pt>
                <c:pt idx="114" formatCode="_(&quot;$&quot;* #,##0.00_);_(&quot;$&quot;* \(#,##0.00\);_(&quot;$&quot;* &quot;-&quot;??_);_(@_)">
                  <c:v>134000</c:v>
                </c:pt>
                <c:pt idx="115" formatCode="_(&quot;$&quot;* #,##0.00_);_(&quot;$&quot;* \(#,##0.00\);_(&quot;$&quot;* &quot;-&quot;??_);_(@_)">
                  <c:v>136000</c:v>
                </c:pt>
                <c:pt idx="116" formatCode="_(&quot;$&quot;* #,##0.00_);_(&quot;$&quot;* \(#,##0.00\);_(&quot;$&quot;* &quot;-&quot;??_);_(@_)">
                  <c:v>138000</c:v>
                </c:pt>
                <c:pt idx="117" formatCode="_(&quot;$&quot;* #,##0.00_);_(&quot;$&quot;* \(#,##0.00\);_(&quot;$&quot;* &quot;-&quot;??_);_(@_)">
                  <c:v>140000</c:v>
                </c:pt>
                <c:pt idx="118" formatCode="_(&quot;$&quot;* #,##0.00_);_(&quot;$&quot;* \(#,##0.00\);_(&quot;$&quot;* &quot;-&quot;??_);_(@_)">
                  <c:v>142000</c:v>
                </c:pt>
                <c:pt idx="119" formatCode="_(&quot;$&quot;* #,##0.00_);_(&quot;$&quot;* \(#,##0.00\);_(&quot;$&quot;* &quot;-&quot;??_);_(@_)">
                  <c:v>144000</c:v>
                </c:pt>
                <c:pt idx="120" formatCode="_(&quot;$&quot;* #,##0.00_);_(&quot;$&quot;* \(#,##0.00\);_(&quot;$&quot;* &quot;-&quot;??_);_(@_)">
                  <c:v>146000</c:v>
                </c:pt>
                <c:pt idx="121" formatCode="_(&quot;$&quot;* #,##0.00_);_(&quot;$&quot;* \(#,##0.00\);_(&quot;$&quot;* &quot;-&quot;??_);_(@_)">
                  <c:v>148000</c:v>
                </c:pt>
                <c:pt idx="122" formatCode="_(&quot;$&quot;* #,##0.00_);_(&quot;$&quot;* \(#,##0.00\);_(&quot;$&quot;* &quot;-&quot;??_);_(@_)">
                  <c:v>150000</c:v>
                </c:pt>
                <c:pt idx="123" formatCode="_(&quot;$&quot;* #,##0.00_);_(&quot;$&quot;* \(#,##0.00\);_(&quot;$&quot;* &quot;-&quot;??_);_(@_)">
                  <c:v>152000</c:v>
                </c:pt>
                <c:pt idx="124" formatCode="_(&quot;$&quot;* #,##0.00_);_(&quot;$&quot;* \(#,##0.00\);_(&quot;$&quot;* &quot;-&quot;??_);_(@_)">
                  <c:v>154000</c:v>
                </c:pt>
                <c:pt idx="125" formatCode="_(&quot;$&quot;* #,##0.00_);_(&quot;$&quot;* \(#,##0.00\);_(&quot;$&quot;* &quot;-&quot;??_);_(@_)">
                  <c:v>156000</c:v>
                </c:pt>
                <c:pt idx="126" formatCode="_(&quot;$&quot;* #,##0.00_);_(&quot;$&quot;* \(#,##0.00\);_(&quot;$&quot;* &quot;-&quot;??_);_(@_)">
                  <c:v>158000</c:v>
                </c:pt>
                <c:pt idx="127" formatCode="_(&quot;$&quot;* #,##0.00_);_(&quot;$&quot;* \(#,##0.00\);_(&quot;$&quot;* &quot;-&quot;??_);_(@_)">
                  <c:v>160000</c:v>
                </c:pt>
                <c:pt idx="128" formatCode="_(&quot;$&quot;* #,##0.00_);_(&quot;$&quot;* \(#,##0.00\);_(&quot;$&quot;* &quot;-&quot;??_);_(@_)">
                  <c:v>162000</c:v>
                </c:pt>
                <c:pt idx="129" formatCode="_(&quot;$&quot;* #,##0.00_);_(&quot;$&quot;* \(#,##0.00\);_(&quot;$&quot;* &quot;-&quot;??_);_(@_)">
                  <c:v>164000</c:v>
                </c:pt>
                <c:pt idx="130" formatCode="_(&quot;$&quot;* #,##0.00_);_(&quot;$&quot;* \(#,##0.00\);_(&quot;$&quot;* &quot;-&quot;??_);_(@_)">
                  <c:v>166000</c:v>
                </c:pt>
                <c:pt idx="131" formatCode="_(&quot;$&quot;* #,##0.00_);_(&quot;$&quot;* \(#,##0.00\);_(&quot;$&quot;* &quot;-&quot;??_);_(@_)">
                  <c:v>168000</c:v>
                </c:pt>
                <c:pt idx="132" formatCode="_(&quot;$&quot;* #,##0.00_);_(&quot;$&quot;* \(#,##0.00\);_(&quot;$&quot;* &quot;-&quot;??_);_(@_)">
                  <c:v>170000</c:v>
                </c:pt>
                <c:pt idx="133" formatCode="_(&quot;$&quot;* #,##0.00_);_(&quot;$&quot;* \(#,##0.00\);_(&quot;$&quot;* &quot;-&quot;??_);_(@_)">
                  <c:v>172000</c:v>
                </c:pt>
                <c:pt idx="134" formatCode="_(&quot;$&quot;* #,##0.00_);_(&quot;$&quot;* \(#,##0.00\);_(&quot;$&quot;* &quot;-&quot;??_);_(@_)">
                  <c:v>174000</c:v>
                </c:pt>
                <c:pt idx="135" formatCode="_(&quot;$&quot;* #,##0.00_);_(&quot;$&quot;* \(#,##0.00\);_(&quot;$&quot;* &quot;-&quot;??_);_(@_)">
                  <c:v>176000</c:v>
                </c:pt>
                <c:pt idx="136" formatCode="_(&quot;$&quot;* #,##0.00_);_(&quot;$&quot;* \(#,##0.00\);_(&quot;$&quot;* &quot;-&quot;??_);_(@_)">
                  <c:v>178000</c:v>
                </c:pt>
                <c:pt idx="137" formatCode="_(&quot;$&quot;* #,##0.00_);_(&quot;$&quot;* \(#,##0.00\);_(&quot;$&quot;* &quot;-&quot;??_);_(@_)">
                  <c:v>180000</c:v>
                </c:pt>
                <c:pt idx="138" formatCode="_(&quot;$&quot;* #,##0.00_);_(&quot;$&quot;* \(#,##0.00\);_(&quot;$&quot;* &quot;-&quot;??_);_(@_)">
                  <c:v>182000</c:v>
                </c:pt>
                <c:pt idx="139" formatCode="_(&quot;$&quot;* #,##0.00_);_(&quot;$&quot;* \(#,##0.00\);_(&quot;$&quot;* &quot;-&quot;??_);_(@_)">
                  <c:v>184000</c:v>
                </c:pt>
                <c:pt idx="140" formatCode="_(&quot;$&quot;* #,##0.00_);_(&quot;$&quot;* \(#,##0.00\);_(&quot;$&quot;* &quot;-&quot;??_);_(@_)">
                  <c:v>186000</c:v>
                </c:pt>
                <c:pt idx="141" formatCode="_(&quot;$&quot;* #,##0.00_);_(&quot;$&quot;* \(#,##0.00\);_(&quot;$&quot;* &quot;-&quot;??_);_(@_)">
                  <c:v>188000</c:v>
                </c:pt>
                <c:pt idx="142" formatCode="_(&quot;$&quot;* #,##0.00_);_(&quot;$&quot;* \(#,##0.00\);_(&quot;$&quot;* &quot;-&quot;??_);_(@_)">
                  <c:v>190000</c:v>
                </c:pt>
                <c:pt idx="143" formatCode="_(&quot;$&quot;* #,##0.00_);_(&quot;$&quot;* \(#,##0.00\);_(&quot;$&quot;* &quot;-&quot;??_);_(@_)">
                  <c:v>192000</c:v>
                </c:pt>
                <c:pt idx="144" formatCode="_(&quot;$&quot;* #,##0.00_);_(&quot;$&quot;* \(#,##0.00\);_(&quot;$&quot;* &quot;-&quot;??_);_(@_)">
                  <c:v>194000</c:v>
                </c:pt>
                <c:pt idx="145" formatCode="_(&quot;$&quot;* #,##0.00_);_(&quot;$&quot;* \(#,##0.00\);_(&quot;$&quot;* &quot;-&quot;??_);_(@_)">
                  <c:v>196000</c:v>
                </c:pt>
                <c:pt idx="146" formatCode="_(&quot;$&quot;* #,##0.00_);_(&quot;$&quot;* \(#,##0.00\);_(&quot;$&quot;* &quot;-&quot;??_);_(@_)">
                  <c:v>198000</c:v>
                </c:pt>
                <c:pt idx="147" formatCode="_(&quot;$&quot;* #,##0.00_);_(&quot;$&quot;* \(#,##0.00\);_(&quot;$&quot;* &quot;-&quot;??_);_(@_)">
                  <c:v>200000</c:v>
                </c:pt>
                <c:pt idx="148" formatCode="_(&quot;$&quot;* #,##0.00_);_(&quot;$&quot;* \(#,##0.00\);_(&quot;$&quot;* &quot;-&quot;??_);_(@_)">
                  <c:v>202000</c:v>
                </c:pt>
                <c:pt idx="149" formatCode="_(&quot;$&quot;* #,##0.00_);_(&quot;$&quot;* \(#,##0.00\);_(&quot;$&quot;* &quot;-&quot;??_);_(@_)">
                  <c:v>204000</c:v>
                </c:pt>
                <c:pt idx="150" formatCode="_(&quot;$&quot;* #,##0.00_);_(&quot;$&quot;* \(#,##0.00\);_(&quot;$&quot;* &quot;-&quot;??_);_(@_)">
                  <c:v>206000</c:v>
                </c:pt>
                <c:pt idx="151" formatCode="_(&quot;$&quot;* #,##0.00_);_(&quot;$&quot;* \(#,##0.00\);_(&quot;$&quot;* &quot;-&quot;??_);_(@_)">
                  <c:v>208000</c:v>
                </c:pt>
                <c:pt idx="152" formatCode="_(&quot;$&quot;* #,##0.00_);_(&quot;$&quot;* \(#,##0.00\);_(&quot;$&quot;* &quot;-&quot;??_);_(@_)">
                  <c:v>210000</c:v>
                </c:pt>
                <c:pt idx="153" formatCode="_(&quot;$&quot;* #,##0.00_);_(&quot;$&quot;* \(#,##0.00\);_(&quot;$&quot;* &quot;-&quot;??_);_(@_)">
                  <c:v>212000</c:v>
                </c:pt>
                <c:pt idx="154" formatCode="_(&quot;$&quot;* #,##0.00_);_(&quot;$&quot;* \(#,##0.00\);_(&quot;$&quot;* &quot;-&quot;??_);_(@_)">
                  <c:v>214000</c:v>
                </c:pt>
                <c:pt idx="155" formatCode="_(&quot;$&quot;* #,##0.00_);_(&quot;$&quot;* \(#,##0.00\);_(&quot;$&quot;* &quot;-&quot;??_);_(@_)">
                  <c:v>216000</c:v>
                </c:pt>
                <c:pt idx="156" formatCode="_(&quot;$&quot;* #,##0.00_);_(&quot;$&quot;* \(#,##0.00\);_(&quot;$&quot;* &quot;-&quot;??_);_(@_)">
                  <c:v>218000</c:v>
                </c:pt>
                <c:pt idx="157" formatCode="_(&quot;$&quot;* #,##0.00_);_(&quot;$&quot;* \(#,##0.00\);_(&quot;$&quot;* &quot;-&quot;??_);_(@_)">
                  <c:v>220000</c:v>
                </c:pt>
                <c:pt idx="158" formatCode="_(&quot;$&quot;* #,##0.00_);_(&quot;$&quot;* \(#,##0.00\);_(&quot;$&quot;* &quot;-&quot;??_);_(@_)">
                  <c:v>222000</c:v>
                </c:pt>
                <c:pt idx="159" formatCode="_(&quot;$&quot;* #,##0.00_);_(&quot;$&quot;* \(#,##0.00\);_(&quot;$&quot;* &quot;-&quot;??_);_(@_)">
                  <c:v>224000</c:v>
                </c:pt>
                <c:pt idx="160" formatCode="_(&quot;$&quot;* #,##0.00_);_(&quot;$&quot;* \(#,##0.00\);_(&quot;$&quot;* &quot;-&quot;??_);_(@_)">
                  <c:v>226000</c:v>
                </c:pt>
                <c:pt idx="161" formatCode="_(&quot;$&quot;* #,##0.00_);_(&quot;$&quot;* \(#,##0.00\);_(&quot;$&quot;* &quot;-&quot;??_);_(@_)">
                  <c:v>228000</c:v>
                </c:pt>
                <c:pt idx="162" formatCode="_(&quot;$&quot;* #,##0.00_);_(&quot;$&quot;* \(#,##0.00\);_(&quot;$&quot;* &quot;-&quot;??_);_(@_)">
                  <c:v>230000</c:v>
                </c:pt>
                <c:pt idx="163" formatCode="_(&quot;$&quot;* #,##0.00_);_(&quot;$&quot;* \(#,##0.00\);_(&quot;$&quot;* &quot;-&quot;??_);_(@_)">
                  <c:v>232000</c:v>
                </c:pt>
                <c:pt idx="164" formatCode="_(&quot;$&quot;* #,##0.00_);_(&quot;$&quot;* \(#,##0.00\);_(&quot;$&quot;* &quot;-&quot;??_);_(@_)">
                  <c:v>234000</c:v>
                </c:pt>
                <c:pt idx="165" formatCode="_(&quot;$&quot;* #,##0.00_);_(&quot;$&quot;* \(#,##0.00\);_(&quot;$&quot;* &quot;-&quot;??_);_(@_)">
                  <c:v>236000</c:v>
                </c:pt>
                <c:pt idx="166" formatCode="_(&quot;$&quot;* #,##0.00_);_(&quot;$&quot;* \(#,##0.00\);_(&quot;$&quot;* &quot;-&quot;??_);_(@_)">
                  <c:v>238000</c:v>
                </c:pt>
                <c:pt idx="167" formatCode="_(&quot;$&quot;* #,##0.00_);_(&quot;$&quot;* \(#,##0.00\);_(&quot;$&quot;* &quot;-&quot;??_);_(@_)">
                  <c:v>240000</c:v>
                </c:pt>
                <c:pt idx="168" formatCode="_(&quot;$&quot;* #,##0.00_);_(&quot;$&quot;* \(#,##0.00\);_(&quot;$&quot;* &quot;-&quot;??_);_(@_)">
                  <c:v>242000</c:v>
                </c:pt>
                <c:pt idx="169" formatCode="_(&quot;$&quot;* #,##0.00_);_(&quot;$&quot;* \(#,##0.00\);_(&quot;$&quot;* &quot;-&quot;??_);_(@_)">
                  <c:v>244000</c:v>
                </c:pt>
                <c:pt idx="170" formatCode="_(&quot;$&quot;* #,##0.00_);_(&quot;$&quot;* \(#,##0.00\);_(&quot;$&quot;* &quot;-&quot;??_);_(@_)">
                  <c:v>246000</c:v>
                </c:pt>
                <c:pt idx="171" formatCode="_(&quot;$&quot;* #,##0.00_);_(&quot;$&quot;* \(#,##0.00\);_(&quot;$&quot;* &quot;-&quot;??_);_(@_)">
                  <c:v>248000</c:v>
                </c:pt>
                <c:pt idx="172" formatCode="_(&quot;$&quot;* #,##0.00_);_(&quot;$&quot;* \(#,##0.00\);_(&quot;$&quot;* &quot;-&quot;??_);_(@_)">
                  <c:v>250000</c:v>
                </c:pt>
                <c:pt idx="173" formatCode="_(&quot;$&quot;* #,##0.00_);_(&quot;$&quot;* \(#,##0.00\);_(&quot;$&quot;* &quot;-&quot;??_);_(@_)">
                  <c:v>252000</c:v>
                </c:pt>
                <c:pt idx="174" formatCode="_(&quot;$&quot;* #,##0.00_);_(&quot;$&quot;* \(#,##0.00\);_(&quot;$&quot;* &quot;-&quot;??_);_(@_)">
                  <c:v>254000</c:v>
                </c:pt>
                <c:pt idx="175" formatCode="_(&quot;$&quot;* #,##0.00_);_(&quot;$&quot;* \(#,##0.00\);_(&quot;$&quot;* &quot;-&quot;??_);_(@_)">
                  <c:v>256000</c:v>
                </c:pt>
                <c:pt idx="176" formatCode="_(&quot;$&quot;* #,##0.00_);_(&quot;$&quot;* \(#,##0.00\);_(&quot;$&quot;* &quot;-&quot;??_);_(@_)">
                  <c:v>258000</c:v>
                </c:pt>
                <c:pt idx="177" formatCode="_(&quot;$&quot;* #,##0.00_);_(&quot;$&quot;* \(#,##0.00\);_(&quot;$&quot;* &quot;-&quot;??_);_(@_)">
                  <c:v>260000</c:v>
                </c:pt>
                <c:pt idx="178" formatCode="_(&quot;$&quot;* #,##0.00_);_(&quot;$&quot;* \(#,##0.00\);_(&quot;$&quot;* &quot;-&quot;??_);_(@_)">
                  <c:v>262000</c:v>
                </c:pt>
                <c:pt idx="179" formatCode="_(&quot;$&quot;* #,##0.00_);_(&quot;$&quot;* \(#,##0.00\);_(&quot;$&quot;* &quot;-&quot;??_);_(@_)">
                  <c:v>264000</c:v>
                </c:pt>
                <c:pt idx="180" formatCode="_(&quot;$&quot;* #,##0.00_);_(&quot;$&quot;* \(#,##0.00\);_(&quot;$&quot;* &quot;-&quot;??_);_(@_)">
                  <c:v>266000</c:v>
                </c:pt>
                <c:pt idx="181" formatCode="_(&quot;$&quot;* #,##0.00_);_(&quot;$&quot;* \(#,##0.00\);_(&quot;$&quot;* &quot;-&quot;??_);_(@_)">
                  <c:v>268000</c:v>
                </c:pt>
                <c:pt idx="182" formatCode="_(&quot;$&quot;* #,##0.00_);_(&quot;$&quot;* \(#,##0.00\);_(&quot;$&quot;* &quot;-&quot;??_);_(@_)">
                  <c:v>270000</c:v>
                </c:pt>
                <c:pt idx="183" formatCode="_(&quot;$&quot;* #,##0.00_);_(&quot;$&quot;* \(#,##0.00\);_(&quot;$&quot;* &quot;-&quot;??_);_(@_)">
                  <c:v>272000</c:v>
                </c:pt>
                <c:pt idx="184" formatCode="_(&quot;$&quot;* #,##0.00_);_(&quot;$&quot;* \(#,##0.00\);_(&quot;$&quot;* &quot;-&quot;??_);_(@_)">
                  <c:v>274000</c:v>
                </c:pt>
                <c:pt idx="185" formatCode="_(&quot;$&quot;* #,##0.00_);_(&quot;$&quot;* \(#,##0.00\);_(&quot;$&quot;* &quot;-&quot;??_);_(@_)">
                  <c:v>276000</c:v>
                </c:pt>
                <c:pt idx="186" formatCode="_(&quot;$&quot;* #,##0.00_);_(&quot;$&quot;* \(#,##0.00\);_(&quot;$&quot;* &quot;-&quot;??_);_(@_)">
                  <c:v>278000</c:v>
                </c:pt>
                <c:pt idx="187" formatCode="_(&quot;$&quot;* #,##0.00_);_(&quot;$&quot;* \(#,##0.00\);_(&quot;$&quot;* &quot;-&quot;??_);_(@_)">
                  <c:v>280000</c:v>
                </c:pt>
                <c:pt idx="188" formatCode="_(&quot;$&quot;* #,##0.00_);_(&quot;$&quot;* \(#,##0.00\);_(&quot;$&quot;* &quot;-&quot;??_);_(@_)">
                  <c:v>282000</c:v>
                </c:pt>
                <c:pt idx="189" formatCode="_(&quot;$&quot;* #,##0.00_);_(&quot;$&quot;* \(#,##0.00\);_(&quot;$&quot;* &quot;-&quot;??_);_(@_)">
                  <c:v>284000</c:v>
                </c:pt>
                <c:pt idx="190" formatCode="_(&quot;$&quot;* #,##0.00_);_(&quot;$&quot;* \(#,##0.00\);_(&quot;$&quot;* &quot;-&quot;??_);_(@_)">
                  <c:v>286000</c:v>
                </c:pt>
                <c:pt idx="191" formatCode="_(&quot;$&quot;* #,##0.00_);_(&quot;$&quot;* \(#,##0.00\);_(&quot;$&quot;* &quot;-&quot;??_);_(@_)">
                  <c:v>288000</c:v>
                </c:pt>
                <c:pt idx="192" formatCode="_(&quot;$&quot;* #,##0.00_);_(&quot;$&quot;* \(#,##0.00\);_(&quot;$&quot;* &quot;-&quot;??_);_(@_)">
                  <c:v>290000</c:v>
                </c:pt>
                <c:pt idx="193" formatCode="_(&quot;$&quot;* #,##0.00_);_(&quot;$&quot;* \(#,##0.00\);_(&quot;$&quot;* &quot;-&quot;??_);_(@_)">
                  <c:v>292000</c:v>
                </c:pt>
                <c:pt idx="194" formatCode="_(&quot;$&quot;* #,##0.00_);_(&quot;$&quot;* \(#,##0.00\);_(&quot;$&quot;* &quot;-&quot;??_);_(@_)">
                  <c:v>294000</c:v>
                </c:pt>
                <c:pt idx="195" formatCode="_(&quot;$&quot;* #,##0.00_);_(&quot;$&quot;* \(#,##0.00\);_(&quot;$&quot;* &quot;-&quot;??_);_(@_)">
                  <c:v>296000</c:v>
                </c:pt>
                <c:pt idx="196" formatCode="_(&quot;$&quot;* #,##0.00_);_(&quot;$&quot;* \(#,##0.00\);_(&quot;$&quot;* &quot;-&quot;??_);_(@_)">
                  <c:v>298000</c:v>
                </c:pt>
                <c:pt idx="197" formatCode="_(&quot;$&quot;* #,##0.00_);_(&quot;$&quot;* \(#,##0.00\);_(&quot;$&quot;* &quot;-&quot;??_);_(@_)">
                  <c:v>300000</c:v>
                </c:pt>
                <c:pt idx="198" formatCode="_(&quot;$&quot;* #,##0.00_);_(&quot;$&quot;* \(#,##0.00\);_(&quot;$&quot;* &quot;-&quot;??_);_(@_)">
                  <c:v>302000</c:v>
                </c:pt>
                <c:pt idx="199" formatCode="_(&quot;$&quot;* #,##0.00_);_(&quot;$&quot;* \(#,##0.00\);_(&quot;$&quot;* &quot;-&quot;??_);_(@_)">
                  <c:v>304000</c:v>
                </c:pt>
                <c:pt idx="200" formatCode="_(&quot;$&quot;* #,##0.00_);_(&quot;$&quot;* \(#,##0.00\);_(&quot;$&quot;* &quot;-&quot;??_);_(@_)">
                  <c:v>306000</c:v>
                </c:pt>
                <c:pt idx="201" formatCode="_(&quot;$&quot;* #,##0.00_);_(&quot;$&quot;* \(#,##0.00\);_(&quot;$&quot;* &quot;-&quot;??_);_(@_)">
                  <c:v>308000</c:v>
                </c:pt>
                <c:pt idx="202" formatCode="_(&quot;$&quot;* #,##0.00_);_(&quot;$&quot;* \(#,##0.00\);_(&quot;$&quot;* &quot;-&quot;??_);_(@_)">
                  <c:v>310000</c:v>
                </c:pt>
                <c:pt idx="203" formatCode="_(&quot;$&quot;* #,##0.00_);_(&quot;$&quot;* \(#,##0.00\);_(&quot;$&quot;* &quot;-&quot;??_);_(@_)">
                  <c:v>312000</c:v>
                </c:pt>
                <c:pt idx="204" formatCode="_(&quot;$&quot;* #,##0.00_);_(&quot;$&quot;* \(#,##0.00\);_(&quot;$&quot;* &quot;-&quot;??_);_(@_)">
                  <c:v>314000</c:v>
                </c:pt>
                <c:pt idx="205" formatCode="_(&quot;$&quot;* #,##0.00_);_(&quot;$&quot;* \(#,##0.00\);_(&quot;$&quot;* &quot;-&quot;??_);_(@_)">
                  <c:v>316000</c:v>
                </c:pt>
                <c:pt idx="206" formatCode="_(&quot;$&quot;* #,##0.00_);_(&quot;$&quot;* \(#,##0.00\);_(&quot;$&quot;* &quot;-&quot;??_);_(@_)">
                  <c:v>318000</c:v>
                </c:pt>
                <c:pt idx="207" formatCode="_(&quot;$&quot;* #,##0.00_);_(&quot;$&quot;* \(#,##0.00\);_(&quot;$&quot;* &quot;-&quot;??_);_(@_)">
                  <c:v>320000</c:v>
                </c:pt>
                <c:pt idx="208" formatCode="_(&quot;$&quot;* #,##0.00_);_(&quot;$&quot;* \(#,##0.00\);_(&quot;$&quot;* &quot;-&quot;??_);_(@_)">
                  <c:v>322000</c:v>
                </c:pt>
                <c:pt idx="209" formatCode="_(&quot;$&quot;* #,##0.00_);_(&quot;$&quot;* \(#,##0.00\);_(&quot;$&quot;* &quot;-&quot;??_);_(@_)">
                  <c:v>324000</c:v>
                </c:pt>
                <c:pt idx="210" formatCode="_(&quot;$&quot;* #,##0.00_);_(&quot;$&quot;* \(#,##0.00\);_(&quot;$&quot;* &quot;-&quot;??_);_(@_)">
                  <c:v>326000</c:v>
                </c:pt>
                <c:pt idx="211" formatCode="_(&quot;$&quot;* #,##0.00_);_(&quot;$&quot;* \(#,##0.00\);_(&quot;$&quot;* &quot;-&quot;??_);_(@_)">
                  <c:v>328000</c:v>
                </c:pt>
                <c:pt idx="212" formatCode="_(&quot;$&quot;* #,##0.00_);_(&quot;$&quot;* \(#,##0.00\);_(&quot;$&quot;* &quot;-&quot;??_);_(@_)">
                  <c:v>330000</c:v>
                </c:pt>
                <c:pt idx="213" formatCode="_(&quot;$&quot;* #,##0.00_);_(&quot;$&quot;* \(#,##0.00\);_(&quot;$&quot;* &quot;-&quot;??_);_(@_)">
                  <c:v>332000</c:v>
                </c:pt>
                <c:pt idx="214" formatCode="_(&quot;$&quot;* #,##0.00_);_(&quot;$&quot;* \(#,##0.00\);_(&quot;$&quot;* &quot;-&quot;??_);_(@_)">
                  <c:v>334000</c:v>
                </c:pt>
                <c:pt idx="215" formatCode="_(&quot;$&quot;* #,##0.00_);_(&quot;$&quot;* \(#,##0.00\);_(&quot;$&quot;* &quot;-&quot;??_);_(@_)">
                  <c:v>336000</c:v>
                </c:pt>
                <c:pt idx="216" formatCode="_(&quot;$&quot;* #,##0.00_);_(&quot;$&quot;* \(#,##0.00\);_(&quot;$&quot;* &quot;-&quot;??_);_(@_)">
                  <c:v>338000</c:v>
                </c:pt>
                <c:pt idx="217" formatCode="_(&quot;$&quot;* #,##0.00_);_(&quot;$&quot;* \(#,##0.00\);_(&quot;$&quot;* &quot;-&quot;??_);_(@_)">
                  <c:v>340000</c:v>
                </c:pt>
                <c:pt idx="218" formatCode="_(&quot;$&quot;* #,##0.00_);_(&quot;$&quot;* \(#,##0.00\);_(&quot;$&quot;* &quot;-&quot;??_);_(@_)">
                  <c:v>342000</c:v>
                </c:pt>
                <c:pt idx="219" formatCode="_(&quot;$&quot;* #,##0.00_);_(&quot;$&quot;* \(#,##0.00\);_(&quot;$&quot;* &quot;-&quot;??_);_(@_)">
                  <c:v>344000</c:v>
                </c:pt>
                <c:pt idx="220" formatCode="_(&quot;$&quot;* #,##0.00_);_(&quot;$&quot;* \(#,##0.00\);_(&quot;$&quot;* &quot;-&quot;??_);_(@_)">
                  <c:v>346000</c:v>
                </c:pt>
                <c:pt idx="221" formatCode="_(&quot;$&quot;* #,##0.00_);_(&quot;$&quot;* \(#,##0.00\);_(&quot;$&quot;* &quot;-&quot;??_);_(@_)">
                  <c:v>348000</c:v>
                </c:pt>
                <c:pt idx="222" formatCode="_(&quot;$&quot;* #,##0.00_);_(&quot;$&quot;* \(#,##0.00\);_(&quot;$&quot;* &quot;-&quot;??_);_(@_)">
                  <c:v>350000</c:v>
                </c:pt>
                <c:pt idx="223" formatCode="_(&quot;$&quot;* #,##0.00_);_(&quot;$&quot;* \(#,##0.00\);_(&quot;$&quot;* &quot;-&quot;??_);_(@_)">
                  <c:v>352000</c:v>
                </c:pt>
                <c:pt idx="224" formatCode="_(&quot;$&quot;* #,##0.00_);_(&quot;$&quot;* \(#,##0.00\);_(&quot;$&quot;* &quot;-&quot;??_);_(@_)">
                  <c:v>354000</c:v>
                </c:pt>
                <c:pt idx="225" formatCode="_(&quot;$&quot;* #,##0.00_);_(&quot;$&quot;* \(#,##0.00\);_(&quot;$&quot;* &quot;-&quot;??_);_(@_)">
                  <c:v>356000</c:v>
                </c:pt>
                <c:pt idx="226" formatCode="_(&quot;$&quot;* #,##0.00_);_(&quot;$&quot;* \(#,##0.00\);_(&quot;$&quot;* &quot;-&quot;??_);_(@_)">
                  <c:v>358000</c:v>
                </c:pt>
                <c:pt idx="227" formatCode="_(&quot;$&quot;* #,##0.00_);_(&quot;$&quot;* \(#,##0.00\);_(&quot;$&quot;* &quot;-&quot;??_);_(@_)">
                  <c:v>360000</c:v>
                </c:pt>
                <c:pt idx="228" formatCode="_(&quot;$&quot;* #,##0.00_);_(&quot;$&quot;* \(#,##0.00\);_(&quot;$&quot;* &quot;-&quot;??_);_(@_)">
                  <c:v>362000</c:v>
                </c:pt>
                <c:pt idx="229" formatCode="_(&quot;$&quot;* #,##0.00_);_(&quot;$&quot;* \(#,##0.00\);_(&quot;$&quot;* &quot;-&quot;??_);_(@_)">
                  <c:v>364000</c:v>
                </c:pt>
                <c:pt idx="230" formatCode="_(&quot;$&quot;* #,##0.00_);_(&quot;$&quot;* \(#,##0.00\);_(&quot;$&quot;* &quot;-&quot;??_);_(@_)">
                  <c:v>366000</c:v>
                </c:pt>
                <c:pt idx="231" formatCode="_(&quot;$&quot;* #,##0.00_);_(&quot;$&quot;* \(#,##0.00\);_(&quot;$&quot;* &quot;-&quot;??_);_(@_)">
                  <c:v>368000</c:v>
                </c:pt>
                <c:pt idx="232" formatCode="_(&quot;$&quot;* #,##0.00_);_(&quot;$&quot;* \(#,##0.00\);_(&quot;$&quot;* &quot;-&quot;??_);_(@_)">
                  <c:v>370000</c:v>
                </c:pt>
                <c:pt idx="233" formatCode="_(&quot;$&quot;* #,##0.00_);_(&quot;$&quot;* \(#,##0.00\);_(&quot;$&quot;* &quot;-&quot;??_);_(@_)">
                  <c:v>372000</c:v>
                </c:pt>
                <c:pt idx="234" formatCode="_(&quot;$&quot;* #,##0.00_);_(&quot;$&quot;* \(#,##0.00\);_(&quot;$&quot;* &quot;-&quot;??_);_(@_)">
                  <c:v>374000</c:v>
                </c:pt>
                <c:pt idx="235" formatCode="_(&quot;$&quot;* #,##0.00_);_(&quot;$&quot;* \(#,##0.00\);_(&quot;$&quot;* &quot;-&quot;??_);_(@_)">
                  <c:v>376000</c:v>
                </c:pt>
                <c:pt idx="236" formatCode="_(&quot;$&quot;* #,##0.00_);_(&quot;$&quot;* \(#,##0.00\);_(&quot;$&quot;* &quot;-&quot;??_);_(@_)">
                  <c:v>378000</c:v>
                </c:pt>
                <c:pt idx="237" formatCode="_(&quot;$&quot;* #,##0.00_);_(&quot;$&quot;* \(#,##0.00\);_(&quot;$&quot;* &quot;-&quot;??_);_(@_)">
                  <c:v>380000</c:v>
                </c:pt>
                <c:pt idx="238" formatCode="_(&quot;$&quot;* #,##0.00_);_(&quot;$&quot;* \(#,##0.00\);_(&quot;$&quot;* &quot;-&quot;??_);_(@_)">
                  <c:v>382000</c:v>
                </c:pt>
                <c:pt idx="239" formatCode="_(&quot;$&quot;* #,##0.00_);_(&quot;$&quot;* \(#,##0.00\);_(&quot;$&quot;* &quot;-&quot;??_);_(@_)">
                  <c:v>384000</c:v>
                </c:pt>
                <c:pt idx="240" formatCode="_(&quot;$&quot;* #,##0.00_);_(&quot;$&quot;* \(#,##0.00\);_(&quot;$&quot;* &quot;-&quot;??_);_(@_)">
                  <c:v>386000</c:v>
                </c:pt>
                <c:pt idx="241" formatCode="_(&quot;$&quot;* #,##0.00_);_(&quot;$&quot;* \(#,##0.00\);_(&quot;$&quot;* &quot;-&quot;??_);_(@_)">
                  <c:v>388000</c:v>
                </c:pt>
                <c:pt idx="242" formatCode="_(&quot;$&quot;* #,##0.00_);_(&quot;$&quot;* \(#,##0.00\);_(&quot;$&quot;* &quot;-&quot;??_);_(@_)">
                  <c:v>390000</c:v>
                </c:pt>
                <c:pt idx="243" formatCode="_(&quot;$&quot;* #,##0.00_);_(&quot;$&quot;* \(#,##0.00\);_(&quot;$&quot;* &quot;-&quot;??_);_(@_)">
                  <c:v>392000</c:v>
                </c:pt>
                <c:pt idx="244" formatCode="_(&quot;$&quot;* #,##0.00_);_(&quot;$&quot;* \(#,##0.00\);_(&quot;$&quot;* &quot;-&quot;??_);_(@_)">
                  <c:v>394000</c:v>
                </c:pt>
                <c:pt idx="245" formatCode="_(&quot;$&quot;* #,##0.00_);_(&quot;$&quot;* \(#,##0.00\);_(&quot;$&quot;* &quot;-&quot;??_);_(@_)">
                  <c:v>396000</c:v>
                </c:pt>
                <c:pt idx="246" formatCode="_(&quot;$&quot;* #,##0.00_);_(&quot;$&quot;* \(#,##0.00\);_(&quot;$&quot;* &quot;-&quot;??_);_(@_)">
                  <c:v>398000</c:v>
                </c:pt>
                <c:pt idx="247" formatCode="_(&quot;$&quot;* #,##0.00_);_(&quot;$&quot;* \(#,##0.00\);_(&quot;$&quot;* &quot;-&quot;??_);_(@_)">
                  <c:v>400000</c:v>
                </c:pt>
                <c:pt idx="248" formatCode="_(&quot;$&quot;* #,##0.00_);_(&quot;$&quot;* \(#,##0.00\);_(&quot;$&quot;* &quot;-&quot;??_);_(@_)">
                  <c:v>402000</c:v>
                </c:pt>
                <c:pt idx="249" formatCode="_(&quot;$&quot;* #,##0.00_);_(&quot;$&quot;* \(#,##0.00\);_(&quot;$&quot;* &quot;-&quot;??_);_(@_)">
                  <c:v>404000</c:v>
                </c:pt>
                <c:pt idx="250" formatCode="_(&quot;$&quot;* #,##0.00_);_(&quot;$&quot;* \(#,##0.00\);_(&quot;$&quot;* &quot;-&quot;??_);_(@_)">
                  <c:v>406000</c:v>
                </c:pt>
                <c:pt idx="251" formatCode="_(&quot;$&quot;* #,##0.00_);_(&quot;$&quot;* \(#,##0.00\);_(&quot;$&quot;* &quot;-&quot;??_);_(@_)">
                  <c:v>408000</c:v>
                </c:pt>
                <c:pt idx="252" formatCode="_(&quot;$&quot;* #,##0.00_);_(&quot;$&quot;* \(#,##0.00\);_(&quot;$&quot;* &quot;-&quot;??_);_(@_)">
                  <c:v>410000</c:v>
                </c:pt>
                <c:pt idx="253" formatCode="_(&quot;$&quot;* #,##0.00_);_(&quot;$&quot;* \(#,##0.00\);_(&quot;$&quot;* &quot;-&quot;??_);_(@_)">
                  <c:v>412000</c:v>
                </c:pt>
                <c:pt idx="254" formatCode="_(&quot;$&quot;* #,##0.00_);_(&quot;$&quot;* \(#,##0.00\);_(&quot;$&quot;* &quot;-&quot;??_);_(@_)">
                  <c:v>414000</c:v>
                </c:pt>
                <c:pt idx="255" formatCode="_(&quot;$&quot;* #,##0.00_);_(&quot;$&quot;* \(#,##0.00\);_(&quot;$&quot;* &quot;-&quot;??_);_(@_)">
                  <c:v>416000</c:v>
                </c:pt>
                <c:pt idx="256" formatCode="_(&quot;$&quot;* #,##0.00_);_(&quot;$&quot;* \(#,##0.00\);_(&quot;$&quot;* &quot;-&quot;??_);_(@_)">
                  <c:v>418000</c:v>
                </c:pt>
                <c:pt idx="257" formatCode="_(&quot;$&quot;* #,##0.00_);_(&quot;$&quot;* \(#,##0.00\);_(&quot;$&quot;* &quot;-&quot;??_);_(@_)">
                  <c:v>420000</c:v>
                </c:pt>
                <c:pt idx="258" formatCode="_(&quot;$&quot;* #,##0.00_);_(&quot;$&quot;* \(#,##0.00\);_(&quot;$&quot;* &quot;-&quot;??_);_(@_)">
                  <c:v>422000</c:v>
                </c:pt>
                <c:pt idx="259" formatCode="_(&quot;$&quot;* #,##0.00_);_(&quot;$&quot;* \(#,##0.00\);_(&quot;$&quot;* &quot;-&quot;??_);_(@_)">
                  <c:v>424000</c:v>
                </c:pt>
                <c:pt idx="260" formatCode="_(&quot;$&quot;* #,##0.00_);_(&quot;$&quot;* \(#,##0.00\);_(&quot;$&quot;* &quot;-&quot;??_);_(@_)">
                  <c:v>426000</c:v>
                </c:pt>
                <c:pt idx="261" formatCode="_(&quot;$&quot;* #,##0.00_);_(&quot;$&quot;* \(#,##0.00\);_(&quot;$&quot;* &quot;-&quot;??_);_(@_)">
                  <c:v>428000</c:v>
                </c:pt>
                <c:pt idx="262" formatCode="_(&quot;$&quot;* #,##0.00_);_(&quot;$&quot;* \(#,##0.00\);_(&quot;$&quot;* &quot;-&quot;??_);_(@_)">
                  <c:v>430000</c:v>
                </c:pt>
                <c:pt idx="263" formatCode="_(&quot;$&quot;* #,##0.00_);_(&quot;$&quot;* \(#,##0.00\);_(&quot;$&quot;* &quot;-&quot;??_);_(@_)">
                  <c:v>432000</c:v>
                </c:pt>
                <c:pt idx="264" formatCode="_(&quot;$&quot;* #,##0.00_);_(&quot;$&quot;* \(#,##0.00\);_(&quot;$&quot;* &quot;-&quot;??_);_(@_)">
                  <c:v>434000</c:v>
                </c:pt>
                <c:pt idx="265" formatCode="_(&quot;$&quot;* #,##0.00_);_(&quot;$&quot;* \(#,##0.00\);_(&quot;$&quot;* &quot;-&quot;??_);_(@_)">
                  <c:v>436000</c:v>
                </c:pt>
                <c:pt idx="266" formatCode="_(&quot;$&quot;* #,##0.00_);_(&quot;$&quot;* \(#,##0.00\);_(&quot;$&quot;* &quot;-&quot;??_);_(@_)">
                  <c:v>438000</c:v>
                </c:pt>
                <c:pt idx="267" formatCode="_(&quot;$&quot;* #,##0.00_);_(&quot;$&quot;* \(#,##0.00\);_(&quot;$&quot;* &quot;-&quot;??_);_(@_)">
                  <c:v>440000</c:v>
                </c:pt>
                <c:pt idx="268" formatCode="_(&quot;$&quot;* #,##0.00_);_(&quot;$&quot;* \(#,##0.00\);_(&quot;$&quot;* &quot;-&quot;??_);_(@_)">
                  <c:v>442000</c:v>
                </c:pt>
                <c:pt idx="269" formatCode="_(&quot;$&quot;* #,##0.00_);_(&quot;$&quot;* \(#,##0.00\);_(&quot;$&quot;* &quot;-&quot;??_);_(@_)">
                  <c:v>444000</c:v>
                </c:pt>
                <c:pt idx="270" formatCode="_(&quot;$&quot;* #,##0.00_);_(&quot;$&quot;* \(#,##0.00\);_(&quot;$&quot;* &quot;-&quot;??_);_(@_)">
                  <c:v>446000</c:v>
                </c:pt>
                <c:pt idx="271" formatCode="_(&quot;$&quot;* #,##0.00_);_(&quot;$&quot;* \(#,##0.00\);_(&quot;$&quot;* &quot;-&quot;??_);_(@_)">
                  <c:v>448000</c:v>
                </c:pt>
                <c:pt idx="272" formatCode="_(&quot;$&quot;* #,##0.00_);_(&quot;$&quot;* \(#,##0.00\);_(&quot;$&quot;* &quot;-&quot;??_);_(@_)">
                  <c:v>450000</c:v>
                </c:pt>
                <c:pt idx="273" formatCode="_(&quot;$&quot;* #,##0.00_);_(&quot;$&quot;* \(#,##0.00\);_(&quot;$&quot;* &quot;-&quot;??_);_(@_)">
                  <c:v>452000</c:v>
                </c:pt>
                <c:pt idx="274" formatCode="_(&quot;$&quot;* #,##0.00_);_(&quot;$&quot;* \(#,##0.00\);_(&quot;$&quot;* &quot;-&quot;??_);_(@_)">
                  <c:v>454000</c:v>
                </c:pt>
                <c:pt idx="275" formatCode="_(&quot;$&quot;* #,##0.00_);_(&quot;$&quot;* \(#,##0.00\);_(&quot;$&quot;* &quot;-&quot;??_);_(@_)">
                  <c:v>456000</c:v>
                </c:pt>
                <c:pt idx="276" formatCode="_(&quot;$&quot;* #,##0.00_);_(&quot;$&quot;* \(#,##0.00\);_(&quot;$&quot;* &quot;-&quot;??_);_(@_)">
                  <c:v>458000</c:v>
                </c:pt>
              </c:numCache>
            </c:numRef>
          </c:val>
          <c:smooth val="0"/>
          <c:extLst>
            <c:ext xmlns:c16="http://schemas.microsoft.com/office/drawing/2014/chart" uri="{C3380CC4-5D6E-409C-BE32-E72D297353CC}">
              <c16:uniqueId val="{00000003-8E00-014C-A992-BAC190E4ECCF}"/>
            </c:ext>
          </c:extLst>
        </c:ser>
        <c:dLbls>
          <c:showLegendKey val="0"/>
          <c:showVal val="0"/>
          <c:showCatName val="0"/>
          <c:showSerName val="0"/>
          <c:showPercent val="0"/>
          <c:showBubbleSize val="0"/>
        </c:dLbls>
        <c:smooth val="0"/>
        <c:axId val="139424128"/>
        <c:axId val="139425664"/>
      </c:lineChart>
      <c:catAx>
        <c:axId val="139424128"/>
        <c:scaling>
          <c:orientation val="minMax"/>
        </c:scaling>
        <c:delete val="0"/>
        <c:axPos val="b"/>
        <c:numFmt formatCode="0" sourceLinked="0"/>
        <c:majorTickMark val="none"/>
        <c:minorTickMark val="none"/>
        <c:tickLblPos val="none"/>
        <c:spPr>
          <a:ln w="38100">
            <a:solidFill>
              <a:srgbClr val="BFBFBF"/>
            </a:solidFill>
          </a:ln>
        </c:spPr>
        <c:txPr>
          <a:bodyPr/>
          <a:lstStyle/>
          <a:p>
            <a:pPr>
              <a:defRPr b="1">
                <a:solidFill>
                  <a:srgbClr val="7F7F7F"/>
                </a:solidFill>
              </a:defRPr>
            </a:pPr>
            <a:endParaRPr lang="en-US"/>
          </a:p>
        </c:txPr>
        <c:crossAx val="139425664"/>
        <c:crosses val="autoZero"/>
        <c:auto val="1"/>
        <c:lblAlgn val="ctr"/>
        <c:lblOffset val="100"/>
        <c:tickLblSkip val="12"/>
        <c:tickMarkSkip val="12"/>
        <c:noMultiLvlLbl val="0"/>
      </c:catAx>
      <c:valAx>
        <c:axId val="139425664"/>
        <c:scaling>
          <c:orientation val="minMax"/>
          <c:max val="500000"/>
        </c:scaling>
        <c:delete val="0"/>
        <c:axPos val="l"/>
        <c:majorGridlines>
          <c:spPr>
            <a:ln w="6350">
              <a:solidFill>
                <a:schemeClr val="bg1">
                  <a:lumMod val="85000"/>
                </a:schemeClr>
              </a:solidFill>
            </a:ln>
          </c:spPr>
        </c:majorGridlines>
        <c:numFmt formatCode="&quot;$&quot;#,##0" sourceLinked="0"/>
        <c:majorTickMark val="out"/>
        <c:minorTickMark val="none"/>
        <c:tickLblPos val="nextTo"/>
        <c:spPr>
          <a:ln>
            <a:noFill/>
          </a:ln>
        </c:spPr>
        <c:txPr>
          <a:bodyPr/>
          <a:lstStyle/>
          <a:p>
            <a:pPr>
              <a:defRPr sz="1400" b="0">
                <a:solidFill>
                  <a:schemeClr val="tx1"/>
                </a:solidFill>
              </a:defRPr>
            </a:pPr>
            <a:endParaRPr lang="en-US"/>
          </a:p>
        </c:txPr>
        <c:crossAx val="139424128"/>
        <c:crosses val="autoZero"/>
        <c:crossBetween val="between"/>
        <c:majorUnit val="1000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657549718526801"/>
          <c:y val="5.1664965656726076E-2"/>
          <c:w val="0.86342450281473193"/>
          <c:h val="0.88397146507168767"/>
        </c:manualLayout>
      </c:layout>
      <c:barChart>
        <c:barDir val="col"/>
        <c:grouping val="stacked"/>
        <c:varyColors val="0"/>
        <c:ser>
          <c:idx val="0"/>
          <c:order val="0"/>
          <c:tx>
            <c:strRef>
              <c:f>Sheet1!$B$1</c:f>
              <c:strCache>
                <c:ptCount val="1"/>
                <c:pt idx="0">
                  <c:v>Series 1</c:v>
                </c:pt>
              </c:strCache>
            </c:strRef>
          </c:tx>
          <c:spPr>
            <a:solidFill>
              <a:schemeClr val="accent5"/>
            </a:solidFill>
            <a:effectLst/>
          </c:spPr>
          <c:invertIfNegative val="0"/>
          <c:dPt>
            <c:idx val="1"/>
            <c:invertIfNegative val="0"/>
            <c:bubble3D val="0"/>
            <c:spPr>
              <a:solidFill>
                <a:schemeClr val="accent3"/>
              </a:solidFill>
              <a:effectLst/>
            </c:spPr>
            <c:extLst>
              <c:ext xmlns:c16="http://schemas.microsoft.com/office/drawing/2014/chart" uri="{C3380CC4-5D6E-409C-BE32-E72D297353CC}">
                <c16:uniqueId val="{00000001-22CF-A141-8F1F-DC05383038BE}"/>
              </c:ext>
            </c:extLst>
          </c:dPt>
          <c:dPt>
            <c:idx val="2"/>
            <c:invertIfNegative val="0"/>
            <c:bubble3D val="0"/>
            <c:spPr>
              <a:solidFill>
                <a:schemeClr val="accent1"/>
              </a:solidFill>
              <a:effectLst/>
            </c:spPr>
            <c:extLst>
              <c:ext xmlns:c16="http://schemas.microsoft.com/office/drawing/2014/chart" uri="{C3380CC4-5D6E-409C-BE32-E72D297353CC}">
                <c16:uniqueId val="{00000003-22CF-A141-8F1F-DC05383038BE}"/>
              </c:ext>
            </c:extLst>
          </c:dPt>
          <c:cat>
            <c:numRef>
              <c:f>Sheet1!$A$2:$A$4</c:f>
              <c:numCache>
                <c:formatCode>General</c:formatCode>
                <c:ptCount val="3"/>
              </c:numCache>
            </c:numRef>
          </c:cat>
          <c:val>
            <c:numRef>
              <c:f>Sheet1!$B$2:$B$4</c:f>
              <c:numCache>
                <c:formatCode>"$"#,##0</c:formatCode>
                <c:ptCount val="3"/>
                <c:pt idx="0">
                  <c:v>376200</c:v>
                </c:pt>
                <c:pt idx="1">
                  <c:v>410400</c:v>
                </c:pt>
                <c:pt idx="2">
                  <c:v>421344</c:v>
                </c:pt>
              </c:numCache>
            </c:numRef>
          </c:val>
          <c:extLst>
            <c:ext xmlns:c16="http://schemas.microsoft.com/office/drawing/2014/chart" uri="{C3380CC4-5D6E-409C-BE32-E72D297353CC}">
              <c16:uniqueId val="{00000004-22CF-A141-8F1F-DC05383038BE}"/>
            </c:ext>
          </c:extLst>
        </c:ser>
        <c:ser>
          <c:idx val="1"/>
          <c:order val="1"/>
          <c:tx>
            <c:strRef>
              <c:f>Sheet1!$C$1</c:f>
              <c:strCache>
                <c:ptCount val="1"/>
                <c:pt idx="0">
                  <c:v>Series 2</c:v>
                </c:pt>
              </c:strCache>
            </c:strRef>
          </c:tx>
          <c:spPr>
            <a:solidFill>
              <a:schemeClr val="bg1">
                <a:lumMod val="65000"/>
              </a:schemeClr>
            </a:solidFill>
            <a:effectLst/>
          </c:spPr>
          <c:invertIfNegative val="0"/>
          <c:dPt>
            <c:idx val="0"/>
            <c:invertIfNegative val="0"/>
            <c:bubble3D val="0"/>
            <c:spPr>
              <a:solidFill>
                <a:srgbClr val="919EA8"/>
              </a:solidFill>
              <a:effectLst/>
            </c:spPr>
            <c:extLst>
              <c:ext xmlns:c16="http://schemas.microsoft.com/office/drawing/2014/chart" uri="{C3380CC4-5D6E-409C-BE32-E72D297353CC}">
                <c16:uniqueId val="{00000006-22CF-A141-8F1F-DC05383038BE}"/>
              </c:ext>
            </c:extLst>
          </c:dPt>
          <c:dPt>
            <c:idx val="1"/>
            <c:invertIfNegative val="0"/>
            <c:bubble3D val="0"/>
            <c:spPr>
              <a:solidFill>
                <a:srgbClr val="94AE3C"/>
              </a:solidFill>
              <a:effectLst/>
            </c:spPr>
            <c:extLst>
              <c:ext xmlns:c16="http://schemas.microsoft.com/office/drawing/2014/chart" uri="{C3380CC4-5D6E-409C-BE32-E72D297353CC}">
                <c16:uniqueId val="{00000008-22CF-A141-8F1F-DC05383038BE}"/>
              </c:ext>
            </c:extLst>
          </c:dPt>
          <c:dPt>
            <c:idx val="2"/>
            <c:invertIfNegative val="0"/>
            <c:bubble3D val="0"/>
            <c:spPr>
              <a:solidFill>
                <a:srgbClr val="53A5CE"/>
              </a:solidFill>
              <a:effectLst/>
            </c:spPr>
            <c:extLst>
              <c:ext xmlns:c16="http://schemas.microsoft.com/office/drawing/2014/chart" uri="{C3380CC4-5D6E-409C-BE32-E72D297353CC}">
                <c16:uniqueId val="{0000000A-22CF-A141-8F1F-DC05383038BE}"/>
              </c:ext>
            </c:extLst>
          </c:dPt>
          <c:cat>
            <c:numRef>
              <c:f>Sheet1!$A$2:$A$4</c:f>
              <c:numCache>
                <c:formatCode>General</c:formatCode>
                <c:ptCount val="3"/>
              </c:numCache>
            </c:numRef>
          </c:cat>
          <c:val>
            <c:numRef>
              <c:f>Sheet1!$C$2:$C$4</c:f>
              <c:numCache>
                <c:formatCode>"$"#,##0</c:formatCode>
                <c:ptCount val="3"/>
                <c:pt idx="0">
                  <c:v>178200</c:v>
                </c:pt>
                <c:pt idx="1">
                  <c:v>205200</c:v>
                </c:pt>
                <c:pt idx="2">
                  <c:v>199584</c:v>
                </c:pt>
              </c:numCache>
            </c:numRef>
          </c:val>
          <c:extLst>
            <c:ext xmlns:c16="http://schemas.microsoft.com/office/drawing/2014/chart" uri="{C3380CC4-5D6E-409C-BE32-E72D297353CC}">
              <c16:uniqueId val="{0000000B-22CF-A141-8F1F-DC05383038BE}"/>
            </c:ext>
          </c:extLst>
        </c:ser>
        <c:ser>
          <c:idx val="2"/>
          <c:order val="2"/>
          <c:tx>
            <c:strRef>
              <c:f>Sheet1!$D$1</c:f>
              <c:strCache>
                <c:ptCount val="1"/>
                <c:pt idx="0">
                  <c:v>Series 3</c:v>
                </c:pt>
              </c:strCache>
            </c:strRef>
          </c:tx>
          <c:spPr>
            <a:solidFill>
              <a:schemeClr val="bg2">
                <a:lumMod val="20000"/>
                <a:lumOff val="80000"/>
              </a:schemeClr>
            </a:solidFill>
            <a:effectLst/>
          </c:spPr>
          <c:invertIfNegative val="0"/>
          <c:dPt>
            <c:idx val="0"/>
            <c:invertIfNegative val="0"/>
            <c:bubble3D val="0"/>
            <c:spPr>
              <a:solidFill>
                <a:srgbClr val="ADB6BE"/>
              </a:solidFill>
              <a:effectLst/>
            </c:spPr>
            <c:extLst>
              <c:ext xmlns:c16="http://schemas.microsoft.com/office/drawing/2014/chart" uri="{C3380CC4-5D6E-409C-BE32-E72D297353CC}">
                <c16:uniqueId val="{0000000D-22CF-A141-8F1F-DC05383038BE}"/>
              </c:ext>
            </c:extLst>
          </c:dPt>
          <c:dPt>
            <c:idx val="1"/>
            <c:invertIfNegative val="0"/>
            <c:bubble3D val="0"/>
            <c:spPr>
              <a:solidFill>
                <a:srgbClr val="AFC267"/>
              </a:solidFill>
              <a:effectLst/>
            </c:spPr>
            <c:extLst>
              <c:ext xmlns:c16="http://schemas.microsoft.com/office/drawing/2014/chart" uri="{C3380CC4-5D6E-409C-BE32-E72D297353CC}">
                <c16:uniqueId val="{0000000F-22CF-A141-8F1F-DC05383038BE}"/>
              </c:ext>
            </c:extLst>
          </c:dPt>
          <c:dPt>
            <c:idx val="2"/>
            <c:invertIfNegative val="0"/>
            <c:bubble3D val="0"/>
            <c:spPr>
              <a:solidFill>
                <a:srgbClr val="80BCDA"/>
              </a:solidFill>
              <a:effectLst/>
            </c:spPr>
            <c:extLst>
              <c:ext xmlns:c16="http://schemas.microsoft.com/office/drawing/2014/chart" uri="{C3380CC4-5D6E-409C-BE32-E72D297353CC}">
                <c16:uniqueId val="{00000011-22CF-A141-8F1F-DC05383038BE}"/>
              </c:ext>
            </c:extLst>
          </c:dPt>
          <c:cat>
            <c:numRef>
              <c:f>Sheet1!$A$2:$A$4</c:f>
              <c:numCache>
                <c:formatCode>General</c:formatCode>
                <c:ptCount val="3"/>
              </c:numCache>
            </c:numRef>
          </c:cat>
          <c:val>
            <c:numRef>
              <c:f>Sheet1!$D$2:$D$4</c:f>
              <c:numCache>
                <c:formatCode>"$"#,##0</c:formatCode>
                <c:ptCount val="3"/>
                <c:pt idx="0">
                  <c:v>85500</c:v>
                </c:pt>
                <c:pt idx="1">
                  <c:v>114000</c:v>
                </c:pt>
                <c:pt idx="2">
                  <c:v>150480</c:v>
                </c:pt>
              </c:numCache>
            </c:numRef>
          </c:val>
          <c:extLst>
            <c:ext xmlns:c16="http://schemas.microsoft.com/office/drawing/2014/chart" uri="{C3380CC4-5D6E-409C-BE32-E72D297353CC}">
              <c16:uniqueId val="{00000012-22CF-A141-8F1F-DC05383038BE}"/>
            </c:ext>
          </c:extLst>
        </c:ser>
        <c:dLbls>
          <c:showLegendKey val="0"/>
          <c:showVal val="0"/>
          <c:showCatName val="0"/>
          <c:showSerName val="0"/>
          <c:showPercent val="0"/>
          <c:showBubbleSize val="0"/>
        </c:dLbls>
        <c:gapWidth val="69"/>
        <c:overlap val="100"/>
        <c:axId val="142521088"/>
        <c:axId val="142522624"/>
      </c:barChart>
      <c:catAx>
        <c:axId val="142521088"/>
        <c:scaling>
          <c:orientation val="minMax"/>
        </c:scaling>
        <c:delete val="0"/>
        <c:axPos val="b"/>
        <c:numFmt formatCode="General" sourceLinked="1"/>
        <c:majorTickMark val="none"/>
        <c:minorTickMark val="none"/>
        <c:tickLblPos val="nextTo"/>
        <c:spPr>
          <a:ln w="28575" cmpd="sng">
            <a:solidFill>
              <a:srgbClr val="BFBFBF"/>
            </a:solidFill>
          </a:ln>
        </c:spPr>
        <c:crossAx val="142522624"/>
        <c:crosses val="autoZero"/>
        <c:auto val="1"/>
        <c:lblAlgn val="ctr"/>
        <c:lblOffset val="100"/>
        <c:noMultiLvlLbl val="0"/>
      </c:catAx>
      <c:valAx>
        <c:axId val="142522624"/>
        <c:scaling>
          <c:orientation val="minMax"/>
          <c:max val="800000"/>
        </c:scaling>
        <c:delete val="0"/>
        <c:axPos val="l"/>
        <c:numFmt formatCode="&quot;$&quot;#,##0" sourceLinked="1"/>
        <c:majorTickMark val="out"/>
        <c:minorTickMark val="none"/>
        <c:tickLblPos val="nextTo"/>
        <c:spPr>
          <a:ln>
            <a:noFill/>
          </a:ln>
        </c:spPr>
        <c:txPr>
          <a:bodyPr/>
          <a:lstStyle/>
          <a:p>
            <a:pPr>
              <a:defRPr sz="1600" b="0">
                <a:solidFill>
                  <a:schemeClr val="tx1"/>
                </a:solidFill>
              </a:defRPr>
            </a:pPr>
            <a:endParaRPr lang="en-US"/>
          </a:p>
        </c:txPr>
        <c:crossAx val="142521088"/>
        <c:crosses val="autoZero"/>
        <c:crossBetween val="between"/>
        <c:majorUnit val="200000"/>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27137" cy="463571"/>
          </a:xfrm>
          <a:prstGeom prst="rect">
            <a:avLst/>
          </a:prstGeom>
          <a:noFill/>
          <a:ln w="9525">
            <a:noFill/>
            <a:miter lim="800000"/>
            <a:headEnd/>
            <a:tailEnd/>
          </a:ln>
        </p:spPr>
        <p:txBody>
          <a:bodyPr vert="horz" wrap="square" lIns="87891" tIns="43946" rIns="87891" bIns="43946" numCol="1" anchor="t" anchorCtr="0" compatLnSpc="1">
            <a:prstTxWarp prst="textNoShape">
              <a:avLst/>
            </a:prstTxWarp>
          </a:bodyPr>
          <a:lstStyle>
            <a:lvl1pPr algn="l" eaLnBrk="1" hangingPunct="1">
              <a:defRPr>
                <a:latin typeface="Arial" charset="0"/>
                <a:ea typeface="ＭＳ Ｐゴシック" pitchFamily="1" charset="-128"/>
                <a:cs typeface="+mn-cs"/>
              </a:defRPr>
            </a:lvl1pPr>
          </a:lstStyle>
          <a:p>
            <a:pPr>
              <a:defRPr/>
            </a:pPr>
            <a:endParaRPr lang="en-US"/>
          </a:p>
        </p:txBody>
      </p:sp>
      <p:sp>
        <p:nvSpPr>
          <p:cNvPr id="142339" name="Rectangle 3"/>
          <p:cNvSpPr>
            <a:spLocks noGrp="1" noChangeArrowheads="1"/>
          </p:cNvSpPr>
          <p:nvPr>
            <p:ph type="dt" sz="quarter" idx="1"/>
          </p:nvPr>
        </p:nvSpPr>
        <p:spPr bwMode="auto">
          <a:xfrm>
            <a:off x="3956348" y="0"/>
            <a:ext cx="3027137" cy="463571"/>
          </a:xfrm>
          <a:prstGeom prst="rect">
            <a:avLst/>
          </a:prstGeom>
          <a:noFill/>
          <a:ln w="9525">
            <a:noFill/>
            <a:miter lim="800000"/>
            <a:headEnd/>
            <a:tailEnd/>
          </a:ln>
        </p:spPr>
        <p:txBody>
          <a:bodyPr vert="horz" wrap="square" lIns="87891" tIns="43946" rIns="87891" bIns="43946" numCol="1" anchor="t" anchorCtr="0" compatLnSpc="1">
            <a:prstTxWarp prst="textNoShape">
              <a:avLst/>
            </a:prstTxWarp>
          </a:bodyPr>
          <a:lstStyle>
            <a:lvl1pPr algn="r" eaLnBrk="1" hangingPunct="1">
              <a:defRPr>
                <a:latin typeface="Arial" charset="0"/>
                <a:ea typeface="ＭＳ Ｐゴシック" pitchFamily="1" charset="-128"/>
                <a:cs typeface="+mn-cs"/>
              </a:defRPr>
            </a:lvl1pPr>
          </a:lstStyle>
          <a:p>
            <a:pPr>
              <a:defRPr/>
            </a:pPr>
            <a:endParaRPr lang="en-US"/>
          </a:p>
        </p:txBody>
      </p:sp>
      <p:sp>
        <p:nvSpPr>
          <p:cNvPr id="142340" name="Rectangle 4"/>
          <p:cNvSpPr>
            <a:spLocks noGrp="1" noChangeArrowheads="1"/>
          </p:cNvSpPr>
          <p:nvPr>
            <p:ph type="ftr" sz="quarter" idx="2"/>
          </p:nvPr>
        </p:nvSpPr>
        <p:spPr bwMode="auto">
          <a:xfrm>
            <a:off x="0" y="8818595"/>
            <a:ext cx="3027137" cy="463571"/>
          </a:xfrm>
          <a:prstGeom prst="rect">
            <a:avLst/>
          </a:prstGeom>
          <a:noFill/>
          <a:ln w="9525">
            <a:noFill/>
            <a:miter lim="800000"/>
            <a:headEnd/>
            <a:tailEnd/>
          </a:ln>
        </p:spPr>
        <p:txBody>
          <a:bodyPr vert="horz" wrap="square" lIns="87891" tIns="43946" rIns="87891" bIns="43946" numCol="1" anchor="b" anchorCtr="0" compatLnSpc="1">
            <a:prstTxWarp prst="textNoShape">
              <a:avLst/>
            </a:prstTxWarp>
          </a:bodyPr>
          <a:lstStyle>
            <a:lvl1pPr algn="l" eaLnBrk="1" hangingPunct="1">
              <a:defRPr>
                <a:latin typeface="Arial" charset="0"/>
                <a:ea typeface="ＭＳ Ｐゴシック" pitchFamily="1" charset="-128"/>
                <a:cs typeface="+mn-cs"/>
              </a:defRPr>
            </a:lvl1pPr>
          </a:lstStyle>
          <a:p>
            <a:pPr>
              <a:defRPr/>
            </a:pPr>
            <a:endParaRPr lang="en-US"/>
          </a:p>
        </p:txBody>
      </p:sp>
      <p:sp>
        <p:nvSpPr>
          <p:cNvPr id="142341" name="Rectangle 5"/>
          <p:cNvSpPr>
            <a:spLocks noGrp="1" noChangeArrowheads="1"/>
          </p:cNvSpPr>
          <p:nvPr>
            <p:ph type="sldNum" sz="quarter" idx="3"/>
          </p:nvPr>
        </p:nvSpPr>
        <p:spPr bwMode="auto">
          <a:xfrm>
            <a:off x="3956348" y="8818595"/>
            <a:ext cx="3027137" cy="463571"/>
          </a:xfrm>
          <a:prstGeom prst="rect">
            <a:avLst/>
          </a:prstGeom>
          <a:noFill/>
          <a:ln w="9525">
            <a:noFill/>
            <a:miter lim="800000"/>
            <a:headEnd/>
            <a:tailEnd/>
          </a:ln>
        </p:spPr>
        <p:txBody>
          <a:bodyPr vert="horz" wrap="square" lIns="87891" tIns="43946" rIns="87891" bIns="43946" numCol="1" anchor="b" anchorCtr="0" compatLnSpc="1">
            <a:prstTxWarp prst="textNoShape">
              <a:avLst/>
            </a:prstTxWarp>
          </a:bodyPr>
          <a:lstStyle>
            <a:lvl1pPr algn="r" eaLnBrk="1" hangingPunct="1">
              <a:defRPr>
                <a:latin typeface="Arial" charset="0"/>
                <a:ea typeface="ＭＳ Ｐゴシック" pitchFamily="1" charset="-128"/>
                <a:cs typeface="+mn-cs"/>
              </a:defRPr>
            </a:lvl1pPr>
          </a:lstStyle>
          <a:p>
            <a:pPr>
              <a:defRPr/>
            </a:pPr>
            <a:fld id="{FCE8AFCD-0F02-46B4-AB12-05EFAED838FF}" type="slidenum">
              <a:rPr lang="en-US"/>
              <a:pPr>
                <a:defRPr/>
              </a:pPr>
              <a:t>‹#›</a:t>
            </a:fld>
            <a:endParaRPr lang="en-US"/>
          </a:p>
        </p:txBody>
      </p:sp>
    </p:spTree>
    <p:extLst>
      <p:ext uri="{BB962C8B-B14F-4D97-AF65-F5344CB8AC3E}">
        <p14:creationId xmlns:p14="http://schemas.microsoft.com/office/powerpoint/2010/main" val="489486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137" cy="463571"/>
          </a:xfrm>
          <a:prstGeom prst="rect">
            <a:avLst/>
          </a:prstGeom>
          <a:noFill/>
          <a:ln w="9525">
            <a:noFill/>
            <a:miter lim="800000"/>
            <a:headEnd/>
            <a:tailEnd/>
          </a:ln>
        </p:spPr>
        <p:txBody>
          <a:bodyPr vert="horz" wrap="square" lIns="92906" tIns="46453" rIns="92906" bIns="46453" numCol="1" anchor="t" anchorCtr="0" compatLnSpc="1">
            <a:prstTxWarp prst="textNoShape">
              <a:avLst/>
            </a:prstTxWarp>
          </a:bodyPr>
          <a:lstStyle>
            <a:lvl1pPr algn="l" defTabSz="929760" eaLnBrk="1" hangingPunct="1">
              <a:defRPr>
                <a:latin typeface="Arial" charset="0"/>
                <a:ea typeface="ＭＳ Ｐゴシック" pitchFamily="1" charset="-128"/>
                <a:cs typeface="+mn-cs"/>
              </a:defRPr>
            </a:lvl1pPr>
          </a:lstStyle>
          <a:p>
            <a:pPr>
              <a:defRPr/>
            </a:pPr>
            <a:endParaRPr lang="en-US"/>
          </a:p>
        </p:txBody>
      </p:sp>
      <p:sp>
        <p:nvSpPr>
          <p:cNvPr id="18435" name="Rectangle 3"/>
          <p:cNvSpPr>
            <a:spLocks noGrp="1" noChangeArrowheads="1"/>
          </p:cNvSpPr>
          <p:nvPr>
            <p:ph type="dt" idx="1"/>
          </p:nvPr>
        </p:nvSpPr>
        <p:spPr bwMode="auto">
          <a:xfrm>
            <a:off x="3956348" y="0"/>
            <a:ext cx="3027137" cy="463571"/>
          </a:xfrm>
          <a:prstGeom prst="rect">
            <a:avLst/>
          </a:prstGeom>
          <a:noFill/>
          <a:ln w="9525">
            <a:noFill/>
            <a:miter lim="800000"/>
            <a:headEnd/>
            <a:tailEnd/>
          </a:ln>
        </p:spPr>
        <p:txBody>
          <a:bodyPr vert="horz" wrap="square" lIns="92906" tIns="46453" rIns="92906" bIns="46453" numCol="1" anchor="t" anchorCtr="0" compatLnSpc="1">
            <a:prstTxWarp prst="textNoShape">
              <a:avLst/>
            </a:prstTxWarp>
          </a:bodyPr>
          <a:lstStyle>
            <a:lvl1pPr algn="r" defTabSz="929760" eaLnBrk="1" hangingPunct="1">
              <a:defRPr>
                <a:latin typeface="Arial" charset="0"/>
                <a:ea typeface="ＭＳ Ｐゴシック" pitchFamily="1" charset="-128"/>
                <a:cs typeface="+mn-cs"/>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398463" y="696913"/>
            <a:ext cx="6188075" cy="34813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98804" y="4410065"/>
            <a:ext cx="5587394" cy="4176744"/>
          </a:xfrm>
          <a:prstGeom prst="rect">
            <a:avLst/>
          </a:prstGeom>
          <a:noFill/>
          <a:ln w="9525">
            <a:noFill/>
            <a:miter lim="800000"/>
            <a:headEnd/>
            <a:tailEnd/>
          </a:ln>
        </p:spPr>
        <p:txBody>
          <a:bodyPr vert="horz" wrap="square" lIns="92906" tIns="46453" rIns="92906" bIns="464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18595"/>
            <a:ext cx="3027137" cy="463571"/>
          </a:xfrm>
          <a:prstGeom prst="rect">
            <a:avLst/>
          </a:prstGeom>
          <a:noFill/>
          <a:ln w="9525">
            <a:noFill/>
            <a:miter lim="800000"/>
            <a:headEnd/>
            <a:tailEnd/>
          </a:ln>
        </p:spPr>
        <p:txBody>
          <a:bodyPr vert="horz" wrap="square" lIns="92906" tIns="46453" rIns="92906" bIns="46453" numCol="1" anchor="b" anchorCtr="0" compatLnSpc="1">
            <a:prstTxWarp prst="textNoShape">
              <a:avLst/>
            </a:prstTxWarp>
          </a:bodyPr>
          <a:lstStyle>
            <a:lvl1pPr algn="l" defTabSz="929760" eaLnBrk="1" hangingPunct="1">
              <a:defRPr>
                <a:latin typeface="Arial" charset="0"/>
                <a:ea typeface="ＭＳ Ｐゴシック" pitchFamily="1" charset="-128"/>
                <a:cs typeface="+mn-cs"/>
              </a:defRPr>
            </a:lvl1pPr>
          </a:lstStyle>
          <a:p>
            <a:pPr>
              <a:defRPr/>
            </a:pPr>
            <a:endParaRPr lang="en-US"/>
          </a:p>
        </p:txBody>
      </p:sp>
      <p:sp>
        <p:nvSpPr>
          <p:cNvPr id="18439" name="Rectangle 7"/>
          <p:cNvSpPr>
            <a:spLocks noGrp="1" noChangeArrowheads="1"/>
          </p:cNvSpPr>
          <p:nvPr>
            <p:ph type="sldNum" sz="quarter" idx="5"/>
          </p:nvPr>
        </p:nvSpPr>
        <p:spPr bwMode="auto">
          <a:xfrm>
            <a:off x="3956348" y="8818595"/>
            <a:ext cx="3027137" cy="463571"/>
          </a:xfrm>
          <a:prstGeom prst="rect">
            <a:avLst/>
          </a:prstGeom>
          <a:noFill/>
          <a:ln w="9525">
            <a:noFill/>
            <a:miter lim="800000"/>
            <a:headEnd/>
            <a:tailEnd/>
          </a:ln>
        </p:spPr>
        <p:txBody>
          <a:bodyPr vert="horz" wrap="square" lIns="92906" tIns="46453" rIns="92906" bIns="46453" numCol="1" anchor="b" anchorCtr="0" compatLnSpc="1">
            <a:prstTxWarp prst="textNoShape">
              <a:avLst/>
            </a:prstTxWarp>
          </a:bodyPr>
          <a:lstStyle>
            <a:lvl1pPr algn="r" defTabSz="929760" eaLnBrk="1" hangingPunct="1">
              <a:defRPr>
                <a:latin typeface="Arial" charset="0"/>
                <a:ea typeface="ＭＳ Ｐゴシック" pitchFamily="1" charset="-128"/>
                <a:cs typeface="+mn-cs"/>
              </a:defRPr>
            </a:lvl1pPr>
          </a:lstStyle>
          <a:p>
            <a:pPr>
              <a:defRPr/>
            </a:pPr>
            <a:fld id="{8203C9FA-C4BE-486E-85AA-ABBD1B25667F}" type="slidenum">
              <a:rPr lang="en-US"/>
              <a:pPr>
                <a:defRPr/>
              </a:pPr>
              <a:t>‹#›</a:t>
            </a:fld>
            <a:endParaRPr lang="en-US"/>
          </a:p>
        </p:txBody>
      </p:sp>
    </p:spTree>
    <p:extLst>
      <p:ext uri="{BB962C8B-B14F-4D97-AF65-F5344CB8AC3E}">
        <p14:creationId xmlns:p14="http://schemas.microsoft.com/office/powerpoint/2010/main" val="1665542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Arial" charset="0"/>
        <a:ea typeface="+mn-ea"/>
        <a:cs typeface="+mn-cs"/>
      </a:defRPr>
    </a:lvl1pPr>
    <a:lvl2pPr marL="566038" algn="l" rtl="0" eaLnBrk="0" fontAlgn="base" hangingPunct="0">
      <a:spcBef>
        <a:spcPct val="30000"/>
      </a:spcBef>
      <a:spcAft>
        <a:spcPct val="0"/>
      </a:spcAft>
      <a:defRPr sz="1500" kern="1200">
        <a:solidFill>
          <a:schemeClr val="tx1"/>
        </a:solidFill>
        <a:latin typeface="Arial" charset="0"/>
        <a:ea typeface="+mn-ea"/>
        <a:cs typeface="+mn-cs"/>
      </a:defRPr>
    </a:lvl2pPr>
    <a:lvl3pPr marL="1132076" algn="l" rtl="0" eaLnBrk="0" fontAlgn="base" hangingPunct="0">
      <a:spcBef>
        <a:spcPct val="30000"/>
      </a:spcBef>
      <a:spcAft>
        <a:spcPct val="0"/>
      </a:spcAft>
      <a:defRPr sz="1500" kern="1200">
        <a:solidFill>
          <a:schemeClr val="tx1"/>
        </a:solidFill>
        <a:latin typeface="Arial" charset="0"/>
        <a:ea typeface="+mn-ea"/>
        <a:cs typeface="+mn-cs"/>
      </a:defRPr>
    </a:lvl3pPr>
    <a:lvl4pPr marL="1698112" algn="l" rtl="0" eaLnBrk="0" fontAlgn="base" hangingPunct="0">
      <a:spcBef>
        <a:spcPct val="30000"/>
      </a:spcBef>
      <a:spcAft>
        <a:spcPct val="0"/>
      </a:spcAft>
      <a:defRPr sz="1500" kern="1200">
        <a:solidFill>
          <a:schemeClr val="tx1"/>
        </a:solidFill>
        <a:latin typeface="Arial" charset="0"/>
        <a:ea typeface="+mn-ea"/>
        <a:cs typeface="+mn-cs"/>
      </a:defRPr>
    </a:lvl4pPr>
    <a:lvl5pPr marL="2264150" algn="l" rtl="0" eaLnBrk="0" fontAlgn="base" hangingPunct="0">
      <a:spcBef>
        <a:spcPct val="30000"/>
      </a:spcBef>
      <a:spcAft>
        <a:spcPct val="0"/>
      </a:spcAft>
      <a:defRPr sz="1500" kern="1200">
        <a:solidFill>
          <a:schemeClr val="tx1"/>
        </a:solidFill>
        <a:latin typeface="Arial" charset="0"/>
        <a:ea typeface="+mn-ea"/>
        <a:cs typeface="+mn-cs"/>
      </a:defRPr>
    </a:lvl5pPr>
    <a:lvl6pPr marL="2830188" algn="l" defTabSz="1132076" rtl="0" eaLnBrk="1" latinLnBrk="0" hangingPunct="1">
      <a:defRPr sz="1500" kern="1200">
        <a:solidFill>
          <a:schemeClr val="tx1"/>
        </a:solidFill>
        <a:latin typeface="+mn-lt"/>
        <a:ea typeface="+mn-ea"/>
        <a:cs typeface="+mn-cs"/>
      </a:defRPr>
    </a:lvl6pPr>
    <a:lvl7pPr marL="3396226" algn="l" defTabSz="1132076" rtl="0" eaLnBrk="1" latinLnBrk="0" hangingPunct="1">
      <a:defRPr sz="1500" kern="1200">
        <a:solidFill>
          <a:schemeClr val="tx1"/>
        </a:solidFill>
        <a:latin typeface="+mn-lt"/>
        <a:ea typeface="+mn-ea"/>
        <a:cs typeface="+mn-cs"/>
      </a:defRPr>
    </a:lvl7pPr>
    <a:lvl8pPr marL="3962262" algn="l" defTabSz="1132076" rtl="0" eaLnBrk="1" latinLnBrk="0" hangingPunct="1">
      <a:defRPr sz="1500" kern="1200">
        <a:solidFill>
          <a:schemeClr val="tx1"/>
        </a:solidFill>
        <a:latin typeface="+mn-lt"/>
        <a:ea typeface="+mn-ea"/>
        <a:cs typeface="+mn-cs"/>
      </a:defRPr>
    </a:lvl8pPr>
    <a:lvl9pPr marL="4528300" algn="l" defTabSz="1132076"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203C9FA-C4BE-486E-85AA-ABBD1B25667F}" type="slidenum">
              <a:rPr lang="en-US" smtClean="0"/>
              <a:pPr>
                <a:defRPr/>
              </a:pPr>
              <a:t>1</a:t>
            </a:fld>
            <a:endParaRPr lang="en-US"/>
          </a:p>
        </p:txBody>
      </p:sp>
    </p:spTree>
    <p:extLst>
      <p:ext uri="{BB962C8B-B14F-4D97-AF65-F5344CB8AC3E}">
        <p14:creationId xmlns:p14="http://schemas.microsoft.com/office/powerpoint/2010/main" val="4264395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Your benefits may be taxed depending on the amount of your provisional income. Provisional income includes one-half of Social Security benefits plus modified adjusted gross income (MAGI). This amount includes all income, plus certain deductions. </a:t>
            </a:r>
          </a:p>
          <a:p>
            <a:pPr>
              <a:spcBef>
                <a:spcPts val="520"/>
              </a:spcBef>
              <a:spcAft>
                <a:spcPts val="0"/>
              </a:spcAft>
            </a:pPr>
            <a:r>
              <a:rPr lang="en-US" altLang="en-US" sz="1200" dirty="0">
                <a:latin typeface="Arial" pitchFamily="34" charset="0"/>
                <a:ea typeface="ＭＳ Ｐゴシック" pitchFamily="34" charset="-128"/>
              </a:rPr>
              <a:t>Reduce your exposure by leveraging tax-deferred vehicles, such as annuities, to reduce the amount of capital gains, dividends, and investment income that can impact provisional income.</a:t>
            </a:r>
          </a:p>
          <a:p>
            <a:pPr>
              <a:spcBef>
                <a:spcPts val="520"/>
              </a:spcBef>
              <a:spcAft>
                <a:spcPts val="0"/>
              </a:spcAft>
            </a:pPr>
            <a:r>
              <a:rPr lang="en-US" altLang="en-US" sz="1200" dirty="0">
                <a:latin typeface="Arial" pitchFamily="34" charset="0"/>
                <a:ea typeface="ＭＳ Ｐゴシック" pitchFamily="34" charset="-128"/>
              </a:rPr>
              <a:t>Remember Fidelity does not provide legal or tax advice. This information is general in nature and should not be considered legal or tax advice. </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10</a:t>
            </a:fld>
            <a:endParaRPr lang="en-US"/>
          </a:p>
        </p:txBody>
      </p:sp>
    </p:spTree>
    <p:extLst>
      <p:ext uri="{BB962C8B-B14F-4D97-AF65-F5344CB8AC3E}">
        <p14:creationId xmlns:p14="http://schemas.microsoft.com/office/powerpoint/2010/main" val="1882809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The taxation threshold changes depending on whether you are married or not, which brings us to our next important consideration: Are you planning with a spouse?</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11</a:t>
            </a:fld>
            <a:endParaRPr lang="en-US"/>
          </a:p>
        </p:txBody>
      </p:sp>
    </p:spTree>
    <p:extLst>
      <p:ext uri="{BB962C8B-B14F-4D97-AF65-F5344CB8AC3E}">
        <p14:creationId xmlns:p14="http://schemas.microsoft.com/office/powerpoint/2010/main" val="2403504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Single filers have a straightforward approach. However, if you are married, there are several spousal benefits available. </a:t>
            </a:r>
          </a:p>
          <a:p>
            <a:pPr>
              <a:spcBef>
                <a:spcPts val="520"/>
              </a:spcBef>
              <a:spcAft>
                <a:spcPts val="0"/>
              </a:spcAft>
            </a:pPr>
            <a:r>
              <a:rPr lang="en-US" altLang="en-US" sz="1200" dirty="0">
                <a:latin typeface="Arial" pitchFamily="34" charset="0"/>
                <a:ea typeface="ＭＳ Ｐゴシック" pitchFamily="34" charset="-128"/>
              </a:rPr>
              <a:t>Based on when you collect, spousal benefits can impact the total amount taken home. </a:t>
            </a:r>
          </a:p>
          <a:p>
            <a:pPr marL="0" marR="0" lvl="0" indent="0" algn="l" defTabSz="914400" rtl="0" eaLnBrk="0" fontAlgn="base" latinLnBrk="0" hangingPunct="0">
              <a:lnSpc>
                <a:spcPct val="100000"/>
              </a:lnSpc>
              <a:spcBef>
                <a:spcPts val="520"/>
              </a:spcBef>
              <a:spcAft>
                <a:spcPts val="0"/>
              </a:spcAft>
              <a:buClrTx/>
              <a:buSzTx/>
              <a:buFontTx/>
              <a:buNone/>
              <a:tabLst/>
              <a:defRPr/>
            </a:pPr>
            <a:r>
              <a:rPr lang="en-US" sz="1200" kern="1200" dirty="0">
                <a:solidFill>
                  <a:schemeClr val="tx1"/>
                </a:solidFill>
                <a:effectLst/>
                <a:latin typeface="Arial" charset="0"/>
                <a:ea typeface="+mn-ea"/>
                <a:cs typeface="+mn-cs"/>
              </a:rPr>
              <a:t>Spousal benefit is reduced if it is filed for prior to FRA. However, a spouse receiving their </a:t>
            </a:r>
            <a:r>
              <a:rPr lang="en-US" sz="1200" i="1" kern="1200" dirty="0">
                <a:solidFill>
                  <a:schemeClr val="tx1"/>
                </a:solidFill>
                <a:effectLst/>
                <a:latin typeface="Arial" charset="0"/>
                <a:ea typeface="+mn-ea"/>
                <a:cs typeface="+mn-cs"/>
              </a:rPr>
              <a:t>own</a:t>
            </a:r>
            <a:r>
              <a:rPr lang="en-US" sz="1200" kern="1200" dirty="0">
                <a:solidFill>
                  <a:schemeClr val="tx1"/>
                </a:solidFill>
                <a:effectLst/>
                <a:latin typeface="Arial" charset="0"/>
                <a:ea typeface="+mn-ea"/>
                <a:cs typeface="+mn-cs"/>
              </a:rPr>
              <a:t> benefit prior to their FRA doesn’t necessarily reduce the </a:t>
            </a:r>
            <a:r>
              <a:rPr lang="en-US" sz="1200" i="1" kern="1200" dirty="0">
                <a:solidFill>
                  <a:schemeClr val="tx1"/>
                </a:solidFill>
                <a:effectLst/>
                <a:latin typeface="Arial" charset="0"/>
                <a:ea typeface="+mn-ea"/>
                <a:cs typeface="+mn-cs"/>
              </a:rPr>
              <a:t>spousal</a:t>
            </a:r>
            <a:r>
              <a:rPr lang="en-US" sz="1200" kern="1200" dirty="0">
                <a:solidFill>
                  <a:schemeClr val="tx1"/>
                </a:solidFill>
                <a:effectLst/>
                <a:latin typeface="Arial" charset="0"/>
                <a:ea typeface="+mn-ea"/>
                <a:cs typeface="+mn-cs"/>
              </a:rPr>
              <a:t> benefit. </a:t>
            </a:r>
            <a:endParaRPr lang="en-US" altLang="en-US" sz="1050" dirty="0">
              <a:latin typeface="Arial" pitchFamily="34" charset="0"/>
              <a:ea typeface="ＭＳ Ｐゴシック" pitchFamily="34" charset="-128"/>
            </a:endParaRPr>
          </a:p>
          <a:p>
            <a:pPr>
              <a:spcBef>
                <a:spcPts val="520"/>
              </a:spcBef>
              <a:spcAft>
                <a:spcPts val="0"/>
              </a:spcAft>
            </a:pPr>
            <a:r>
              <a:rPr lang="en-US" altLang="en-US" sz="1200" dirty="0">
                <a:latin typeface="Arial" pitchFamily="34" charset="0"/>
                <a:ea typeface="ＭＳ Ｐゴシック" pitchFamily="34" charset="-128"/>
              </a:rPr>
              <a:t>There is no incentive to wait beyond FRA, as you do not receive delayed retirement credits.</a:t>
            </a:r>
          </a:p>
          <a:p>
            <a:pPr>
              <a:spcBef>
                <a:spcPts val="520"/>
              </a:spcBef>
              <a:spcAft>
                <a:spcPts val="0"/>
              </a:spcAft>
            </a:pPr>
            <a:r>
              <a:rPr lang="en-US" altLang="en-US" sz="1200" dirty="0">
                <a:latin typeface="Arial" pitchFamily="34" charset="0"/>
                <a:ea typeface="ＭＳ Ｐゴシック" pitchFamily="34" charset="-128"/>
              </a:rPr>
              <a:t>Spousal benefits will be impacted by when each party starts to collect, as well as any difference in earnings. In order to demonstrate, let</a:t>
            </a:r>
            <a:r>
              <a:rPr lang="en-US" altLang="ja-JP" sz="1200" dirty="0">
                <a:latin typeface="Arial" pitchFamily="34" charset="0"/>
                <a:ea typeface="+mn-ea"/>
              </a:rPr>
              <a:t>’s go over several scenarios using a hypothetical couple who are of the same relative age and who have made a disproportionate amount of income.</a:t>
            </a:r>
            <a:endParaRPr lang="en-US" altLang="en-US" sz="1200" dirty="0">
              <a:latin typeface="Arial" pitchFamily="34" charset="0"/>
              <a:ea typeface="+mn-ea"/>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12</a:t>
            </a:fld>
            <a:endParaRPr lang="en-US"/>
          </a:p>
        </p:txBody>
      </p:sp>
    </p:spTree>
    <p:extLst>
      <p:ext uri="{BB962C8B-B14F-4D97-AF65-F5344CB8AC3E}">
        <p14:creationId xmlns:p14="http://schemas.microsoft.com/office/powerpoint/2010/main" val="3512168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Let's look at the difference</a:t>
            </a:r>
            <a:r>
              <a:rPr lang="en-US" altLang="ja-JP" sz="1200" dirty="0">
                <a:latin typeface="Arial" pitchFamily="34" charset="0"/>
                <a:ea typeface="+mn-ea"/>
              </a:rPr>
              <a:t>—</a:t>
            </a:r>
            <a:r>
              <a:rPr lang="en-US" altLang="en-US" sz="1200" dirty="0">
                <a:latin typeface="Arial" pitchFamily="34" charset="0"/>
                <a:ea typeface="ＭＳ Ｐゴシック" pitchFamily="34" charset="-128"/>
              </a:rPr>
              <a:t>in dollar terms</a:t>
            </a:r>
            <a:r>
              <a:rPr lang="en-US" altLang="ja-JP" sz="1200" dirty="0">
                <a:latin typeface="Arial" pitchFamily="34" charset="0"/>
                <a:ea typeface="+mn-ea"/>
              </a:rPr>
              <a:t>—</a:t>
            </a:r>
            <a:r>
              <a:rPr lang="en-US" altLang="en-US" sz="1200" dirty="0">
                <a:latin typeface="Arial" pitchFamily="34" charset="0"/>
                <a:ea typeface="ＭＳ Ｐゴシック" pitchFamily="34" charset="-128"/>
              </a:rPr>
              <a:t>of a hypothetical couple's benefits if they decided to start collecting when both are age 62, at full retirement age of 66, or if they wait until they are both age 70. In our simplified scenario, the higher-earning working spouse lives to age 84, and the lower-earning spouse lives to age 89.</a:t>
            </a:r>
          </a:p>
          <a:p>
            <a:pPr>
              <a:spcBef>
                <a:spcPts val="520"/>
              </a:spcBef>
              <a:spcAft>
                <a:spcPts val="0"/>
              </a:spcAft>
            </a:pPr>
            <a:r>
              <a:rPr lang="en-US" altLang="en-US" sz="1200" dirty="0">
                <a:latin typeface="Arial" pitchFamily="34" charset="0"/>
                <a:ea typeface="ＭＳ Ｐゴシック" pitchFamily="34" charset="-128"/>
              </a:rPr>
              <a:t>Their benefits over their retirement lifetime</a:t>
            </a:r>
            <a:r>
              <a:rPr lang="en-US" altLang="ja-JP" sz="1200" dirty="0">
                <a:latin typeface="Arial" pitchFamily="34" charset="0"/>
                <a:ea typeface="+mn-ea"/>
              </a:rPr>
              <a:t>—</a:t>
            </a:r>
            <a:r>
              <a:rPr lang="en-US" altLang="en-US" sz="1200" dirty="0">
                <a:latin typeface="Arial" pitchFamily="34" charset="0"/>
                <a:ea typeface="ＭＳ Ｐゴシック" pitchFamily="34" charset="-128"/>
              </a:rPr>
              <a:t>until the lower-earning spouse passes away</a:t>
            </a:r>
            <a:r>
              <a:rPr lang="en-US" altLang="ja-JP" sz="1200" dirty="0">
                <a:latin typeface="Arial" pitchFamily="34" charset="0"/>
                <a:ea typeface="+mn-ea"/>
              </a:rPr>
              <a:t>—</a:t>
            </a:r>
            <a:r>
              <a:rPr lang="en-US" altLang="en-US" sz="1200" dirty="0">
                <a:latin typeface="Arial" pitchFamily="34" charset="0"/>
                <a:ea typeface="ＭＳ Ｐゴシック" pitchFamily="34" charset="-128"/>
              </a:rPr>
              <a:t>can change quite dramatically. For example:</a:t>
            </a:r>
          </a:p>
          <a:p>
            <a:pPr>
              <a:spcBef>
                <a:spcPts val="520"/>
              </a:spcBef>
              <a:spcAft>
                <a:spcPts val="0"/>
              </a:spcAft>
            </a:pPr>
            <a:r>
              <a:rPr lang="en-US" altLang="en-US" sz="1200" dirty="0">
                <a:latin typeface="Arial" pitchFamily="34" charset="0"/>
                <a:ea typeface="ＭＳ Ｐゴシック" pitchFamily="34" charset="-128"/>
              </a:rPr>
              <a:t>• If the couple starts taking benefits at age 62, the total they may receive is $649,140</a:t>
            </a:r>
          </a:p>
          <a:p>
            <a:pPr>
              <a:spcBef>
                <a:spcPts val="520"/>
              </a:spcBef>
              <a:spcAft>
                <a:spcPts val="0"/>
              </a:spcAft>
            </a:pPr>
            <a:r>
              <a:rPr lang="en-US" altLang="en-US" sz="1200" dirty="0">
                <a:latin typeface="Arial" pitchFamily="34" charset="0"/>
                <a:ea typeface="ＭＳ Ｐゴシック" pitchFamily="34" charset="-128"/>
              </a:rPr>
              <a:t>• If they start taking benefits at 66, the total they may receive is $729,600</a:t>
            </a:r>
          </a:p>
          <a:p>
            <a:pPr>
              <a:spcBef>
                <a:spcPts val="520"/>
              </a:spcBef>
              <a:spcAft>
                <a:spcPts val="0"/>
              </a:spcAft>
            </a:pPr>
            <a:r>
              <a:rPr lang="en-US" altLang="en-US" sz="1200" dirty="0">
                <a:latin typeface="Arial" pitchFamily="34" charset="0"/>
                <a:ea typeface="ＭＳ Ｐゴシック" pitchFamily="34" charset="-128"/>
              </a:rPr>
              <a:t>• By postponing taking benefits until age 70, their lifetime benefit total is $771,408</a:t>
            </a:r>
          </a:p>
          <a:p>
            <a:pPr>
              <a:spcBef>
                <a:spcPts val="520"/>
              </a:spcBef>
              <a:spcAft>
                <a:spcPts val="0"/>
              </a:spcAft>
            </a:pPr>
            <a:r>
              <a:rPr lang="en-US" altLang="en-US" sz="1200" dirty="0">
                <a:latin typeface="Arial" pitchFamily="34" charset="0"/>
                <a:ea typeface="ＭＳ Ｐゴシック" pitchFamily="34" charset="-128"/>
              </a:rPr>
              <a:t>It's worth noting that delaying taking Social Security benefits is potentially even more effective when the lower-earning spouse earns about 50% or more of the higher-earning working spouse's Social Security benefit.</a:t>
            </a:r>
          </a:p>
          <a:p>
            <a:pPr>
              <a:spcBef>
                <a:spcPts val="520"/>
              </a:spcBef>
              <a:spcAft>
                <a:spcPts val="0"/>
              </a:spcAft>
            </a:pPr>
            <a:r>
              <a:rPr lang="en-US" altLang="en-US" sz="1200" dirty="0">
                <a:latin typeface="Arial" pitchFamily="34" charset="0"/>
                <a:ea typeface="ＭＳ Ｐゴシック" pitchFamily="34" charset="-128"/>
              </a:rPr>
              <a:t>If the couple lives beyond the life expectancy assumptions in this example, age 84 and 89, respectively, the value of delaying grows in importance. </a:t>
            </a:r>
          </a:p>
          <a:p>
            <a:pPr>
              <a:spcBef>
                <a:spcPts val="520"/>
              </a:spcBef>
              <a:spcAft>
                <a:spcPts val="0"/>
              </a:spcAft>
            </a:pPr>
            <a:r>
              <a:rPr lang="en-US" altLang="en-US" sz="1200" dirty="0">
                <a:latin typeface="Arial" pitchFamily="34" charset="0"/>
                <a:ea typeface="ＭＳ Ｐゴシック" pitchFamily="34" charset="-128"/>
              </a:rPr>
              <a:t>Now let's discuss strategies you may consider that provide the greatest amount of benefits.</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13</a:t>
            </a:fld>
            <a:endParaRPr lang="en-US"/>
          </a:p>
        </p:txBody>
      </p:sp>
    </p:spTree>
    <p:extLst>
      <p:ext uri="{BB962C8B-B14F-4D97-AF65-F5344CB8AC3E}">
        <p14:creationId xmlns:p14="http://schemas.microsoft.com/office/powerpoint/2010/main" val="1950275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dirty="0">
                <a:latin typeface="Arial" pitchFamily="34" charset="0"/>
                <a:ea typeface="ＭＳ Ｐゴシック" pitchFamily="34" charset="-128"/>
              </a:rPr>
              <a:t>Let's take a look at three</a:t>
            </a:r>
            <a:r>
              <a:rPr lang="en-US" altLang="en-US" baseline="0" dirty="0">
                <a:latin typeface="Arial" pitchFamily="34" charset="0"/>
                <a:ea typeface="ＭＳ Ｐゴシック" pitchFamily="34" charset="-128"/>
              </a:rPr>
              <a:t> </a:t>
            </a:r>
            <a:r>
              <a:rPr lang="en-US" altLang="en-US" dirty="0">
                <a:latin typeface="Arial" pitchFamily="34" charset="0"/>
                <a:ea typeface="ＭＳ Ｐゴシック" pitchFamily="34" charset="-128"/>
              </a:rPr>
              <a:t>opportunities and strategies that may help individuals and/or couples increase their Social Security benefits.</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14</a:t>
            </a:fld>
            <a:endParaRPr lang="en-US"/>
          </a:p>
        </p:txBody>
      </p:sp>
    </p:spTree>
    <p:extLst>
      <p:ext uri="{BB962C8B-B14F-4D97-AF65-F5344CB8AC3E}">
        <p14:creationId xmlns:p14="http://schemas.microsoft.com/office/powerpoint/2010/main" val="1792998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sz="1200" dirty="0"/>
              <a:t>This scenario can help address two points: the importance of maximizing the survivor benefit,</a:t>
            </a:r>
            <a:r>
              <a:rPr lang="en-US" sz="1200" baseline="0" dirty="0"/>
              <a:t> </a:t>
            </a:r>
            <a:r>
              <a:rPr lang="en-US" sz="1200" dirty="0"/>
              <a:t>and, if clients are trying to maximize their cumulative lifetime benefit, the life expectancies of the spouses if only one (perhaps the spouse with a shorter life expectancy) has qualified for a worker benefit.</a:t>
            </a:r>
            <a:endParaRPr lang="en-US" altLang="en-US" sz="1200" dirty="0">
              <a:latin typeface="Arial" pitchFamily="34" charset="0"/>
              <a:ea typeface="ＭＳ Ｐゴシック" pitchFamily="34" charset="-128"/>
            </a:endParaRPr>
          </a:p>
          <a:p>
            <a:pPr>
              <a:spcBef>
                <a:spcPts val="520"/>
              </a:spcBef>
              <a:spcAft>
                <a:spcPts val="0"/>
              </a:spcAft>
            </a:pPr>
            <a:endParaRPr lang="en-US" altLang="en-US" sz="1200"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15</a:t>
            </a:fld>
            <a:endParaRPr lang="en-US"/>
          </a:p>
        </p:txBody>
      </p:sp>
    </p:spTree>
    <p:extLst>
      <p:ext uri="{BB962C8B-B14F-4D97-AF65-F5344CB8AC3E}">
        <p14:creationId xmlns:p14="http://schemas.microsoft.com/office/powerpoint/2010/main" val="2084593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Aft>
                <a:spcPts val="364"/>
              </a:spcAft>
            </a:pPr>
            <a:r>
              <a:rPr lang="en-US" altLang="en-US" dirty="0">
                <a:latin typeface="Arial" pitchFamily="34" charset="0"/>
                <a:ea typeface="ＭＳ Ｐゴシック" pitchFamily="34" charset="-128"/>
              </a:rPr>
              <a:t>If your client was divorced, he or</a:t>
            </a:r>
            <a:r>
              <a:rPr lang="en-US" altLang="en-US" baseline="0" dirty="0">
                <a:latin typeface="Arial" pitchFamily="34" charset="0"/>
                <a:ea typeface="ＭＳ Ｐゴシック" pitchFamily="34" charset="-128"/>
              </a:rPr>
              <a:t> she</a:t>
            </a:r>
            <a:r>
              <a:rPr lang="en-US" altLang="en-US" dirty="0">
                <a:latin typeface="Arial" pitchFamily="34" charset="0"/>
                <a:ea typeface="ＭＳ Ｐゴシック" pitchFamily="34" charset="-128"/>
              </a:rPr>
              <a:t> may be eligible for former spousal benefits, as long as the requirements are met. Additionally, if your client dies, his or her ex-spouse may be eligible for benefits if a different set of requirements is met.</a:t>
            </a:r>
          </a:p>
          <a:p>
            <a:endParaRPr lang="en-US" dirty="0"/>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16</a:t>
            </a:fld>
            <a:endParaRPr lang="en-US"/>
          </a:p>
        </p:txBody>
      </p:sp>
    </p:spTree>
    <p:extLst>
      <p:ext uri="{BB962C8B-B14F-4D97-AF65-F5344CB8AC3E}">
        <p14:creationId xmlns:p14="http://schemas.microsoft.com/office/powerpoint/2010/main" val="2528585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sz="1400" dirty="0"/>
              <a:t>SLIDE OBJECTIVE  </a:t>
            </a:r>
          </a:p>
          <a:p>
            <a:r>
              <a:rPr lang="en-US" altLang="en-US" sz="1400" dirty="0"/>
              <a:t>Illustrate how dependable and other income sources should be matched up with essential and discretionary expenses.</a:t>
            </a:r>
          </a:p>
          <a:p>
            <a:r>
              <a:rPr lang="en-US" altLang="en-US" sz="1400" dirty="0"/>
              <a:t>NOTE TO PRESENTER</a:t>
            </a:r>
          </a:p>
          <a:p>
            <a:r>
              <a:rPr lang="en-US" altLang="en-US" sz="1400" dirty="0"/>
              <a:t>Discuss the strategy shown on the slide, keeping primary focus on covering health care with dependable income.</a:t>
            </a:r>
          </a:p>
          <a:p>
            <a:r>
              <a:rPr lang="en-US" altLang="en-US" sz="1400" dirty="0"/>
              <a:t>Health care is an essential expense.</a:t>
            </a:r>
          </a:p>
        </p:txBody>
      </p:sp>
      <p:sp>
        <p:nvSpPr>
          <p:cNvPr id="4" name="Slide Number Placeholder 3"/>
          <p:cNvSpPr>
            <a:spLocks noGrp="1"/>
          </p:cNvSpPr>
          <p:nvPr>
            <p:ph type="sldNum" sz="quarter" idx="10"/>
          </p:nvPr>
        </p:nvSpPr>
        <p:spPr/>
        <p:txBody>
          <a:bodyPr/>
          <a:lstStyle/>
          <a:p>
            <a:fld id="{8203C9FA-C4BE-486E-85AA-ABBD1B25667F}" type="slidenum">
              <a:rPr lang="en-US" smtClean="0"/>
              <a:pPr/>
              <a:t>17</a:t>
            </a:fld>
            <a:endParaRPr lang="en-US"/>
          </a:p>
        </p:txBody>
      </p:sp>
      <p:sp>
        <p:nvSpPr>
          <p:cNvPr id="7" name="Slide Image Placeholder 6">
            <a:extLst>
              <a:ext uri="{FF2B5EF4-FFF2-40B4-BE49-F238E27FC236}">
                <a16:creationId xmlns:a16="http://schemas.microsoft.com/office/drawing/2014/main" id="{0E0BD13E-C2AE-4014-89B6-40458B405EA2}"/>
              </a:ext>
            </a:extLst>
          </p:cNvPr>
          <p:cNvSpPr>
            <a:spLocks noGrp="1" noRot="1" noChangeAspect="1"/>
          </p:cNvSpPr>
          <p:nvPr>
            <p:ph type="sldImg"/>
          </p:nvPr>
        </p:nvSpPr>
        <p:spPr/>
      </p:sp>
    </p:spTree>
    <p:extLst>
      <p:ext uri="{BB962C8B-B14F-4D97-AF65-F5344CB8AC3E}">
        <p14:creationId xmlns:p14="http://schemas.microsoft.com/office/powerpoint/2010/main" val="716206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People are living longer. Assuming that you don’t have a pension, how do you budget so that you don’t run out of savings and investments too soon, and have to live on Social Security alone? </a:t>
            </a:r>
          </a:p>
          <a:p>
            <a:pPr>
              <a:spcBef>
                <a:spcPts val="520"/>
              </a:spcBef>
              <a:spcAft>
                <a:spcPts val="0"/>
              </a:spcAft>
            </a:pPr>
            <a:r>
              <a:rPr lang="en-US" dirty="0"/>
              <a:t>Sit down with your financial representative soon. If you are close to retirement, you may want to discuss a retirement income plan. If retirement is a long way off, you may want to discuss ways to potentially improve your investment strategy so that you are better prepared to meet your needs in retirement.</a:t>
            </a:r>
            <a:endParaRPr lang="en-US" altLang="en-US"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18</a:t>
            </a:fld>
            <a:endParaRPr lang="en-US"/>
          </a:p>
        </p:txBody>
      </p:sp>
    </p:spTree>
    <p:extLst>
      <p:ext uri="{BB962C8B-B14F-4D97-AF65-F5344CB8AC3E}">
        <p14:creationId xmlns:p14="http://schemas.microsoft.com/office/powerpoint/2010/main" val="584558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solidFill>
                  <a:srgbClr val="298FC2"/>
                </a:solidFill>
                <a:latin typeface="Arial" pitchFamily="34" charset="0"/>
                <a:ea typeface="ＭＳ Ｐゴシック" pitchFamily="34" charset="-128"/>
              </a:rPr>
              <a:t>OPTIONAL SLIDE</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19</a:t>
            </a:fld>
            <a:endParaRPr lang="en-US"/>
          </a:p>
        </p:txBody>
      </p:sp>
    </p:spTree>
    <p:extLst>
      <p:ext uri="{BB962C8B-B14F-4D97-AF65-F5344CB8AC3E}">
        <p14:creationId xmlns:p14="http://schemas.microsoft.com/office/powerpoint/2010/main" val="171577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364"/>
              </a:spcAft>
            </a:pPr>
            <a:r>
              <a:rPr lang="en-US" altLang="en-US" b="1" dirty="0">
                <a:latin typeface="Arial" pitchFamily="34" charset="0"/>
                <a:ea typeface="ＭＳ Ｐゴシック" pitchFamily="34" charset="-128"/>
              </a:rPr>
              <a:t>SLIDE OBJECTIVE</a:t>
            </a:r>
          </a:p>
          <a:p>
            <a:pPr>
              <a:spcBef>
                <a:spcPts val="520"/>
              </a:spcBef>
              <a:spcAft>
                <a:spcPts val="364"/>
              </a:spcAft>
            </a:pPr>
            <a:r>
              <a:rPr lang="en-US" altLang="en-US" dirty="0">
                <a:latin typeface="Arial" pitchFamily="34" charset="0"/>
                <a:ea typeface="ＭＳ Ｐゴシック" pitchFamily="34" charset="-128"/>
              </a:rPr>
              <a:t>Review of the agenda.</a:t>
            </a:r>
          </a:p>
          <a:p>
            <a:pPr>
              <a:spcBef>
                <a:spcPts val="520"/>
              </a:spcBef>
              <a:spcAft>
                <a:spcPts val="364"/>
              </a:spcAft>
            </a:pPr>
            <a:r>
              <a:rPr lang="en-US" altLang="en-US" b="1" dirty="0">
                <a:solidFill>
                  <a:srgbClr val="5482AB"/>
                </a:solidFill>
                <a:latin typeface="Arial" pitchFamily="34" charset="0"/>
                <a:ea typeface="ＭＳ Ｐゴシック" pitchFamily="34" charset="-128"/>
              </a:rPr>
              <a:t>NOTE TO PRESENTER</a:t>
            </a:r>
          </a:p>
          <a:p>
            <a:pPr>
              <a:spcBef>
                <a:spcPts val="520"/>
              </a:spcBef>
              <a:spcAft>
                <a:spcPts val="364"/>
              </a:spcAft>
            </a:pPr>
            <a:r>
              <a:rPr lang="en-US" altLang="en-US" dirty="0">
                <a:latin typeface="Arial" pitchFamily="34" charset="0"/>
                <a:ea typeface="ＭＳ Ｐゴシック" pitchFamily="34" charset="-128"/>
              </a:rPr>
              <a:t>Provide a brief overview of what will be examined, and why this information is important to the audience members, their spouses, and families.</a:t>
            </a:r>
          </a:p>
          <a:p>
            <a:pPr>
              <a:spcBef>
                <a:spcPts val="520"/>
              </a:spcBef>
              <a:spcAft>
                <a:spcPts val="0"/>
              </a:spcAft>
            </a:pPr>
            <a:endParaRPr lang="en-US" altLang="en-US"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a:t>
            </a:fld>
            <a:endParaRPr lang="en-US"/>
          </a:p>
        </p:txBody>
      </p:sp>
    </p:spTree>
    <p:extLst>
      <p:ext uri="{BB962C8B-B14F-4D97-AF65-F5344CB8AC3E}">
        <p14:creationId xmlns:p14="http://schemas.microsoft.com/office/powerpoint/2010/main" val="2539764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364"/>
              </a:spcAft>
            </a:pPr>
            <a:r>
              <a:rPr lang="en-US" altLang="en-US" sz="1200" dirty="0">
                <a:latin typeface="Arial" pitchFamily="34" charset="0"/>
                <a:ea typeface="ＭＳ Ｐゴシック" pitchFamily="34" charset="-128"/>
              </a:rPr>
              <a:t>How it works: If client reached FRA and is ready to retire with spouse, he may be able to achieve a gain in payments by initially claiming spousal benefits, allowing benefits to grow, and then switching to them later. </a:t>
            </a:r>
          </a:p>
          <a:p>
            <a:pPr>
              <a:spcBef>
                <a:spcPts val="520"/>
              </a:spcBef>
              <a:spcAft>
                <a:spcPts val="0"/>
              </a:spcAft>
            </a:pPr>
            <a:r>
              <a:rPr lang="en-US" altLang="en-US" sz="1200" dirty="0">
                <a:latin typeface="Arial" pitchFamily="34" charset="0"/>
                <a:ea typeface="ＭＳ Ｐゴシック" pitchFamily="34" charset="-128"/>
              </a:rPr>
              <a:t>This strategy is most useful if benefits at FRA are higher than the spouse’s benefits</a:t>
            </a:r>
            <a:r>
              <a:rPr lang="en-US" altLang="ja-JP" sz="1200" dirty="0">
                <a:latin typeface="Arial" pitchFamily="34" charset="0"/>
                <a:ea typeface="+mn-ea"/>
              </a:rPr>
              <a:t>—</a:t>
            </a:r>
            <a:r>
              <a:rPr lang="en-US" altLang="en-US" sz="1200" dirty="0">
                <a:latin typeface="Arial" pitchFamily="34" charset="0"/>
                <a:ea typeface="ＭＳ Ｐゴシック" pitchFamily="34" charset="-128"/>
              </a:rPr>
              <a:t>but not so much higher that the spouse would be better off with the Social Security spousal benefit. (That’s an important distinction from the file-and-suspend strategy.) </a:t>
            </a:r>
          </a:p>
          <a:p>
            <a:pPr>
              <a:spcBef>
                <a:spcPts val="520"/>
              </a:spcBef>
              <a:spcAft>
                <a:spcPts val="0"/>
              </a:spcAft>
            </a:pPr>
            <a:r>
              <a:rPr lang="en-US" sz="1200" dirty="0"/>
              <a:t>In this example, </a:t>
            </a:r>
            <a:r>
              <a:rPr lang="en-US" altLang="en-US" sz="1200" dirty="0">
                <a:latin typeface="Arial" pitchFamily="34" charset="0"/>
                <a:ea typeface="ＭＳ Ｐゴシック" pitchFamily="34" charset="-128"/>
              </a:rPr>
              <a:t>Laura is 66 and eligible for $2,000 per month in Social Security now, while Greg is 62 and is due to collect $1,000 a month at FRA. If they both retire now and take benefits, she’ll get $2,000 and he’ll receive $750</a:t>
            </a:r>
            <a:r>
              <a:rPr lang="en-US" altLang="en-US" sz="1200" baseline="0" dirty="0">
                <a:latin typeface="Arial" pitchFamily="34" charset="0"/>
                <a:ea typeface="ＭＳ Ｐゴシック" pitchFamily="34" charset="-128"/>
              </a:rPr>
              <a:t> </a:t>
            </a:r>
            <a:r>
              <a:rPr lang="en-US" altLang="en-US" sz="1200" dirty="0">
                <a:latin typeface="Arial" pitchFamily="34" charset="0"/>
                <a:ea typeface="ＭＳ Ｐゴシック" pitchFamily="34" charset="-128"/>
              </a:rPr>
              <a:t>($2,750 a month). But suppose Laura claims only a spousal benefit now, and delays taking benefits until age 70. That means, initially, they will get just $1,250 a month: his $750 plus her $500 (she gets 50% of his $1,000 FRA benefit, not 50% of the reduced benefit at age 62). But in four years, Laura’s monthly benefits will jump to $2,640 based on her work history, giving the couple a total of $3,390 a month. </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20</a:t>
            </a:fld>
            <a:endParaRPr lang="en-US"/>
          </a:p>
        </p:txBody>
      </p:sp>
    </p:spTree>
    <p:extLst>
      <p:ext uri="{BB962C8B-B14F-4D97-AF65-F5344CB8AC3E}">
        <p14:creationId xmlns:p14="http://schemas.microsoft.com/office/powerpoint/2010/main" val="1261087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pPr>
            <a:r>
              <a:rPr lang="en-US" altLang="en-US" b="1" dirty="0">
                <a:solidFill>
                  <a:srgbClr val="298FC2"/>
                </a:solidFill>
                <a:latin typeface="Arial" pitchFamily="34" charset="0"/>
                <a:ea typeface="ＭＳ Ｐゴシック" pitchFamily="34" charset="-128"/>
              </a:rPr>
              <a:t>OPTIONAL SLIDE</a:t>
            </a:r>
          </a:p>
          <a:p>
            <a:pPr>
              <a:spcBef>
                <a:spcPts val="520"/>
              </a:spcBef>
            </a:pPr>
            <a:r>
              <a:rPr lang="en-US" altLang="en-US" b="1" dirty="0">
                <a:solidFill>
                  <a:srgbClr val="298FC2"/>
                </a:solidFill>
                <a:latin typeface="Arial" pitchFamily="34" charset="0"/>
                <a:ea typeface="ＭＳ Ｐゴシック" pitchFamily="34" charset="-128"/>
              </a:rPr>
              <a:t>SPEAKING NOTES</a:t>
            </a:r>
          </a:p>
          <a:p>
            <a:pPr>
              <a:spcBef>
                <a:spcPts val="520"/>
              </a:spcBef>
            </a:pPr>
            <a:r>
              <a:rPr lang="en-US" altLang="en-US" b="0" dirty="0">
                <a:latin typeface="Arial" pitchFamily="34" charset="0"/>
                <a:ea typeface="ＭＳ Ｐゴシック" pitchFamily="34" charset="-128"/>
              </a:rPr>
              <a:t>Spousal</a:t>
            </a:r>
            <a:r>
              <a:rPr lang="en-US" altLang="en-US" b="0" baseline="0" dirty="0">
                <a:latin typeface="Arial" pitchFamily="34" charset="0"/>
                <a:ea typeface="ＭＳ Ｐゴシック" pitchFamily="34" charset="-128"/>
              </a:rPr>
              <a:t> benefits will vary depending on the situation and the age at which the person files for benefits. The later the person files, the larger their benefit and spousal benefit may be. </a:t>
            </a:r>
            <a:endParaRPr lang="en-US" altLang="en-US" b="0"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21</a:t>
            </a:fld>
            <a:endParaRPr lang="en-US"/>
          </a:p>
        </p:txBody>
      </p:sp>
    </p:spTree>
    <p:extLst>
      <p:ext uri="{BB962C8B-B14F-4D97-AF65-F5344CB8AC3E}">
        <p14:creationId xmlns:p14="http://schemas.microsoft.com/office/powerpoint/2010/main" val="2704203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a:xfrm>
            <a:off x="698803" y="4641850"/>
            <a:ext cx="5587394" cy="4176744"/>
          </a:xfrm>
        </p:spPr>
        <p:txBody>
          <a:bodyPr/>
          <a:lstStyle/>
          <a:p>
            <a:pPr defTabSz="914377">
              <a:spcBef>
                <a:spcPts val="400"/>
              </a:spcBef>
              <a:spcAft>
                <a:spcPts val="0"/>
              </a:spcAft>
              <a:defRPr/>
            </a:pPr>
            <a:r>
              <a:rPr lang="en-US" altLang="en-US" sz="1050" b="1" dirty="0">
                <a:latin typeface="Arial" pitchFamily="34" charset="0"/>
                <a:ea typeface="ＭＳ Ｐゴシック" pitchFamily="34" charset="-128"/>
              </a:rPr>
              <a:t>The Windfall Elimination Provision</a:t>
            </a:r>
            <a:r>
              <a:rPr lang="en-US" altLang="en-US" sz="1050" dirty="0">
                <a:latin typeface="Arial" pitchFamily="34" charset="0"/>
                <a:ea typeface="ＭＳ Ｐゴシック" pitchFamily="34" charset="-128"/>
              </a:rPr>
              <a:t> primarily affects you if </a:t>
            </a:r>
            <a:r>
              <a:rPr lang="en-US" sz="1050" dirty="0"/>
              <a:t>you </a:t>
            </a:r>
            <a:r>
              <a:rPr lang="en-US" altLang="en-US" sz="1050" dirty="0">
                <a:latin typeface="Arial" pitchFamily="34" charset="0"/>
                <a:ea typeface="ＭＳ Ｐゴシック" pitchFamily="34" charset="-128"/>
              </a:rPr>
              <a:t>earned a pension in any job where you did not pay Social Security taxes</a:t>
            </a:r>
            <a:r>
              <a:rPr lang="en-US" altLang="ja-JP" sz="1050" dirty="0">
                <a:latin typeface="Arial" pitchFamily="34" charset="0"/>
                <a:ea typeface="+mn-ea"/>
              </a:rPr>
              <a:t>—</a:t>
            </a:r>
            <a:r>
              <a:rPr lang="en-US" altLang="en-US" sz="1050" b="1" i="1" dirty="0">
                <a:latin typeface="Arial" pitchFamily="34" charset="0"/>
                <a:ea typeface="ＭＳ Ｐゴシック" pitchFamily="34" charset="-128"/>
              </a:rPr>
              <a:t>and</a:t>
            </a:r>
            <a:r>
              <a:rPr lang="en-US" altLang="en-US" sz="1050" dirty="0">
                <a:latin typeface="Arial" pitchFamily="34" charset="0"/>
                <a:ea typeface="ＭＳ Ｐゴシック" pitchFamily="34" charset="-128"/>
              </a:rPr>
              <a:t> you also worked in other jobs long enough (10 years or 40 quarters) to qualify for a Social Security retirement or disability benefit. </a:t>
            </a:r>
            <a:r>
              <a:rPr lang="en-US" altLang="en-US" sz="1050" b="1" dirty="0">
                <a:latin typeface="Arial" pitchFamily="34" charset="0"/>
                <a:ea typeface="ＭＳ Ｐゴシック" pitchFamily="34" charset="-128"/>
              </a:rPr>
              <a:t>A modified formula</a:t>
            </a:r>
            <a:r>
              <a:rPr lang="en-US" altLang="en-US" sz="1050" dirty="0">
                <a:latin typeface="Arial" pitchFamily="34" charset="0"/>
                <a:ea typeface="ＭＳ Ｐゴシック" pitchFamily="34" charset="-128"/>
              </a:rPr>
              <a:t> is used to calculate the benefit amount, resulting in a lower Social Security benefit. However, the reduction in Social Security benefits cannot exceed 50% of those benefits.</a:t>
            </a:r>
          </a:p>
          <a:p>
            <a:pPr>
              <a:spcBef>
                <a:spcPts val="400"/>
              </a:spcBef>
              <a:spcAft>
                <a:spcPts val="0"/>
              </a:spcAft>
            </a:pPr>
            <a:r>
              <a:rPr lang="en-US" altLang="en-US" sz="1050" b="1" dirty="0">
                <a:latin typeface="Arial" pitchFamily="34" charset="0"/>
                <a:ea typeface="ＭＳ Ｐゴシック" pitchFamily="34" charset="-128"/>
              </a:rPr>
              <a:t>Here’</a:t>
            </a:r>
            <a:r>
              <a:rPr lang="en-US" altLang="ja-JP" sz="1050" b="1" dirty="0">
                <a:latin typeface="Arial" pitchFamily="34" charset="0"/>
                <a:ea typeface="+mn-ea"/>
              </a:rPr>
              <a:t>s how the WEP modified formula works:</a:t>
            </a:r>
          </a:p>
          <a:p>
            <a:pPr>
              <a:spcBef>
                <a:spcPts val="400"/>
              </a:spcBef>
              <a:spcAft>
                <a:spcPts val="0"/>
              </a:spcAft>
            </a:pPr>
            <a:r>
              <a:rPr lang="en-US" altLang="en-US" sz="1050" dirty="0">
                <a:latin typeface="Arial" pitchFamily="34" charset="0"/>
                <a:ea typeface="ＭＳ Ｐゴシック" pitchFamily="34" charset="-128"/>
              </a:rPr>
              <a:t>Social Security benefits are based on a worker’</a:t>
            </a:r>
            <a:r>
              <a:rPr lang="en-US" altLang="ja-JP" sz="1050" dirty="0">
                <a:latin typeface="Arial" pitchFamily="34" charset="0"/>
                <a:ea typeface="+mn-ea"/>
              </a:rPr>
              <a:t>s </a:t>
            </a:r>
            <a:r>
              <a:rPr lang="en-US" altLang="ja-JP" sz="1050" b="1" dirty="0">
                <a:latin typeface="Arial" pitchFamily="34" charset="0"/>
                <a:ea typeface="+mn-ea"/>
              </a:rPr>
              <a:t>Average Indexed Monthly Earnings (AIME)</a:t>
            </a:r>
            <a:r>
              <a:rPr lang="en-US" altLang="ja-JP" sz="1050" dirty="0">
                <a:latin typeface="Arial" pitchFamily="34" charset="0"/>
                <a:ea typeface="+mn-ea"/>
              </a:rPr>
              <a:t>—found by totaling the highest 35 years of earnings and then dividing them by 35 and then further dividing that number by 12.</a:t>
            </a:r>
          </a:p>
          <a:p>
            <a:pPr>
              <a:spcBef>
                <a:spcPts val="400"/>
              </a:spcBef>
              <a:spcAft>
                <a:spcPts val="0"/>
              </a:spcAft>
            </a:pPr>
            <a:r>
              <a:rPr lang="en-US" altLang="en-US" sz="1050" dirty="0">
                <a:latin typeface="Arial" pitchFamily="34" charset="0"/>
                <a:ea typeface="ＭＳ Ｐゴシック" pitchFamily="34" charset="-128"/>
              </a:rPr>
              <a:t>The </a:t>
            </a:r>
            <a:r>
              <a:rPr lang="en-US" altLang="en-US" sz="1050" b="1" dirty="0">
                <a:latin typeface="Arial" pitchFamily="34" charset="0"/>
                <a:ea typeface="ＭＳ Ｐゴシック" pitchFamily="34" charset="-128"/>
              </a:rPr>
              <a:t>Social Security Benefits Formula</a:t>
            </a:r>
            <a:r>
              <a:rPr lang="en-US" altLang="en-US" sz="1050" dirty="0">
                <a:latin typeface="Arial" pitchFamily="34" charset="0"/>
                <a:ea typeface="ＭＳ Ｐゴシック" pitchFamily="34" charset="-128"/>
              </a:rPr>
              <a:t> is found by applying three different percentages. These are: 90%, 32%, and 15%. </a:t>
            </a:r>
          </a:p>
          <a:p>
            <a:pPr>
              <a:spcBef>
                <a:spcPts val="400"/>
              </a:spcBef>
              <a:spcAft>
                <a:spcPts val="0"/>
              </a:spcAft>
            </a:pPr>
            <a:r>
              <a:rPr lang="en-US" altLang="en-US" sz="1050" dirty="0">
                <a:latin typeface="Arial" pitchFamily="34" charset="0"/>
                <a:ea typeface="ＭＳ Ｐゴシック" pitchFamily="34" charset="-128"/>
                <a:cs typeface="Arial" panose="020B0604020202020204" pitchFamily="34" charset="0"/>
              </a:rPr>
              <a:t>For example, for a worker who turns 62 </a:t>
            </a:r>
            <a:r>
              <a:rPr lang="en-US" sz="1050" dirty="0">
                <a:latin typeface="Arial" panose="020B0604020202020204" pitchFamily="34" charset="0"/>
                <a:cs typeface="Arial" panose="020B0604020202020204" pitchFamily="34" charset="0"/>
              </a:rPr>
              <a:t>in 2022</a:t>
            </a:r>
            <a:r>
              <a:rPr lang="en-US" altLang="en-US" sz="1050" dirty="0">
                <a:latin typeface="Arial" pitchFamily="34" charset="0"/>
                <a:ea typeface="ＭＳ Ｐゴシック" pitchFamily="34" charset="-128"/>
                <a:cs typeface="Arial" panose="020B0604020202020204" pitchFamily="34" charset="0"/>
              </a:rPr>
              <a:t>, the first $1,024 of average monthly earnings is multiplied by </a:t>
            </a:r>
            <a:r>
              <a:rPr lang="en-US" altLang="en-US" sz="1050" b="1" dirty="0">
                <a:latin typeface="Arial" pitchFamily="34" charset="0"/>
                <a:ea typeface="ＭＳ Ｐゴシック" pitchFamily="34" charset="-128"/>
                <a:cs typeface="Arial" panose="020B0604020202020204" pitchFamily="34" charset="0"/>
              </a:rPr>
              <a:t>90 percent</a:t>
            </a:r>
            <a:r>
              <a:rPr lang="en-US" altLang="en-US" sz="1050" dirty="0">
                <a:latin typeface="Arial" pitchFamily="34" charset="0"/>
                <a:ea typeface="ＭＳ Ｐゴシック" pitchFamily="34" charset="-128"/>
                <a:cs typeface="Arial" panose="020B0604020202020204" pitchFamily="34" charset="0"/>
              </a:rPr>
              <a:t>; the next $6,172 by </a:t>
            </a:r>
            <a:r>
              <a:rPr lang="en-US" altLang="en-US" sz="1050" b="1" dirty="0">
                <a:latin typeface="Arial" pitchFamily="34" charset="0"/>
                <a:ea typeface="ＭＳ Ｐゴシック" pitchFamily="34" charset="-128"/>
                <a:cs typeface="Arial" panose="020B0604020202020204" pitchFamily="34" charset="0"/>
              </a:rPr>
              <a:t>32 percent</a:t>
            </a:r>
            <a:r>
              <a:rPr lang="en-US" altLang="en-US" sz="1050" dirty="0">
                <a:latin typeface="Arial" pitchFamily="34" charset="0"/>
                <a:ea typeface="ＭＳ Ｐゴシック" pitchFamily="34" charset="-128"/>
                <a:cs typeface="Arial" panose="020B0604020202020204" pitchFamily="34" charset="0"/>
              </a:rPr>
              <a:t>; and the remainder by</a:t>
            </a:r>
            <a:r>
              <a:rPr lang="en-US" altLang="en-US" sz="1050" b="1" dirty="0">
                <a:latin typeface="Arial" pitchFamily="34" charset="0"/>
                <a:ea typeface="ＭＳ Ｐゴシック" pitchFamily="34" charset="-128"/>
                <a:cs typeface="Arial" panose="020B0604020202020204" pitchFamily="34" charset="0"/>
              </a:rPr>
              <a:t> 15 percent. The sum of the three amounts equals the total monthly payment amount. </a:t>
            </a:r>
          </a:p>
          <a:p>
            <a:pPr>
              <a:spcBef>
                <a:spcPts val="400"/>
              </a:spcBef>
              <a:spcAft>
                <a:spcPts val="0"/>
              </a:spcAft>
            </a:pPr>
            <a:r>
              <a:rPr lang="en-US" altLang="en-US" sz="1050" b="1" dirty="0">
                <a:latin typeface="Arial" pitchFamily="34" charset="0"/>
                <a:ea typeface="ＭＳ Ｐゴシック" pitchFamily="34" charset="-128"/>
              </a:rPr>
              <a:t>IN THE WEP: </a:t>
            </a:r>
            <a:r>
              <a:rPr lang="en-US" altLang="en-US" sz="1050" dirty="0">
                <a:latin typeface="Arial" pitchFamily="34" charset="0"/>
                <a:ea typeface="ＭＳ Ｐゴシック" pitchFamily="34" charset="-128"/>
              </a:rPr>
              <a:t>In the modified formula under the WEP, the 90% multiplier on the first $1,024 of average monthly earnings is reduced to </a:t>
            </a:r>
            <a:r>
              <a:rPr lang="en-US" altLang="en-US" sz="1050" b="1" dirty="0">
                <a:latin typeface="Arial" pitchFamily="34" charset="0"/>
                <a:ea typeface="ＭＳ Ｐゴシック" pitchFamily="34" charset="-128"/>
              </a:rPr>
              <a:t>40%</a:t>
            </a:r>
            <a:r>
              <a:rPr lang="en-US" altLang="en-US" sz="1050" dirty="0">
                <a:latin typeface="Arial" pitchFamily="34" charset="0"/>
                <a:ea typeface="ＭＳ Ｐゴシック" pitchFamily="34" charset="-128"/>
              </a:rPr>
              <a:t> for retirees who worked in Social Security-covered employment </a:t>
            </a:r>
            <a:r>
              <a:rPr lang="en-US" altLang="en-US" sz="1050" b="1" dirty="0">
                <a:latin typeface="Arial" pitchFamily="34" charset="0"/>
                <a:ea typeface="ＭＳ Ｐゴシック" pitchFamily="34" charset="-128"/>
              </a:rPr>
              <a:t>for a period of less than 20 years.  </a:t>
            </a:r>
            <a:r>
              <a:rPr lang="en-US" altLang="en-US" sz="1050" dirty="0">
                <a:latin typeface="Arial" pitchFamily="34" charset="0"/>
                <a:ea typeface="ＭＳ Ｐゴシック" pitchFamily="34" charset="-128"/>
              </a:rPr>
              <a:t>So, to sum up the WEP, if you have a pension and are collecting Social Security benefits</a:t>
            </a:r>
            <a:r>
              <a:rPr lang="en-US" altLang="ja-JP" sz="1050" dirty="0">
                <a:latin typeface="Arial" pitchFamily="34" charset="0"/>
                <a:ea typeface="+mn-ea"/>
              </a:rPr>
              <a:t>—</a:t>
            </a:r>
            <a:r>
              <a:rPr lang="en-US" altLang="en-US" sz="1050" dirty="0">
                <a:latin typeface="Arial" pitchFamily="34" charset="0"/>
                <a:ea typeface="ＭＳ Ｐゴシック" pitchFamily="34" charset="-128"/>
              </a:rPr>
              <a:t>and they did not pay into Social Security at the job where you qualified for a pension</a:t>
            </a:r>
            <a:r>
              <a:rPr lang="en-US" altLang="ja-JP" sz="1050" dirty="0">
                <a:latin typeface="Arial" pitchFamily="34" charset="0"/>
                <a:ea typeface="+mn-ea"/>
              </a:rPr>
              <a:t>—</a:t>
            </a:r>
            <a:r>
              <a:rPr lang="en-US" altLang="en-US" sz="1050" dirty="0">
                <a:latin typeface="Arial" pitchFamily="34" charset="0"/>
                <a:ea typeface="ＭＳ Ｐゴシック" pitchFamily="34" charset="-128"/>
              </a:rPr>
              <a:t>your monthly Social Security benefit may be reduced.</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22</a:t>
            </a:fld>
            <a:endParaRPr lang="en-US"/>
          </a:p>
        </p:txBody>
      </p:sp>
    </p:spTree>
    <p:extLst>
      <p:ext uri="{BB962C8B-B14F-4D97-AF65-F5344CB8AC3E}">
        <p14:creationId xmlns:p14="http://schemas.microsoft.com/office/powerpoint/2010/main" val="2914144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23</a:t>
            </a:fld>
            <a:endParaRPr lang="en-US"/>
          </a:p>
        </p:txBody>
      </p:sp>
    </p:spTree>
    <p:extLst>
      <p:ext uri="{BB962C8B-B14F-4D97-AF65-F5344CB8AC3E}">
        <p14:creationId xmlns:p14="http://schemas.microsoft.com/office/powerpoint/2010/main" val="1530430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24</a:t>
            </a:fld>
            <a:endParaRPr lang="en-US"/>
          </a:p>
        </p:txBody>
      </p:sp>
    </p:spTree>
    <p:extLst>
      <p:ext uri="{BB962C8B-B14F-4D97-AF65-F5344CB8AC3E}">
        <p14:creationId xmlns:p14="http://schemas.microsoft.com/office/powerpoint/2010/main" val="474372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25</a:t>
            </a:fld>
            <a:endParaRPr lang="en-US"/>
          </a:p>
        </p:txBody>
      </p:sp>
    </p:spTree>
    <p:extLst>
      <p:ext uri="{BB962C8B-B14F-4D97-AF65-F5344CB8AC3E}">
        <p14:creationId xmlns:p14="http://schemas.microsoft.com/office/powerpoint/2010/main" val="150869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26</a:t>
            </a:fld>
            <a:endParaRPr lang="en-US"/>
          </a:p>
        </p:txBody>
      </p:sp>
    </p:spTree>
    <p:extLst>
      <p:ext uri="{BB962C8B-B14F-4D97-AF65-F5344CB8AC3E}">
        <p14:creationId xmlns:p14="http://schemas.microsoft.com/office/powerpoint/2010/main" val="1534612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27</a:t>
            </a:fld>
            <a:endParaRPr lang="en-US"/>
          </a:p>
        </p:txBody>
      </p:sp>
    </p:spTree>
    <p:extLst>
      <p:ext uri="{BB962C8B-B14F-4D97-AF65-F5344CB8AC3E}">
        <p14:creationId xmlns:p14="http://schemas.microsoft.com/office/powerpoint/2010/main" val="1671432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28</a:t>
            </a:fld>
            <a:endParaRPr lang="en-US"/>
          </a:p>
        </p:txBody>
      </p:sp>
    </p:spTree>
    <p:extLst>
      <p:ext uri="{BB962C8B-B14F-4D97-AF65-F5344CB8AC3E}">
        <p14:creationId xmlns:p14="http://schemas.microsoft.com/office/powerpoint/2010/main" val="18400340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dirty="0">
                <a:latin typeface="Arial" pitchFamily="34" charset="0"/>
                <a:ea typeface="ＭＳ Ｐゴシック" pitchFamily="34" charset="-128"/>
              </a:rPr>
              <a:t>Paying into a government pension plan—and therefore not paying into Social Security for all working years—will affect Social Security spousal or survivor benefits.</a:t>
            </a:r>
          </a:p>
          <a:p>
            <a:pPr>
              <a:spcBef>
                <a:spcPts val="520"/>
              </a:spcBef>
              <a:spcAft>
                <a:spcPts val="0"/>
              </a:spcAft>
            </a:pPr>
            <a:r>
              <a:rPr lang="en-US" altLang="en-US" dirty="0">
                <a:latin typeface="Arial" pitchFamily="34" charset="0"/>
                <a:ea typeface="ＭＳ Ｐゴシック" pitchFamily="34" charset="-128"/>
              </a:rPr>
              <a:t>Social Security benefits may be reduced by two-thirds of a retiree’s government pension.</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29</a:t>
            </a:fld>
            <a:endParaRPr lang="en-US"/>
          </a:p>
        </p:txBody>
      </p:sp>
    </p:spTree>
    <p:extLst>
      <p:ext uri="{BB962C8B-B14F-4D97-AF65-F5344CB8AC3E}">
        <p14:creationId xmlns:p14="http://schemas.microsoft.com/office/powerpoint/2010/main" val="274355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Explain the parameters for qualifying for Social Security benefits as they will likely play a key role in their retirement income plan.</a:t>
            </a:r>
          </a:p>
          <a:p>
            <a:pPr marL="174964" indent="-174964">
              <a:spcBef>
                <a:spcPts val="520"/>
              </a:spcBef>
              <a:spcAft>
                <a:spcPts val="0"/>
              </a:spcAft>
              <a:buFont typeface="Arial" panose="020B0604020202020204" pitchFamily="34" charset="0"/>
              <a:buChar char="•"/>
            </a:pPr>
            <a:r>
              <a:rPr lang="en-US" altLang="en-US" sz="1200" dirty="0">
                <a:latin typeface="Arial" pitchFamily="34" charset="0"/>
                <a:ea typeface="ＭＳ Ｐゴシック" pitchFamily="34" charset="-128"/>
              </a:rPr>
              <a:t>Social Security is a key source of guaranteed income</a:t>
            </a:r>
            <a:r>
              <a:rPr lang="en-US" altLang="ja-JP" sz="1200" dirty="0">
                <a:latin typeface="Arial" pitchFamily="34" charset="0"/>
                <a:ea typeface="+mn-ea"/>
              </a:rPr>
              <a:t>—</a:t>
            </a:r>
            <a:r>
              <a:rPr lang="en-US" altLang="en-US" sz="1200" dirty="0">
                <a:latin typeface="Arial" pitchFamily="34" charset="0"/>
                <a:ea typeface="ＭＳ Ｐゴシック" pitchFamily="34" charset="-128"/>
              </a:rPr>
              <a:t>which means that the amount received monthly does not fluctuate with changes in the stock market. The monthly amount is guaranteed by the government.</a:t>
            </a:r>
          </a:p>
          <a:p>
            <a:pPr marL="178265" indent="-178265" defTabSz="914377">
              <a:spcBef>
                <a:spcPts val="520"/>
              </a:spcBef>
              <a:spcAft>
                <a:spcPts val="0"/>
              </a:spcAft>
              <a:buFont typeface="Arial" panose="020B0604020202020204" pitchFamily="34" charset="0"/>
              <a:buChar char="•"/>
              <a:defRPr/>
            </a:pPr>
            <a:r>
              <a:rPr lang="en-US" altLang="en-US" sz="1200" dirty="0">
                <a:latin typeface="Arial" pitchFamily="34" charset="0"/>
                <a:ea typeface="ＭＳ Ｐゴシック" pitchFamily="34" charset="-128"/>
              </a:rPr>
              <a:t>Benefits include</a:t>
            </a:r>
            <a:r>
              <a:rPr lang="en-US" altLang="en-US" sz="1200" b="1" dirty="0">
                <a:latin typeface="Arial" pitchFamily="34" charset="0"/>
                <a:ea typeface="ＭＳ Ｐゴシック" pitchFamily="34" charset="-128"/>
              </a:rPr>
              <a:t> </a:t>
            </a:r>
            <a:r>
              <a:rPr lang="en-US" altLang="en-US" sz="1200" dirty="0">
                <a:latin typeface="Arial" pitchFamily="34" charset="0"/>
                <a:ea typeface="ＭＳ Ｐゴシック" pitchFamily="34" charset="-128"/>
              </a:rPr>
              <a:t>payments that last as long as </a:t>
            </a:r>
            <a:r>
              <a:rPr lang="en-US" sz="1200" dirty="0"/>
              <a:t>recipients </a:t>
            </a:r>
            <a:r>
              <a:rPr lang="en-US" altLang="en-US" sz="1200" dirty="0">
                <a:latin typeface="Arial" pitchFamily="34" charset="0"/>
                <a:ea typeface="ＭＳ Ｐゴシック" pitchFamily="34" charset="-128"/>
              </a:rPr>
              <a:t>live, no matter how long. </a:t>
            </a:r>
          </a:p>
          <a:p>
            <a:pPr marL="178265" indent="-178265" defTabSz="914377">
              <a:spcBef>
                <a:spcPts val="520"/>
              </a:spcBef>
              <a:spcAft>
                <a:spcPts val="0"/>
              </a:spcAft>
              <a:buFont typeface="Arial" panose="020B0604020202020204" pitchFamily="34" charset="0"/>
              <a:buChar char="•"/>
              <a:defRPr/>
            </a:pPr>
            <a:r>
              <a:rPr lang="en-US" altLang="en-US" sz="1200" dirty="0">
                <a:latin typeface="Arial" pitchFamily="34" charset="0"/>
                <a:ea typeface="ＭＳ Ｐゴシック" pitchFamily="34" charset="-128"/>
              </a:rPr>
              <a:t>Coverage </a:t>
            </a:r>
            <a:r>
              <a:rPr lang="en-US" sz="1200" dirty="0"/>
              <a:t>is included </a:t>
            </a:r>
            <a:r>
              <a:rPr lang="en-US" altLang="en-US" sz="1200" dirty="0">
                <a:latin typeface="Arial" pitchFamily="34" charset="0"/>
                <a:ea typeface="ＭＳ Ｐゴシック" pitchFamily="34" charset="-128"/>
              </a:rPr>
              <a:t>for their non-working spouse, whether they are living or not.</a:t>
            </a:r>
          </a:p>
          <a:p>
            <a:pPr marL="178265" indent="-178265" defTabSz="914377">
              <a:spcBef>
                <a:spcPts val="520"/>
              </a:spcBef>
              <a:spcAft>
                <a:spcPts val="0"/>
              </a:spcAft>
              <a:buFont typeface="Arial" panose="020B0604020202020204" pitchFamily="34" charset="0"/>
              <a:buChar char="•"/>
              <a:defRPr/>
            </a:pPr>
            <a:r>
              <a:rPr lang="en-US" altLang="en-US" sz="1200" dirty="0">
                <a:latin typeface="Arial" pitchFamily="34" charset="0"/>
                <a:ea typeface="ＭＳ Ｐゴシック" pitchFamily="34" charset="-128"/>
              </a:rPr>
              <a:t>Cost of Living Adjustments, or COLA, help ensure that Social Security benefits are not eroded by inflation. The Social Security Act specifies a formula for determining each COLA, </a:t>
            </a:r>
            <a:r>
              <a:rPr lang="en-US" sz="1200" dirty="0"/>
              <a:t>which </a:t>
            </a:r>
            <a:r>
              <a:rPr lang="en-US" altLang="en-US" sz="1200" dirty="0">
                <a:latin typeface="Arial" pitchFamily="34" charset="0"/>
                <a:ea typeface="ＭＳ Ｐゴシック" pitchFamily="34" charset="-128"/>
              </a:rPr>
              <a:t>is based on increases in the Consumer Price Index for Urban Wage Earners and Clerical Workers (CPI-W). CPI-Ws are calculated on a monthly basis by the Bureau of Labor Statistics.</a:t>
            </a:r>
          </a:p>
          <a:p>
            <a:pPr>
              <a:spcBef>
                <a:spcPts val="520"/>
              </a:spcBef>
              <a:spcAft>
                <a:spcPts val="0"/>
              </a:spcAft>
            </a:pPr>
            <a:r>
              <a:rPr lang="en-US" altLang="en-US" sz="1200" dirty="0">
                <a:latin typeface="Arial" pitchFamily="34" charset="0"/>
                <a:ea typeface="ＭＳ Ｐゴシック" pitchFamily="34" charset="-128"/>
              </a:rPr>
              <a:t>Additionally, address the sustainability of the Social Security Trust Fund.</a:t>
            </a:r>
          </a:p>
          <a:p>
            <a:pPr>
              <a:spcBef>
                <a:spcPts val="520"/>
              </a:spcBef>
              <a:spcAft>
                <a:spcPts val="0"/>
              </a:spcAft>
            </a:pPr>
            <a:endParaRPr lang="en-US" altLang="en-US" sz="1200"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3</a:t>
            </a:fld>
            <a:endParaRPr lang="en-US"/>
          </a:p>
        </p:txBody>
      </p:sp>
    </p:spTree>
    <p:extLst>
      <p:ext uri="{BB962C8B-B14F-4D97-AF65-F5344CB8AC3E}">
        <p14:creationId xmlns:p14="http://schemas.microsoft.com/office/powerpoint/2010/main" val="4068730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b="1" dirty="0">
                <a:solidFill>
                  <a:srgbClr val="5482AB"/>
                </a:solidFill>
                <a:latin typeface="Arial" pitchFamily="34" charset="0"/>
                <a:ea typeface="ＭＳ Ｐゴシック" pitchFamily="34" charset="-128"/>
              </a:rPr>
              <a:t>OPTIONAL SLIDE</a:t>
            </a:r>
          </a:p>
          <a:p>
            <a:pPr>
              <a:spcBef>
                <a:spcPts val="520"/>
              </a:spcBef>
              <a:spcAft>
                <a:spcPts val="0"/>
              </a:spcAft>
            </a:pPr>
            <a:r>
              <a:rPr lang="en-US" altLang="en-US" dirty="0">
                <a:latin typeface="Arial" pitchFamily="34" charset="0"/>
                <a:ea typeface="ＭＳ Ｐゴシック" pitchFamily="34" charset="-128"/>
              </a:rPr>
              <a:t>Address the various beneficiary categories in the slide.</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30</a:t>
            </a:fld>
            <a:endParaRPr lang="en-US"/>
          </a:p>
        </p:txBody>
      </p:sp>
    </p:spTree>
    <p:extLst>
      <p:ext uri="{BB962C8B-B14F-4D97-AF65-F5344CB8AC3E}">
        <p14:creationId xmlns:p14="http://schemas.microsoft.com/office/powerpoint/2010/main" val="2347344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b="1" dirty="0">
                <a:solidFill>
                  <a:srgbClr val="5482AB"/>
                </a:solidFill>
                <a:latin typeface="Arial" pitchFamily="34" charset="0"/>
                <a:ea typeface="ＭＳ Ｐゴシック" pitchFamily="34" charset="-128"/>
              </a:rPr>
              <a:t>OPTIONAL SLIDE</a:t>
            </a:r>
          </a:p>
          <a:p>
            <a:pPr>
              <a:spcBef>
                <a:spcPts val="520"/>
              </a:spcBef>
              <a:spcAft>
                <a:spcPts val="0"/>
              </a:spcAft>
            </a:pPr>
            <a:r>
              <a:rPr lang="en-US" altLang="en-US" b="1" dirty="0">
                <a:latin typeface="Arial" pitchFamily="34" charset="0"/>
                <a:ea typeface="ＭＳ Ｐゴシック" pitchFamily="34" charset="-128"/>
              </a:rPr>
              <a:t>SLIDE OBJECTIVE</a:t>
            </a:r>
          </a:p>
          <a:p>
            <a:pPr>
              <a:spcBef>
                <a:spcPts val="520"/>
              </a:spcBef>
              <a:spcAft>
                <a:spcPts val="0"/>
              </a:spcAft>
            </a:pPr>
            <a:r>
              <a:rPr lang="en-US" altLang="en-US" dirty="0">
                <a:latin typeface="Arial" pitchFamily="34" charset="0"/>
                <a:ea typeface="ＭＳ Ｐゴシック" pitchFamily="34" charset="-128"/>
              </a:rPr>
              <a:t>Address benefits for same sex marriages. </a:t>
            </a:r>
          </a:p>
          <a:p>
            <a:pPr>
              <a:spcBef>
                <a:spcPts val="520"/>
              </a:spcBef>
              <a:spcAft>
                <a:spcPts val="0"/>
              </a:spcAft>
            </a:pPr>
            <a:r>
              <a:rPr lang="en-US" altLang="en-US" b="1" dirty="0">
                <a:solidFill>
                  <a:srgbClr val="5482AB"/>
                </a:solidFill>
                <a:latin typeface="Arial" pitchFamily="34" charset="0"/>
                <a:ea typeface="ＭＳ Ｐゴシック" pitchFamily="34" charset="-128"/>
              </a:rPr>
              <a:t>SPEAKING NOTES</a:t>
            </a:r>
          </a:p>
          <a:p>
            <a:pPr>
              <a:spcBef>
                <a:spcPts val="520"/>
              </a:spcBef>
              <a:spcAft>
                <a:spcPts val="0"/>
              </a:spcAft>
            </a:pPr>
            <a:r>
              <a:rPr lang="en-US" altLang="en-US" dirty="0">
                <a:latin typeface="Arial" pitchFamily="34" charset="0"/>
                <a:ea typeface="ＭＳ Ｐゴシック" pitchFamily="34" charset="-128"/>
              </a:rPr>
              <a:t>The historic Supreme Court decision to make same-sex marriages legal in all states means couples are now eligible for spousal and survivor benefits. </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31</a:t>
            </a:fld>
            <a:endParaRPr lang="en-US"/>
          </a:p>
        </p:txBody>
      </p:sp>
    </p:spTree>
    <p:extLst>
      <p:ext uri="{BB962C8B-B14F-4D97-AF65-F5344CB8AC3E}">
        <p14:creationId xmlns:p14="http://schemas.microsoft.com/office/powerpoint/2010/main" val="811563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defTabSz="914377">
              <a:spcBef>
                <a:spcPts val="520"/>
              </a:spcBef>
              <a:spcAft>
                <a:spcPts val="0"/>
              </a:spcAft>
              <a:defRPr/>
            </a:pPr>
            <a:r>
              <a:rPr lang="en-US" altLang="en-US" b="1" dirty="0">
                <a:solidFill>
                  <a:srgbClr val="5482AB"/>
                </a:solidFill>
                <a:latin typeface="Arial" pitchFamily="34" charset="0"/>
                <a:ea typeface="ＭＳ Ｐゴシック" pitchFamily="34" charset="-128"/>
              </a:rPr>
              <a:t>OPTIONAL SLIDE</a:t>
            </a:r>
          </a:p>
          <a:p>
            <a:pPr>
              <a:spcBef>
                <a:spcPts val="520"/>
              </a:spcBef>
              <a:spcAft>
                <a:spcPts val="0"/>
              </a:spcAft>
            </a:pPr>
            <a:r>
              <a:rPr lang="en-US" altLang="en-US" b="1" dirty="0">
                <a:latin typeface="Arial" pitchFamily="34" charset="0"/>
                <a:ea typeface="ＭＳ Ｐゴシック" pitchFamily="34" charset="-128"/>
              </a:rPr>
              <a:t>SLIDE OBJECTIVE</a:t>
            </a:r>
          </a:p>
          <a:p>
            <a:pPr>
              <a:spcBef>
                <a:spcPts val="520"/>
              </a:spcBef>
              <a:spcAft>
                <a:spcPts val="0"/>
              </a:spcAft>
            </a:pPr>
            <a:r>
              <a:rPr lang="en-US" altLang="en-US" dirty="0">
                <a:latin typeface="Arial" pitchFamily="34" charset="0"/>
                <a:ea typeface="ＭＳ Ｐゴシック" pitchFamily="34" charset="-128"/>
              </a:rPr>
              <a:t>Guide audience to online resources.</a:t>
            </a:r>
          </a:p>
          <a:p>
            <a:pPr>
              <a:spcBef>
                <a:spcPts val="520"/>
              </a:spcBef>
              <a:spcAft>
                <a:spcPts val="0"/>
              </a:spcAft>
            </a:pPr>
            <a:r>
              <a:rPr lang="en-US" altLang="en-US" b="1" dirty="0">
                <a:solidFill>
                  <a:srgbClr val="5482AB"/>
                </a:solidFill>
                <a:latin typeface="Arial" pitchFamily="34" charset="0"/>
                <a:ea typeface="ＭＳ Ｐゴシック" pitchFamily="34" charset="-128"/>
              </a:rPr>
              <a:t>SPEAKING NOTES</a:t>
            </a:r>
          </a:p>
          <a:p>
            <a:pPr>
              <a:spcBef>
                <a:spcPts val="520"/>
              </a:spcBef>
              <a:spcAft>
                <a:spcPts val="0"/>
              </a:spcAft>
            </a:pPr>
            <a:r>
              <a:rPr lang="en-US" altLang="en-US" dirty="0">
                <a:latin typeface="Arial" pitchFamily="34" charset="0"/>
                <a:ea typeface="ＭＳ Ｐゴシック" pitchFamily="34" charset="-128"/>
              </a:rPr>
              <a:t>Address slide.</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32</a:t>
            </a:fld>
            <a:endParaRPr lang="en-US"/>
          </a:p>
        </p:txBody>
      </p:sp>
    </p:spTree>
    <p:extLst>
      <p:ext uri="{BB962C8B-B14F-4D97-AF65-F5344CB8AC3E}">
        <p14:creationId xmlns:p14="http://schemas.microsoft.com/office/powerpoint/2010/main" val="37632435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33</a:t>
            </a:fld>
            <a:endParaRPr lang="en-US"/>
          </a:p>
        </p:txBody>
      </p:sp>
    </p:spTree>
    <p:extLst>
      <p:ext uri="{BB962C8B-B14F-4D97-AF65-F5344CB8AC3E}">
        <p14:creationId xmlns:p14="http://schemas.microsoft.com/office/powerpoint/2010/main" val="362730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defRPr/>
            </a:pPr>
            <a:r>
              <a:rPr lang="en-US" sz="1200" dirty="0">
                <a:latin typeface="Arial" pitchFamily="34" charset="0"/>
                <a:ea typeface="ＭＳ Ｐゴシック" pitchFamily="34" charset="-128"/>
              </a:rPr>
              <a:t>Full Retirement Age, or FRA, is how the Social Security Administration defines when you are eligible for full benefits. It’</a:t>
            </a:r>
            <a:r>
              <a:rPr lang="en-US" altLang="ja-JP" sz="1200" dirty="0">
                <a:latin typeface="Arial" pitchFamily="34" charset="0"/>
                <a:ea typeface="+mn-ea"/>
              </a:rPr>
              <a:t>s important to remember that, for most people, Full Retirement Age is between 65 and 67—not 62, which is the age when you can take reduced benefits. If your FRA is over 65 (born after 1937), you can take benefits at age 62, but the reduction in benefit amount will be greater than it is if you were born before 1938.</a:t>
            </a:r>
          </a:p>
          <a:p>
            <a:pPr>
              <a:spcBef>
                <a:spcPts val="520"/>
              </a:spcBef>
              <a:spcAft>
                <a:spcPts val="0"/>
              </a:spcAft>
              <a:defRPr/>
            </a:pPr>
            <a:r>
              <a:rPr lang="en-US" sz="1200" dirty="0">
                <a:latin typeface="Arial" pitchFamily="34" charset="0"/>
                <a:ea typeface="ＭＳ Ｐゴシック" pitchFamily="34" charset="-128"/>
              </a:rPr>
              <a:t>Primary Insurance Amount or PIA is a calculation based on your earnings and years worked, and estimates what you will receive if you elect to begin receiving retirement benefits at FRA. At this age, the benefit is neither reduced for early retirement nor increased for delayed retirement.</a:t>
            </a:r>
            <a:endParaRPr lang="en-US" altLang="en-US" sz="1200"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4</a:t>
            </a:fld>
            <a:endParaRPr lang="en-US"/>
          </a:p>
        </p:txBody>
      </p:sp>
    </p:spTree>
    <p:extLst>
      <p:ext uri="{BB962C8B-B14F-4D97-AF65-F5344CB8AC3E}">
        <p14:creationId xmlns:p14="http://schemas.microsoft.com/office/powerpoint/2010/main" val="236200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Is there a gap between your essential and discretionary income? If so, you may need to collect early. However, if there is not a gap, it might be worth it to wait. Here's why:</a:t>
            </a:r>
          </a:p>
          <a:p>
            <a:pPr defTabSz="914377">
              <a:spcBef>
                <a:spcPts val="520"/>
              </a:spcBef>
              <a:spcAft>
                <a:spcPts val="0"/>
              </a:spcAft>
              <a:defRPr/>
            </a:pPr>
            <a:r>
              <a:rPr lang="en-US" altLang="en-US" sz="1200" dirty="0">
                <a:latin typeface="Arial" pitchFamily="34" charset="0"/>
                <a:ea typeface="ＭＳ Ｐゴシック" pitchFamily="34" charset="-128"/>
              </a:rPr>
              <a:t>As this chart shows, waiting to collect </a:t>
            </a:r>
            <a:r>
              <a:rPr lang="en-US" sz="1200" dirty="0"/>
              <a:t>your </a:t>
            </a:r>
            <a:r>
              <a:rPr lang="en-US" altLang="en-US" sz="1200" dirty="0">
                <a:latin typeface="Arial" pitchFamily="34" charset="0"/>
                <a:ea typeface="ＭＳ Ｐゴシック" pitchFamily="34" charset="-128"/>
              </a:rPr>
              <a:t>Social Security benefits can make a big difference in </a:t>
            </a:r>
            <a:r>
              <a:rPr lang="en-US" sz="1200" dirty="0"/>
              <a:t>your </a:t>
            </a:r>
            <a:r>
              <a:rPr lang="en-US" altLang="en-US" sz="1200" dirty="0">
                <a:latin typeface="Arial" pitchFamily="34" charset="0"/>
                <a:ea typeface="ＭＳ Ｐゴシック" pitchFamily="34" charset="-128"/>
              </a:rPr>
              <a:t>monthly income later on. If the person in this hypothetical chart waited four years from age 62 to collect Social Security, the monthly payment would go up by $500 a month for life. And waiting until age 70 brings this person over $1,000 a month more. He or she will gain 8% per year until age 70, after which there are no further increases in payment. Average longevity corresponds to a 50% chance of living to a stated age and above-average longevity corresponds to a 25% chance of living to a stated age</a:t>
            </a:r>
            <a:r>
              <a:rPr lang="en-US" altLang="ja-JP" sz="1200" dirty="0">
                <a:latin typeface="Arial" pitchFamily="34" charset="0"/>
                <a:ea typeface="+mn-ea"/>
              </a:rPr>
              <a:t>—</a:t>
            </a:r>
            <a:r>
              <a:rPr lang="en-US" altLang="en-US" sz="1200" dirty="0">
                <a:latin typeface="Arial" pitchFamily="34" charset="0"/>
                <a:ea typeface="ＭＳ Ｐゴシック" pitchFamily="34" charset="-128"/>
              </a:rPr>
              <a:t>assuming the person is in good health.</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5</a:t>
            </a:fld>
            <a:endParaRPr lang="en-US"/>
          </a:p>
        </p:txBody>
      </p:sp>
    </p:spTree>
    <p:extLst>
      <p:ext uri="{BB962C8B-B14F-4D97-AF65-F5344CB8AC3E}">
        <p14:creationId xmlns:p14="http://schemas.microsoft.com/office/powerpoint/2010/main" val="2805114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defTabSz="914377">
              <a:spcBef>
                <a:spcPts val="520"/>
              </a:spcBef>
              <a:spcAft>
                <a:spcPts val="0"/>
              </a:spcAft>
              <a:defRPr/>
            </a:pPr>
            <a:r>
              <a:rPr lang="en-US" altLang="en-US" sz="1200" dirty="0">
                <a:latin typeface="Arial" pitchFamily="34" charset="0"/>
                <a:ea typeface="ＭＳ Ｐゴシック" pitchFamily="34" charset="-128"/>
              </a:rPr>
              <a:t>Break-even age is simply the age at which you start to come out ahead in the total benefit amount you'd receive if you delayed collecting Social Security versus taking benefits before or at </a:t>
            </a:r>
            <a:r>
              <a:rPr lang="en-US" sz="1200" dirty="0"/>
              <a:t>your </a:t>
            </a:r>
            <a:r>
              <a:rPr lang="en-US" altLang="en-US" sz="1200" dirty="0">
                <a:latin typeface="Arial" pitchFamily="34" charset="0"/>
                <a:ea typeface="ＭＳ Ｐゴシック" pitchFamily="34" charset="-128"/>
              </a:rPr>
              <a:t>Full Retirement Age.</a:t>
            </a:r>
          </a:p>
          <a:p>
            <a:pPr>
              <a:spcBef>
                <a:spcPts val="520"/>
              </a:spcBef>
              <a:spcAft>
                <a:spcPts val="0"/>
              </a:spcAft>
            </a:pPr>
            <a:r>
              <a:rPr lang="en-US" altLang="en-US" sz="1200" dirty="0">
                <a:latin typeface="Arial" pitchFamily="34" charset="0"/>
                <a:ea typeface="ＭＳ Ｐゴシック" pitchFamily="34" charset="-128"/>
              </a:rPr>
              <a:t>Review the scenarios in this hypothetical illustration. For example, the break-even age for collecting Social Security early at 62 or waiting until age 70 is 80.5. If this hypothetical person lives past this age, it would have made the most sense to have waited until age 70 to start taking Social Security.</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6</a:t>
            </a:fld>
            <a:endParaRPr lang="en-US"/>
          </a:p>
        </p:txBody>
      </p:sp>
    </p:spTree>
    <p:extLst>
      <p:ext uri="{BB962C8B-B14F-4D97-AF65-F5344CB8AC3E}">
        <p14:creationId xmlns:p14="http://schemas.microsoft.com/office/powerpoint/2010/main" val="89982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In 1960, life expectancy for women was only 73, and for men it was only 66. Today, many healthy adults are living into their 80s and 90s</a:t>
            </a:r>
            <a:r>
              <a:rPr lang="en-US" altLang="ja-JP" sz="1200" dirty="0">
                <a:latin typeface="Arial" pitchFamily="34" charset="0"/>
                <a:ea typeface="+mn-ea"/>
              </a:rPr>
              <a:t>—</a:t>
            </a:r>
            <a:r>
              <a:rPr lang="en-US" altLang="en-US" sz="1200" dirty="0">
                <a:latin typeface="Arial" pitchFamily="34" charset="0"/>
                <a:ea typeface="ＭＳ Ｐゴシック" pitchFamily="34" charset="-128"/>
              </a:rPr>
              <a:t>so the time spent in retirement could be 20 or 30-plus years. </a:t>
            </a:r>
          </a:p>
          <a:p>
            <a:pPr>
              <a:spcBef>
                <a:spcPts val="520"/>
              </a:spcBef>
              <a:spcAft>
                <a:spcPts val="0"/>
              </a:spcAft>
            </a:pPr>
            <a:r>
              <a:rPr lang="en-US" altLang="en-US" sz="1200" dirty="0">
                <a:latin typeface="Arial" pitchFamily="34" charset="0"/>
                <a:ea typeface="ＭＳ Ｐゴシック" pitchFamily="34" charset="-128"/>
              </a:rPr>
              <a:t>Optimizing guaranteed income streams is crucial to effective retirement planning so no one loses out on important benefits. </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7</a:t>
            </a:fld>
            <a:endParaRPr lang="en-US"/>
          </a:p>
        </p:txBody>
      </p:sp>
    </p:spTree>
    <p:extLst>
      <p:ext uri="{BB962C8B-B14F-4D97-AF65-F5344CB8AC3E}">
        <p14:creationId xmlns:p14="http://schemas.microsoft.com/office/powerpoint/2010/main" val="3894806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defTabSz="914377">
              <a:spcBef>
                <a:spcPts val="520"/>
              </a:spcBef>
              <a:spcAft>
                <a:spcPts val="0"/>
              </a:spcAft>
              <a:defRPr/>
            </a:pPr>
            <a:r>
              <a:rPr lang="en-US" sz="1800" dirty="0">
                <a:solidFill>
                  <a:srgbClr val="000000"/>
                </a:solidFill>
                <a:latin typeface="Segoe UI" panose="020B0502040204020203" pitchFamily="34" charset="0"/>
              </a:rPr>
              <a:t>In 2022, an average of 66 million Americans per month will receive a Social Security benefit, totaling over one trillion dollars in benefits paid during the year.</a:t>
            </a:r>
          </a:p>
          <a:p>
            <a:pPr defTabSz="914377">
              <a:spcBef>
                <a:spcPts val="520"/>
              </a:spcBef>
              <a:spcAft>
                <a:spcPts val="0"/>
              </a:spcAft>
              <a:defRPr/>
            </a:pPr>
            <a:endParaRPr lang="en-US" altLang="en-US" sz="1200" dirty="0">
              <a:latin typeface="Arial" pitchFamily="34" charset="0"/>
              <a:ea typeface="ＭＳ Ｐゴシック" pitchFamily="34" charset="-128"/>
            </a:endParaRPr>
          </a:p>
          <a:p>
            <a:pPr defTabSz="914377">
              <a:spcBef>
                <a:spcPts val="520"/>
              </a:spcBef>
              <a:spcAft>
                <a:spcPts val="0"/>
              </a:spcAft>
              <a:defRPr/>
            </a:pPr>
            <a:r>
              <a:rPr lang="en-US" altLang="en-US" sz="1200" dirty="0">
                <a:latin typeface="Arial" pitchFamily="34" charset="0"/>
                <a:ea typeface="ＭＳ Ｐゴシック" pitchFamily="34" charset="-128"/>
              </a:rPr>
              <a:t>When are your clients taking Social Security benefits? By waiting until age 70, clients could earn up to 8% more in benefits </a:t>
            </a:r>
            <a:r>
              <a:rPr lang="en-US" sz="1200" dirty="0"/>
              <a:t>for each year between Full Retirement Age and age 70</a:t>
            </a:r>
            <a:r>
              <a:rPr lang="en-US" altLang="en-US" sz="1200" dirty="0">
                <a:latin typeface="Arial" pitchFamily="34" charset="0"/>
                <a:ea typeface="ＭＳ Ｐゴシック" pitchFamily="34" charset="-128"/>
              </a:rPr>
              <a:t>. </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8</a:t>
            </a:fld>
            <a:endParaRPr lang="en-US"/>
          </a:p>
        </p:txBody>
      </p:sp>
    </p:spTree>
    <p:extLst>
      <p:ext uri="{BB962C8B-B14F-4D97-AF65-F5344CB8AC3E}">
        <p14:creationId xmlns:p14="http://schemas.microsoft.com/office/powerpoint/2010/main" val="71620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a:spcBef>
                <a:spcPts val="520"/>
              </a:spcBef>
              <a:spcAft>
                <a:spcPts val="0"/>
              </a:spcAft>
            </a:pPr>
            <a:r>
              <a:rPr lang="en-US" altLang="en-US" sz="1200" dirty="0">
                <a:latin typeface="Arial" pitchFamily="34" charset="0"/>
                <a:ea typeface="ＭＳ Ｐゴシック" pitchFamily="34" charset="-128"/>
              </a:rPr>
              <a:t>Continuing to work while collecting will affect your benefits and taxes, so it may not be in your best interest to collect early.</a:t>
            </a:r>
          </a:p>
          <a:p>
            <a:pPr>
              <a:spcBef>
                <a:spcPts val="520"/>
              </a:spcBef>
              <a:spcAft>
                <a:spcPts val="0"/>
              </a:spcAft>
            </a:pPr>
            <a:r>
              <a:rPr lang="en-US" altLang="en-US" sz="1200" dirty="0">
                <a:latin typeface="Arial" pitchFamily="34" charset="0"/>
                <a:ea typeface="ＭＳ Ｐゴシック" pitchFamily="34" charset="-128"/>
              </a:rPr>
              <a:t>The benefits that are collected prior to Full Retirement Age will be subject to an annual earnings test that focuses exclusively on salary. </a:t>
            </a:r>
          </a:p>
          <a:p>
            <a:pPr>
              <a:spcBef>
                <a:spcPts val="520"/>
              </a:spcBef>
              <a:spcAft>
                <a:spcPts val="0"/>
              </a:spcAft>
            </a:pPr>
            <a:r>
              <a:rPr lang="en-US" altLang="en-US" sz="1200" dirty="0">
                <a:latin typeface="Arial" pitchFamily="34" charset="0"/>
                <a:ea typeface="ＭＳ Ｐゴシック" pitchFamily="34" charset="-128"/>
              </a:rPr>
              <a:t>Prior to Full Retirement Age, $1 of benefits is withheld for every $2 earned over the threshold amount. The reduction occurs in addition to the amount already forgone by collecting before Full Retirement Age.</a:t>
            </a:r>
          </a:p>
        </p:txBody>
      </p:sp>
      <p:sp>
        <p:nvSpPr>
          <p:cNvPr id="4" name="Slide Number Placeholder 3"/>
          <p:cNvSpPr>
            <a:spLocks noGrp="1"/>
          </p:cNvSpPr>
          <p:nvPr>
            <p:ph type="sldNum" sz="quarter" idx="10"/>
          </p:nvPr>
        </p:nvSpPr>
        <p:spPr/>
        <p:txBody>
          <a:bodyPr/>
          <a:lstStyle/>
          <a:p>
            <a:pPr>
              <a:defRPr/>
            </a:pPr>
            <a:fld id="{8203C9FA-C4BE-486E-85AA-ABBD1B25667F}" type="slidenum">
              <a:rPr lang="en-US" smtClean="0"/>
              <a:pPr>
                <a:defRPr/>
              </a:pPr>
              <a:t>9</a:t>
            </a:fld>
            <a:endParaRPr lang="en-US"/>
          </a:p>
        </p:txBody>
      </p:sp>
    </p:spTree>
    <p:extLst>
      <p:ext uri="{BB962C8B-B14F-4D97-AF65-F5344CB8AC3E}">
        <p14:creationId xmlns:p14="http://schemas.microsoft.com/office/powerpoint/2010/main" val="40307230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emf"/><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_External_Onscreen_Cover">
    <p:spTree>
      <p:nvGrpSpPr>
        <p:cNvPr id="1" name=""/>
        <p:cNvGrpSpPr/>
        <p:nvPr/>
      </p:nvGrpSpPr>
      <p:grpSpPr>
        <a:xfrm>
          <a:off x="0" y="0"/>
          <a:ext cx="0" cy="0"/>
          <a:chOff x="0" y="0"/>
          <a:chExt cx="0" cy="0"/>
        </a:xfrm>
      </p:grpSpPr>
      <p:pic>
        <p:nvPicPr>
          <p:cNvPr id="15" name="Picture 14" descr="A picture containing game&#10;&#10;Description automatically generated">
            <a:extLst>
              <a:ext uri="{FF2B5EF4-FFF2-40B4-BE49-F238E27FC236}">
                <a16:creationId xmlns:a16="http://schemas.microsoft.com/office/drawing/2014/main" id="{2727D70F-139A-4BC0-B1C1-5A7E2FA987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4" name="Picture 13">
            <a:extLst>
              <a:ext uri="{FF2B5EF4-FFF2-40B4-BE49-F238E27FC236}">
                <a16:creationId xmlns:a16="http://schemas.microsoft.com/office/drawing/2014/main" id="{51463E8E-CCC9-4CE9-8E1D-643E37AA74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31882" y="735168"/>
            <a:ext cx="1940879" cy="117852"/>
          </a:xfrm>
          <a:prstGeom prst="rect">
            <a:avLst/>
          </a:prstGeom>
        </p:spPr>
      </p:pic>
      <p:sp>
        <p:nvSpPr>
          <p:cNvPr id="43" name="Rectangle 6"/>
          <p:cNvSpPr>
            <a:spLocks noGrp="1" noChangeArrowheads="1"/>
          </p:cNvSpPr>
          <p:nvPr>
            <p:ph type="subTitle" idx="1"/>
          </p:nvPr>
        </p:nvSpPr>
        <p:spPr>
          <a:xfrm>
            <a:off x="912792" y="2326745"/>
            <a:ext cx="10407683" cy="563076"/>
          </a:xfrm>
        </p:spPr>
        <p:txBody>
          <a:bodyPr lIns="149438" rIns="149438"/>
          <a:lstStyle>
            <a:lvl1pPr marL="0" indent="0">
              <a:spcBef>
                <a:spcPts val="0"/>
              </a:spcBef>
              <a:defRPr sz="2400" b="0">
                <a:solidFill>
                  <a:srgbClr val="7A9B3D"/>
                </a:solidFill>
              </a:defRPr>
            </a:lvl1pPr>
          </a:lstStyle>
          <a:p>
            <a:r>
              <a:rPr lang="en-US"/>
              <a:t>Click to edit Master subtitle style</a:t>
            </a:r>
            <a:endParaRPr lang="en-US" dirty="0"/>
          </a:p>
        </p:txBody>
      </p:sp>
      <p:sp>
        <p:nvSpPr>
          <p:cNvPr id="42" name="Text Placeholder 43"/>
          <p:cNvSpPr>
            <a:spLocks noGrp="1"/>
          </p:cNvSpPr>
          <p:nvPr>
            <p:ph type="body" sz="quarter" idx="14" hasCustomPrompt="1"/>
          </p:nvPr>
        </p:nvSpPr>
        <p:spPr>
          <a:xfrm>
            <a:off x="927037" y="2941484"/>
            <a:ext cx="10407683" cy="266851"/>
          </a:xfrm>
        </p:spPr>
        <p:txBody>
          <a:bodyPr lIns="149438" rIns="149438"/>
          <a:lstStyle>
            <a:lvl1pPr>
              <a:spcBef>
                <a:spcPts val="0"/>
              </a:spcBef>
              <a:defRPr lang="en-US" sz="1600" b="0" kern="1200" dirty="0" smtClean="0">
                <a:solidFill>
                  <a:schemeClr val="bg1"/>
                </a:solidFill>
                <a:latin typeface="Arial"/>
                <a:ea typeface="ＭＳ Ｐゴシック" pitchFamily="34" charset="-128"/>
                <a:cs typeface="+mn-cs"/>
              </a:defRPr>
            </a:lvl1pPr>
          </a:lstStyle>
          <a:p>
            <a:pPr lvl="0"/>
            <a:r>
              <a:rPr lang="en-US" dirty="0"/>
              <a:t>Date</a:t>
            </a:r>
          </a:p>
        </p:txBody>
      </p:sp>
      <p:sp>
        <p:nvSpPr>
          <p:cNvPr id="81" name="Content Placeholder 52"/>
          <p:cNvSpPr txBox="1">
            <a:spLocks/>
          </p:cNvSpPr>
          <p:nvPr userDrawn="1"/>
        </p:nvSpPr>
        <p:spPr>
          <a:xfrm>
            <a:off x="939070" y="3842382"/>
            <a:ext cx="3316817" cy="1652265"/>
          </a:xfrm>
          <a:prstGeom prst="rect">
            <a:avLst/>
          </a:prstGeom>
        </p:spPr>
        <p:txBody>
          <a:bodyPr lIns="124532" tIns="56605" rIns="124532" bIns="56605"/>
          <a:lstStyle>
            <a:lvl1pPr marL="0" indent="0" algn="l" rtl="0" eaLnBrk="0" fontAlgn="base" hangingPunct="0">
              <a:spcBef>
                <a:spcPts val="1200"/>
              </a:spcBef>
              <a:spcAft>
                <a:spcPct val="0"/>
              </a:spcAft>
              <a:buClr>
                <a:schemeClr val="bg1"/>
              </a:buClr>
              <a:buNone/>
              <a:tabLst>
                <a:tab pos="120626" algn="l"/>
                <a:tab pos="299978" algn="l"/>
                <a:tab pos="1034844" algn="l"/>
              </a:tabLst>
              <a:defRPr lang="en-US" sz="1000" b="1" kern="1200" dirty="0" smtClean="0">
                <a:solidFill>
                  <a:schemeClr val="tx1"/>
                </a:solidFill>
                <a:latin typeface="Arial" charset="0"/>
                <a:ea typeface="ＭＳ Ｐゴシック" charset="-128"/>
                <a:cs typeface="+mn-cs"/>
              </a:defRPr>
            </a:lvl1pPr>
            <a:lvl2pPr marL="0" indent="0" algn="l" rtl="0" eaLnBrk="0" fontAlgn="base" hangingPunct="0">
              <a:spcBef>
                <a:spcPct val="20000"/>
              </a:spcBef>
              <a:spcAft>
                <a:spcPct val="0"/>
              </a:spcAft>
              <a:buClr>
                <a:schemeClr val="bg1"/>
              </a:buClr>
              <a:buFontTx/>
              <a:buNone/>
              <a:tabLst>
                <a:tab pos="120626" algn="l"/>
                <a:tab pos="299978" algn="l"/>
                <a:tab pos="1034844" algn="l"/>
              </a:tabLst>
              <a:defRPr lang="en-US" sz="1000" b="1" i="1" kern="1200" dirty="0" smtClean="0">
                <a:solidFill>
                  <a:schemeClr val="tx1"/>
                </a:solidFill>
                <a:latin typeface="Arial" charset="0"/>
                <a:ea typeface="ＭＳ Ｐゴシック" charset="-128"/>
                <a:cs typeface="+mn-cs"/>
              </a:defRPr>
            </a:lvl2pPr>
            <a:lvl3pPr marL="326960" indent="0" algn="l" rtl="0" eaLnBrk="0" fontAlgn="base" hangingPunct="0">
              <a:spcBef>
                <a:spcPct val="20000"/>
              </a:spcBef>
              <a:spcAft>
                <a:spcPct val="0"/>
              </a:spcAft>
              <a:buClr>
                <a:schemeClr val="bg1"/>
              </a:buClr>
              <a:buNone/>
              <a:tabLst>
                <a:tab pos="120626" algn="l"/>
                <a:tab pos="299978" algn="l"/>
                <a:tab pos="1034844" algn="l"/>
              </a:tabLst>
              <a:defRPr sz="1200" b="1">
                <a:solidFill>
                  <a:schemeClr val="accent2"/>
                </a:solidFill>
                <a:latin typeface="+mn-lt"/>
              </a:defRPr>
            </a:lvl3pPr>
            <a:lvl4pPr marL="914218" indent="-114277" algn="l" rtl="0" eaLnBrk="0" fontAlgn="base" hangingPunct="0">
              <a:spcBef>
                <a:spcPct val="20000"/>
              </a:spcBef>
              <a:spcAft>
                <a:spcPct val="0"/>
              </a:spcAft>
              <a:buClr>
                <a:schemeClr val="accent1"/>
              </a:buClr>
              <a:buChar char="•"/>
              <a:tabLst>
                <a:tab pos="120626" algn="l"/>
                <a:tab pos="299978" algn="l"/>
                <a:tab pos="1034844" algn="l"/>
              </a:tabLst>
              <a:defRPr sz="1600" b="1">
                <a:solidFill>
                  <a:schemeClr val="tx1"/>
                </a:solidFill>
                <a:latin typeface="+mn-lt"/>
              </a:defRPr>
            </a:lvl4pPr>
            <a:lvl5pPr marL="1142772" indent="-114277" algn="l" rtl="0" eaLnBrk="0" fontAlgn="base" hangingPunct="0">
              <a:spcBef>
                <a:spcPct val="20000"/>
              </a:spcBef>
              <a:spcAft>
                <a:spcPct val="0"/>
              </a:spcAft>
              <a:buClr>
                <a:schemeClr val="accent1"/>
              </a:buClr>
              <a:buChar char="•"/>
              <a:tabLst>
                <a:tab pos="120626" algn="l"/>
                <a:tab pos="299978" algn="l"/>
                <a:tab pos="1034844" algn="l"/>
              </a:tabLst>
              <a:defRPr sz="1600" b="1">
                <a:solidFill>
                  <a:schemeClr val="tx1"/>
                </a:solidFill>
                <a:latin typeface="+mn-lt"/>
              </a:defRPr>
            </a:lvl5pPr>
            <a:lvl6pPr marL="2514096" indent="-228554" algn="l" rtl="0" fontAlgn="base">
              <a:spcBef>
                <a:spcPct val="20000"/>
              </a:spcBef>
              <a:spcAft>
                <a:spcPct val="0"/>
              </a:spcAft>
              <a:buChar char="»"/>
              <a:defRPr sz="2000">
                <a:solidFill>
                  <a:schemeClr val="tx1"/>
                </a:solidFill>
                <a:latin typeface="+mn-lt"/>
              </a:defRPr>
            </a:lvl6pPr>
            <a:lvl7pPr marL="2971205" indent="-228554" algn="l" rtl="0" fontAlgn="base">
              <a:spcBef>
                <a:spcPct val="20000"/>
              </a:spcBef>
              <a:spcAft>
                <a:spcPct val="0"/>
              </a:spcAft>
              <a:buChar char="»"/>
              <a:defRPr sz="2000">
                <a:solidFill>
                  <a:schemeClr val="tx1"/>
                </a:solidFill>
                <a:latin typeface="+mn-lt"/>
              </a:defRPr>
            </a:lvl7pPr>
            <a:lvl8pPr marL="3428314" indent="-228554" algn="l" rtl="0" fontAlgn="base">
              <a:spcBef>
                <a:spcPct val="20000"/>
              </a:spcBef>
              <a:spcAft>
                <a:spcPct val="0"/>
              </a:spcAft>
              <a:buChar char="»"/>
              <a:defRPr sz="2000">
                <a:solidFill>
                  <a:schemeClr val="tx1"/>
                </a:solidFill>
                <a:latin typeface="+mn-lt"/>
              </a:defRPr>
            </a:lvl8pPr>
            <a:lvl9pPr marL="3885423" indent="-228554" algn="l" rtl="0" fontAlgn="base">
              <a:spcBef>
                <a:spcPct val="20000"/>
              </a:spcBef>
              <a:spcAft>
                <a:spcPct val="0"/>
              </a:spcAft>
              <a:buChar char="»"/>
              <a:defRPr sz="2000">
                <a:solidFill>
                  <a:schemeClr val="tx1"/>
                </a:solidFill>
                <a:latin typeface="+mn-lt"/>
              </a:defRPr>
            </a:lvl9pPr>
          </a:lstStyle>
          <a:p>
            <a:pPr>
              <a:buClr>
                <a:srgbClr val="FFFFFF"/>
              </a:buClr>
            </a:pPr>
            <a:endParaRPr sz="833" b="0" dirty="0">
              <a:solidFill>
                <a:srgbClr val="000000"/>
              </a:solidFill>
              <a:latin typeface="Arial"/>
            </a:endParaRPr>
          </a:p>
        </p:txBody>
      </p:sp>
      <p:sp>
        <p:nvSpPr>
          <p:cNvPr id="120" name="Content Placeholder 52"/>
          <p:cNvSpPr>
            <a:spLocks noGrp="1"/>
          </p:cNvSpPr>
          <p:nvPr>
            <p:ph sz="quarter" idx="12"/>
          </p:nvPr>
        </p:nvSpPr>
        <p:spPr>
          <a:xfrm>
            <a:off x="939070" y="4270075"/>
            <a:ext cx="3435351" cy="718868"/>
          </a:xfrm>
          <a:solidFill>
            <a:schemeClr val="bg1">
              <a:lumMod val="95000"/>
            </a:schemeClr>
          </a:solidFill>
        </p:spPr>
        <p:txBody>
          <a:bodyPr anchor="ctr"/>
          <a:lstStyle>
            <a:lvl1pPr>
              <a:defRPr lang="en-US" sz="1251" b="0" kern="0" dirty="0" smtClean="0">
                <a:solidFill>
                  <a:srgbClr val="FFFFFF">
                    <a:lumMod val="50000"/>
                  </a:srgbClr>
                </a:solidFill>
              </a:defRPr>
            </a:lvl1pPr>
            <a:lvl2pPr>
              <a:defRPr lang="en-US" sz="1000" b="1" kern="1200" dirty="0" smtClean="0">
                <a:solidFill>
                  <a:schemeClr val="accent2"/>
                </a:solidFill>
                <a:ea typeface="ＭＳ Ｐゴシック"/>
                <a:cs typeface="ＭＳ Ｐゴシック"/>
              </a:defRPr>
            </a:lvl2pPr>
          </a:lstStyle>
          <a:p>
            <a:pPr marL="0" lvl="0" indent="0" eaLnBrk="0" hangingPunct="0">
              <a:spcBef>
                <a:spcPct val="20000"/>
              </a:spcBef>
              <a:buClr>
                <a:srgbClr val="FFFFFF"/>
              </a:buClr>
              <a:buNone/>
              <a:tabLst>
                <a:tab pos="100519" algn="l"/>
                <a:tab pos="249975" algn="l"/>
                <a:tab pos="862349" algn="l"/>
              </a:tabLst>
            </a:pPr>
            <a:r>
              <a:rPr lang="en-US"/>
              <a:t>Click to edit Master text styles</a:t>
            </a:r>
          </a:p>
        </p:txBody>
      </p:sp>
      <p:sp>
        <p:nvSpPr>
          <p:cNvPr id="121" name="Content Placeholder 52"/>
          <p:cNvSpPr>
            <a:spLocks noGrp="1"/>
          </p:cNvSpPr>
          <p:nvPr>
            <p:ph sz="quarter" idx="15"/>
          </p:nvPr>
        </p:nvSpPr>
        <p:spPr>
          <a:xfrm>
            <a:off x="7376039" y="3988171"/>
            <a:ext cx="3435351" cy="1653303"/>
          </a:xfrm>
        </p:spPr>
        <p:txBody>
          <a:bodyPr/>
          <a:lstStyle>
            <a:lvl1pPr marL="0" indent="0">
              <a:spcBef>
                <a:spcPts val="1485"/>
              </a:spcBef>
              <a:defRPr lang="en-US" sz="1251" b="1" kern="1200" dirty="0" smtClean="0">
                <a:solidFill>
                  <a:schemeClr val="bg1"/>
                </a:solidFill>
                <a:latin typeface="Arial" charset="0"/>
                <a:ea typeface="ＭＳ Ｐゴシック" charset="-128"/>
                <a:cs typeface="+mn-cs"/>
              </a:defRPr>
            </a:lvl1pPr>
            <a:lvl2pPr marL="0" indent="0">
              <a:buFontTx/>
              <a:buNone/>
              <a:defRPr lang="en-US" sz="1251" i="1" kern="1200" dirty="0" smtClean="0">
                <a:solidFill>
                  <a:schemeClr val="bg1"/>
                </a:solidFill>
                <a:latin typeface="Arial" charset="0"/>
                <a:ea typeface="ＭＳ Ｐゴシック" charset="-128"/>
                <a:cs typeface="+mn-cs"/>
              </a:defRPr>
            </a:lvl2pPr>
          </a:lstStyle>
          <a:p>
            <a:pPr lvl="0"/>
            <a:r>
              <a:rPr lang="en-US"/>
              <a:t>Click to edit Master text styles</a:t>
            </a:r>
          </a:p>
          <a:p>
            <a:pPr lvl="1"/>
            <a:r>
              <a:rPr lang="en-US"/>
              <a:t>Second level</a:t>
            </a:r>
          </a:p>
        </p:txBody>
      </p:sp>
      <p:sp>
        <p:nvSpPr>
          <p:cNvPr id="41" name="Rectangle 9"/>
          <p:cNvSpPr>
            <a:spLocks noGrp="1" noChangeArrowheads="1"/>
          </p:cNvSpPr>
          <p:nvPr>
            <p:ph type="title" hasCustomPrompt="1"/>
          </p:nvPr>
        </p:nvSpPr>
        <p:spPr bwMode="auto">
          <a:xfrm>
            <a:off x="912792" y="1769808"/>
            <a:ext cx="10407683"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5852" tIns="0" rIns="135852" bIns="0" numCol="1" anchor="b" anchorCtr="0" compatLnSpc="1">
            <a:prstTxWarp prst="textNoShape">
              <a:avLst/>
            </a:prstTxWarp>
          </a:bodyPr>
          <a:lstStyle>
            <a:lvl1pPr>
              <a:defRPr sz="3800">
                <a:solidFill>
                  <a:schemeClr val="bg1"/>
                </a:solidFill>
              </a:defRPr>
            </a:lvl1pPr>
          </a:lstStyle>
          <a:p>
            <a:pPr lvl="0"/>
            <a:r>
              <a:rPr lang="en-US" altLang="en-US" dirty="0"/>
              <a:t>Click To Edit Master Title Style</a:t>
            </a:r>
          </a:p>
        </p:txBody>
      </p:sp>
      <p:sp>
        <p:nvSpPr>
          <p:cNvPr id="18" name="Text Placeholder 43"/>
          <p:cNvSpPr>
            <a:spLocks noGrp="1"/>
          </p:cNvSpPr>
          <p:nvPr>
            <p:ph type="body" sz="quarter" idx="16"/>
          </p:nvPr>
        </p:nvSpPr>
        <p:spPr>
          <a:xfrm>
            <a:off x="941304" y="3985581"/>
            <a:ext cx="3472545" cy="327631"/>
          </a:xfrm>
        </p:spPr>
        <p:txBody>
          <a:bodyPr/>
          <a:lstStyle>
            <a:lvl1pPr>
              <a:defRPr lang="en-US" sz="1251" b="0" kern="1200" smtClean="0">
                <a:solidFill>
                  <a:schemeClr val="bg1"/>
                </a:solidFill>
                <a:latin typeface="Arial"/>
                <a:ea typeface="ＭＳ Ｐゴシック"/>
                <a:cs typeface="ＭＳ Ｐゴシック"/>
              </a:defRPr>
            </a:lvl1pPr>
          </a:lstStyle>
          <a:p>
            <a:pPr lvl="0"/>
            <a:r>
              <a:rPr lang="en-US"/>
              <a:t>Click to edit Master text styles</a:t>
            </a:r>
          </a:p>
        </p:txBody>
      </p:sp>
      <p:sp>
        <p:nvSpPr>
          <p:cNvPr id="13" name="Rectangle 176">
            <a:extLst>
              <a:ext uri="{FF2B5EF4-FFF2-40B4-BE49-F238E27FC236}">
                <a16:creationId xmlns:a16="http://schemas.microsoft.com/office/drawing/2014/main" id="{E0CEA082-314F-4934-9A59-2FCE896C053B}"/>
              </a:ext>
            </a:extLst>
          </p:cNvPr>
          <p:cNvSpPr>
            <a:spLocks noGrp="1" noChangeArrowheads="1"/>
          </p:cNvSpPr>
          <p:nvPr>
            <p:ph type="ftr" sz="quarter" idx="10"/>
          </p:nvPr>
        </p:nvSpPr>
        <p:spPr>
          <a:xfrm>
            <a:off x="421228" y="6213319"/>
            <a:ext cx="8130851" cy="442040"/>
          </a:xfrm>
        </p:spPr>
        <p:txBody>
          <a:bodyPr anchor="b" anchorCtr="0"/>
          <a:lstStyle>
            <a:lvl1pPr algn="l" rtl="0" eaLnBrk="0" fontAlgn="base" hangingPunct="0">
              <a:lnSpc>
                <a:spcPct val="100000"/>
              </a:lnSpc>
              <a:spcBef>
                <a:spcPct val="0"/>
              </a:spcBef>
              <a:spcAft>
                <a:spcPct val="0"/>
              </a:spcAft>
              <a:defRPr lang="en-US" sz="917" b="1" kern="1200" dirty="0">
                <a:solidFill>
                  <a:schemeClr val="bg1"/>
                </a:solidFill>
                <a:latin typeface="Arial"/>
                <a:ea typeface="ＭＳ Ｐゴシック" pitchFamily="34" charset="-128"/>
                <a:cs typeface="+mn-cs"/>
              </a:defRPr>
            </a:lvl1pPr>
          </a:lstStyle>
          <a:p>
            <a:pPr>
              <a:defRPr/>
            </a:pPr>
            <a:r>
              <a:rPr lang="en-US" dirty="0"/>
              <a:t>Insert disclosures. </a:t>
            </a:r>
          </a:p>
          <a:p>
            <a:pPr>
              <a:defRPr/>
            </a:pPr>
            <a:r>
              <a:rPr lang="en-US" sz="1000" b="0" dirty="0"/>
              <a:t>Insert disclosures.</a:t>
            </a:r>
          </a:p>
          <a:p>
            <a:pPr>
              <a:defRPr/>
            </a:pPr>
            <a:r>
              <a:rPr lang="en-US" sz="1000" dirty="0"/>
              <a:t>Page footer. l  </a:t>
            </a:r>
            <a:r>
              <a:rPr lang="en-US" sz="1000" b="0" dirty="0"/>
              <a:t>© 20XX FMR LLC. All rights reserved.</a:t>
            </a:r>
          </a:p>
        </p:txBody>
      </p:sp>
      <p:pic>
        <p:nvPicPr>
          <p:cNvPr id="16" name="Picture 15">
            <a:extLst>
              <a:ext uri="{FF2B5EF4-FFF2-40B4-BE49-F238E27FC236}">
                <a16:creationId xmlns:a16="http://schemas.microsoft.com/office/drawing/2014/main" id="{D13311C0-553F-444A-A4AD-DA8E77AAA520}"/>
              </a:ext>
            </a:extLst>
          </p:cNvPr>
          <p:cNvPicPr>
            <a:picLocks noChangeAspect="1"/>
          </p:cNvPicPr>
          <p:nvPr userDrawn="1"/>
        </p:nvPicPr>
        <p:blipFill>
          <a:blip r:embed="rId5"/>
          <a:stretch>
            <a:fillRect/>
          </a:stretch>
        </p:blipFill>
        <p:spPr>
          <a:xfrm>
            <a:off x="10223209" y="6299067"/>
            <a:ext cx="1524000" cy="335008"/>
          </a:xfrm>
          <a:prstGeom prst="rect">
            <a:avLst/>
          </a:prstGeom>
        </p:spPr>
      </p:pic>
    </p:spTree>
    <p:custDataLst>
      <p:tags r:id="rId1"/>
    </p:custDataLst>
    <p:extLst>
      <p:ext uri="{BB962C8B-B14F-4D97-AF65-F5344CB8AC3E}">
        <p14:creationId xmlns:p14="http://schemas.microsoft.com/office/powerpoint/2010/main" val="1469489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21" y="228600"/>
            <a:ext cx="10898323" cy="838200"/>
          </a:xfrm>
        </p:spPr>
        <p:txBody>
          <a:bodyPr/>
          <a:lstStyle>
            <a:lvl1pPr>
              <a:defRPr sz="3000"/>
            </a:lvl1pPr>
          </a:lstStyle>
          <a:p>
            <a:r>
              <a:rPr lang="en-US"/>
              <a:t>Click to edit Master title style</a:t>
            </a:r>
            <a:endParaRPr lang="en-US" dirty="0"/>
          </a:p>
        </p:txBody>
      </p:sp>
      <p:sp>
        <p:nvSpPr>
          <p:cNvPr id="3" name="Content Placeholder 2"/>
          <p:cNvSpPr>
            <a:spLocks noGrp="1"/>
          </p:cNvSpPr>
          <p:nvPr>
            <p:ph sz="half" idx="1"/>
          </p:nvPr>
        </p:nvSpPr>
        <p:spPr>
          <a:xfrm>
            <a:off x="422821" y="1339851"/>
            <a:ext cx="5171016" cy="4878388"/>
          </a:xfrm>
        </p:spPr>
        <p:txBody>
          <a:bodyPr lIns="135852"/>
          <a:lstStyle>
            <a:lvl1pPr>
              <a:spcBef>
                <a:spcPts val="743"/>
              </a:spcBef>
              <a:defRPr sz="1600">
                <a:solidFill>
                  <a:srgbClr val="7A9B3D"/>
                </a:solidFill>
              </a:defRPr>
            </a:lvl1pPr>
            <a:lvl2pPr marL="141510" indent="-141510">
              <a:spcBef>
                <a:spcPts val="743"/>
              </a:spcBef>
              <a:buClr>
                <a:srgbClr val="7A9B3D"/>
              </a:buClr>
              <a:defRPr sz="1400">
                <a:solidFill>
                  <a:srgbClr val="000000"/>
                </a:solidFill>
              </a:defRPr>
            </a:lvl2pPr>
            <a:lvl3pPr marL="283018" indent="-141510">
              <a:spcBef>
                <a:spcPts val="743"/>
              </a:spcBef>
              <a:buClr>
                <a:srgbClr val="768692"/>
              </a:buClr>
              <a:defRPr sz="1200">
                <a:solidFill>
                  <a:srgbClr val="000000"/>
                </a:solidFill>
              </a:defRPr>
            </a:lvl3pPr>
            <a:lvl4pPr marL="424528" indent="-141510">
              <a:spcBef>
                <a:spcPts val="743"/>
              </a:spcBef>
              <a:buClr>
                <a:srgbClr val="000000"/>
              </a:buClr>
              <a:defRPr sz="1200">
                <a:solidFill>
                  <a:srgbClr val="000000"/>
                </a:solidFill>
              </a:defRPr>
            </a:lvl4pPr>
            <a:lvl5pPr>
              <a:defRPr sz="1333"/>
            </a:lvl5pPr>
            <a:lvl6pPr>
              <a:defRPr sz="2251"/>
            </a:lvl6pPr>
            <a:lvl7pPr>
              <a:defRPr sz="2251"/>
            </a:lvl7pPr>
            <a:lvl8pPr>
              <a:defRPr sz="2251"/>
            </a:lvl8pPr>
            <a:lvl9pPr>
              <a:defRPr sz="2251"/>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2"/>
          <p:cNvSpPr>
            <a:spLocks noGrp="1"/>
          </p:cNvSpPr>
          <p:nvPr>
            <p:ph sz="half" idx="13"/>
          </p:nvPr>
        </p:nvSpPr>
        <p:spPr>
          <a:xfrm>
            <a:off x="6148601" y="1339851"/>
            <a:ext cx="5171016" cy="4878388"/>
          </a:xfrm>
        </p:spPr>
        <p:txBody>
          <a:bodyPr lIns="135852"/>
          <a:lstStyle>
            <a:lvl1pPr>
              <a:spcBef>
                <a:spcPts val="743"/>
              </a:spcBef>
              <a:defRPr sz="1600">
                <a:solidFill>
                  <a:srgbClr val="7A9B3D"/>
                </a:solidFill>
              </a:defRPr>
            </a:lvl1pPr>
            <a:lvl2pPr marL="141510" indent="-141510">
              <a:spcBef>
                <a:spcPts val="743"/>
              </a:spcBef>
              <a:buClr>
                <a:srgbClr val="7A9B3D"/>
              </a:buClr>
              <a:defRPr sz="1400">
                <a:solidFill>
                  <a:srgbClr val="000000"/>
                </a:solidFill>
              </a:defRPr>
            </a:lvl2pPr>
            <a:lvl3pPr marL="283018" indent="-141510">
              <a:spcBef>
                <a:spcPts val="743"/>
              </a:spcBef>
              <a:buClr>
                <a:srgbClr val="768692"/>
              </a:buClr>
              <a:defRPr sz="1200">
                <a:solidFill>
                  <a:srgbClr val="000000"/>
                </a:solidFill>
              </a:defRPr>
            </a:lvl3pPr>
            <a:lvl4pPr marL="424528" indent="-141510">
              <a:spcBef>
                <a:spcPts val="743"/>
              </a:spcBef>
              <a:buClr>
                <a:srgbClr val="000000"/>
              </a:buClr>
              <a:defRPr sz="1200">
                <a:solidFill>
                  <a:srgbClr val="000000"/>
                </a:solidFill>
              </a:defRPr>
            </a:lvl4pPr>
            <a:lvl5pPr>
              <a:defRPr sz="1333"/>
            </a:lvl5pPr>
            <a:lvl6pPr>
              <a:defRPr sz="2251"/>
            </a:lvl6pPr>
            <a:lvl7pPr>
              <a:defRPr sz="2251"/>
            </a:lvl7pPr>
            <a:lvl8pPr>
              <a:defRPr sz="2251"/>
            </a:lvl8pPr>
            <a:lvl9pPr>
              <a:defRPr sz="2251"/>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0" name="Slide Number Placeholder 3">
            <a:extLst>
              <a:ext uri="{FF2B5EF4-FFF2-40B4-BE49-F238E27FC236}">
                <a16:creationId xmlns:a16="http://schemas.microsoft.com/office/drawing/2014/main" id="{7F119E0B-F9CB-4CD1-8F7B-EAB7E998C1A8}"/>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1" name="Footer Placeholder 4">
            <a:extLst>
              <a:ext uri="{FF2B5EF4-FFF2-40B4-BE49-F238E27FC236}">
                <a16:creationId xmlns:a16="http://schemas.microsoft.com/office/drawing/2014/main" id="{B4F12CE0-B528-409A-9862-DE5DD2E87C78}"/>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2" name="Rectangle 155">
            <a:extLst>
              <a:ext uri="{FF2B5EF4-FFF2-40B4-BE49-F238E27FC236}">
                <a16:creationId xmlns:a16="http://schemas.microsoft.com/office/drawing/2014/main" id="{B1CE87E1-09C6-48B6-A127-7C67EE16EEBE}"/>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5" name="Group 34">
            <a:extLst>
              <a:ext uri="{FF2B5EF4-FFF2-40B4-BE49-F238E27FC236}">
                <a16:creationId xmlns:a16="http://schemas.microsoft.com/office/drawing/2014/main" id="{E69A40C0-EBB3-4928-8A37-F3080BEABBD1}"/>
              </a:ext>
            </a:extLst>
          </p:cNvPr>
          <p:cNvGrpSpPr/>
          <p:nvPr userDrawn="1"/>
        </p:nvGrpSpPr>
        <p:grpSpPr>
          <a:xfrm>
            <a:off x="10215053" y="6295153"/>
            <a:ext cx="1527048" cy="338328"/>
            <a:chOff x="6923088" y="4475163"/>
            <a:chExt cx="1873251" cy="403225"/>
          </a:xfrm>
        </p:grpSpPr>
        <p:sp>
          <p:nvSpPr>
            <p:cNvPr id="36" name="AutoShape 4">
              <a:extLst>
                <a:ext uri="{FF2B5EF4-FFF2-40B4-BE49-F238E27FC236}">
                  <a16:creationId xmlns:a16="http://schemas.microsoft.com/office/drawing/2014/main" id="{1F0A2C42-11EF-4A14-B581-8C23379A4656}"/>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6">
              <a:extLst>
                <a:ext uri="{FF2B5EF4-FFF2-40B4-BE49-F238E27FC236}">
                  <a16:creationId xmlns:a16="http://schemas.microsoft.com/office/drawing/2014/main" id="{542C7A61-C681-49C4-860F-5D1F0E454B4A}"/>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7">
              <a:extLst>
                <a:ext uri="{FF2B5EF4-FFF2-40B4-BE49-F238E27FC236}">
                  <a16:creationId xmlns:a16="http://schemas.microsoft.com/office/drawing/2014/main" id="{8470EC3B-84EC-47DC-AEED-2BABE8291BF7}"/>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9" name="Freeform 83">
              <a:extLst>
                <a:ext uri="{FF2B5EF4-FFF2-40B4-BE49-F238E27FC236}">
                  <a16:creationId xmlns:a16="http://schemas.microsoft.com/office/drawing/2014/main" id="{1C06E9FB-DAFC-46E5-8196-94EAE3D58FB8}"/>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4">
              <a:extLst>
                <a:ext uri="{FF2B5EF4-FFF2-40B4-BE49-F238E27FC236}">
                  <a16:creationId xmlns:a16="http://schemas.microsoft.com/office/drawing/2014/main" id="{174B5C38-470D-4D29-992D-35137BBDBAF1}"/>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5">
              <a:extLst>
                <a:ext uri="{FF2B5EF4-FFF2-40B4-BE49-F238E27FC236}">
                  <a16:creationId xmlns:a16="http://schemas.microsoft.com/office/drawing/2014/main" id="{A9B388DD-4D16-4B75-A6FB-BD5F9A45141C}"/>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6">
              <a:extLst>
                <a:ext uri="{FF2B5EF4-FFF2-40B4-BE49-F238E27FC236}">
                  <a16:creationId xmlns:a16="http://schemas.microsoft.com/office/drawing/2014/main" id="{1D7EA3AC-C7C3-4798-BBC9-128F3F8FA469}"/>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7">
              <a:extLst>
                <a:ext uri="{FF2B5EF4-FFF2-40B4-BE49-F238E27FC236}">
                  <a16:creationId xmlns:a16="http://schemas.microsoft.com/office/drawing/2014/main" id="{4B34FACB-F12F-456A-B762-15FB05EC88A1}"/>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8">
              <a:extLst>
                <a:ext uri="{FF2B5EF4-FFF2-40B4-BE49-F238E27FC236}">
                  <a16:creationId xmlns:a16="http://schemas.microsoft.com/office/drawing/2014/main" id="{EF0025F0-E3F2-4885-B47C-33C71DFBCBBF}"/>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89">
              <a:extLst>
                <a:ext uri="{FF2B5EF4-FFF2-40B4-BE49-F238E27FC236}">
                  <a16:creationId xmlns:a16="http://schemas.microsoft.com/office/drawing/2014/main" id="{BD6D4E4F-646E-4A1E-8849-B110E1213677}"/>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0">
              <a:extLst>
                <a:ext uri="{FF2B5EF4-FFF2-40B4-BE49-F238E27FC236}">
                  <a16:creationId xmlns:a16="http://schemas.microsoft.com/office/drawing/2014/main" id="{E497D99E-5754-432A-AD6A-F92D89C8DB15}"/>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1">
              <a:extLst>
                <a:ext uri="{FF2B5EF4-FFF2-40B4-BE49-F238E27FC236}">
                  <a16:creationId xmlns:a16="http://schemas.microsoft.com/office/drawing/2014/main" id="{9D8A866D-850F-4EC3-94E2-06F03E465484}"/>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2">
              <a:extLst>
                <a:ext uri="{FF2B5EF4-FFF2-40B4-BE49-F238E27FC236}">
                  <a16:creationId xmlns:a16="http://schemas.microsoft.com/office/drawing/2014/main" id="{3B440CC8-C3C6-4C4C-9D73-FC66C34FC8C6}"/>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3">
              <a:extLst>
                <a:ext uri="{FF2B5EF4-FFF2-40B4-BE49-F238E27FC236}">
                  <a16:creationId xmlns:a16="http://schemas.microsoft.com/office/drawing/2014/main" id="{11297386-9540-433F-993C-EC467DA8B095}"/>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4">
              <a:extLst>
                <a:ext uri="{FF2B5EF4-FFF2-40B4-BE49-F238E27FC236}">
                  <a16:creationId xmlns:a16="http://schemas.microsoft.com/office/drawing/2014/main" id="{62805BB9-191C-4026-888F-25FF28AF7527}"/>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5">
              <a:extLst>
                <a:ext uri="{FF2B5EF4-FFF2-40B4-BE49-F238E27FC236}">
                  <a16:creationId xmlns:a16="http://schemas.microsoft.com/office/drawing/2014/main" id="{E8C20767-C6EE-4D6F-A731-5C77DA3EB7D4}"/>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6">
              <a:extLst>
                <a:ext uri="{FF2B5EF4-FFF2-40B4-BE49-F238E27FC236}">
                  <a16:creationId xmlns:a16="http://schemas.microsoft.com/office/drawing/2014/main" id="{0CDF7782-0DA4-4CF8-87C3-BCB7672243A7}"/>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7">
              <a:extLst>
                <a:ext uri="{FF2B5EF4-FFF2-40B4-BE49-F238E27FC236}">
                  <a16:creationId xmlns:a16="http://schemas.microsoft.com/office/drawing/2014/main" id="{A205F883-0C5E-41DA-B849-40AF24D23201}"/>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8">
              <a:extLst>
                <a:ext uri="{FF2B5EF4-FFF2-40B4-BE49-F238E27FC236}">
                  <a16:creationId xmlns:a16="http://schemas.microsoft.com/office/drawing/2014/main" id="{63BAC0AB-4365-47B8-AB3A-CB4C567AF334}"/>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99">
              <a:extLst>
                <a:ext uri="{FF2B5EF4-FFF2-40B4-BE49-F238E27FC236}">
                  <a16:creationId xmlns:a16="http://schemas.microsoft.com/office/drawing/2014/main" id="{D04755C1-85C5-48E5-89A9-9B19557A35E4}"/>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0">
              <a:extLst>
                <a:ext uri="{FF2B5EF4-FFF2-40B4-BE49-F238E27FC236}">
                  <a16:creationId xmlns:a16="http://schemas.microsoft.com/office/drawing/2014/main" id="{CE5611DE-1A1C-4E52-9C04-845BDAF9A2B7}"/>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1">
              <a:extLst>
                <a:ext uri="{FF2B5EF4-FFF2-40B4-BE49-F238E27FC236}">
                  <a16:creationId xmlns:a16="http://schemas.microsoft.com/office/drawing/2014/main" id="{E43E4F94-2D61-4221-8BB7-7A36591BFCE8}"/>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2">
              <a:extLst>
                <a:ext uri="{FF2B5EF4-FFF2-40B4-BE49-F238E27FC236}">
                  <a16:creationId xmlns:a16="http://schemas.microsoft.com/office/drawing/2014/main" id="{F3EAB659-25FF-4730-9E9E-209CB30E6D38}"/>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3">
              <a:extLst>
                <a:ext uri="{FF2B5EF4-FFF2-40B4-BE49-F238E27FC236}">
                  <a16:creationId xmlns:a16="http://schemas.microsoft.com/office/drawing/2014/main" id="{E9CE1248-5C12-41EA-BFD3-2A7494F7F3DA}"/>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4">
              <a:extLst>
                <a:ext uri="{FF2B5EF4-FFF2-40B4-BE49-F238E27FC236}">
                  <a16:creationId xmlns:a16="http://schemas.microsoft.com/office/drawing/2014/main" id="{C96D3304-06E9-4581-8E5B-49BCD22FF9AA}"/>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4" name="Freeform 105">
              <a:extLst>
                <a:ext uri="{FF2B5EF4-FFF2-40B4-BE49-F238E27FC236}">
                  <a16:creationId xmlns:a16="http://schemas.microsoft.com/office/drawing/2014/main" id="{20A29A3C-4B13-4CB8-95C9-06FD2A64FE84}"/>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284623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38200"/>
          </a:xfrm>
        </p:spPr>
        <p:txBody>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422820" y="1073260"/>
            <a:ext cx="10918280" cy="439305"/>
          </a:xfrm>
        </p:spPr>
        <p:txBody>
          <a:bodyPr lIns="135852"/>
          <a:lstStyle>
            <a:lvl1pPr marL="0" indent="0">
              <a:spcBef>
                <a:spcPts val="0"/>
              </a:spcBef>
              <a:defRPr lang="en-US" sz="1400" b="1" dirty="0" smtClean="0">
                <a:solidFill>
                  <a:srgbClr val="7A9B3D"/>
                </a:solidFill>
                <a:latin typeface="+mn-lt"/>
                <a:ea typeface="+mn-ea"/>
                <a:cs typeface="+mn-cs"/>
              </a:defRPr>
            </a:lvl1pPr>
            <a:lvl2pPr marL="0" indent="0">
              <a:spcBef>
                <a:spcPts val="0"/>
              </a:spcBef>
              <a:buNone/>
              <a:defRPr sz="1400" b="0" i="1">
                <a:solidFill>
                  <a:srgbClr val="7A9B3D"/>
                </a:solidFill>
              </a:defRPr>
            </a:lvl2pPr>
          </a:lstStyle>
          <a:p>
            <a:pPr lvl="0"/>
            <a:r>
              <a:rPr lang="en-US"/>
              <a:t>Click to edit Master text styles</a:t>
            </a:r>
          </a:p>
          <a:p>
            <a:pPr lvl="1"/>
            <a:r>
              <a:rPr lang="en-US"/>
              <a:t>Second level</a:t>
            </a:r>
          </a:p>
        </p:txBody>
      </p:sp>
      <p:sp>
        <p:nvSpPr>
          <p:cNvPr id="10" name="Content Placeholder 9"/>
          <p:cNvSpPr>
            <a:spLocks noGrp="1"/>
          </p:cNvSpPr>
          <p:nvPr>
            <p:ph sz="quarter" idx="13"/>
          </p:nvPr>
        </p:nvSpPr>
        <p:spPr>
          <a:xfrm>
            <a:off x="422820" y="1526851"/>
            <a:ext cx="10918280" cy="4691388"/>
          </a:xfrm>
        </p:spPr>
        <p:txBody>
          <a:bodyPr lIns="135852"/>
          <a:lstStyle>
            <a:lvl1pPr marL="0" indent="0">
              <a:lnSpc>
                <a:spcPct val="100000"/>
              </a:lnSpc>
              <a:spcBef>
                <a:spcPts val="743"/>
              </a:spcBef>
              <a:buFont typeface="Arial" pitchFamily="34" charset="0"/>
              <a:buNone/>
              <a:defRPr sz="1200" b="0">
                <a:solidFill>
                  <a:srgbClr val="000000"/>
                </a:solidFill>
              </a:defRPr>
            </a:lvl1pPr>
            <a:lvl2pPr marL="0" indent="0">
              <a:lnSpc>
                <a:spcPct val="100000"/>
              </a:lnSpc>
              <a:spcBef>
                <a:spcPts val="743"/>
              </a:spcBef>
              <a:buNone/>
              <a:defRPr sz="1200">
                <a:solidFill>
                  <a:srgbClr val="000000"/>
                </a:solidFill>
              </a:defRPr>
            </a:lvl2pPr>
            <a:lvl3pPr marL="0" indent="0">
              <a:lnSpc>
                <a:spcPct val="100000"/>
              </a:lnSpc>
              <a:spcBef>
                <a:spcPts val="743"/>
              </a:spcBef>
              <a:buNone/>
              <a:defRPr sz="1200">
                <a:solidFill>
                  <a:srgbClr val="000000"/>
                </a:solidFill>
              </a:defRPr>
            </a:lvl3pPr>
            <a:lvl4pPr marL="0" indent="0">
              <a:lnSpc>
                <a:spcPct val="100000"/>
              </a:lnSpc>
              <a:spcBef>
                <a:spcPts val="743"/>
              </a:spcBef>
              <a:buFont typeface="Arial" pitchFamily="34" charset="0"/>
              <a:buNone/>
              <a:defRPr sz="1200">
                <a:solidFill>
                  <a:srgbClr val="000000"/>
                </a:solidFill>
              </a:defRPr>
            </a:lvl4pPr>
            <a:lvl5pPr marL="0" indent="0">
              <a:lnSpc>
                <a:spcPct val="100000"/>
              </a:lnSpc>
              <a:spcBef>
                <a:spcPts val="743"/>
              </a:spcBef>
              <a:buFont typeface="Arial" pitchFamily="34" charset="0"/>
              <a:buNone/>
              <a:defRPr sz="12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0" name="Slide Number Placeholder 3">
            <a:extLst>
              <a:ext uri="{FF2B5EF4-FFF2-40B4-BE49-F238E27FC236}">
                <a16:creationId xmlns:a16="http://schemas.microsoft.com/office/drawing/2014/main" id="{443ACE43-0479-4BE1-9DE6-432D6C5EA1B5}"/>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1" name="Footer Placeholder 4">
            <a:extLst>
              <a:ext uri="{FF2B5EF4-FFF2-40B4-BE49-F238E27FC236}">
                <a16:creationId xmlns:a16="http://schemas.microsoft.com/office/drawing/2014/main" id="{55FEF058-9623-447D-B622-7C361A953394}"/>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2" name="Rectangle 155">
            <a:extLst>
              <a:ext uri="{FF2B5EF4-FFF2-40B4-BE49-F238E27FC236}">
                <a16:creationId xmlns:a16="http://schemas.microsoft.com/office/drawing/2014/main" id="{30B7D1D1-2C52-483A-9036-8C2314AF2AEF}"/>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5" name="Group 34">
            <a:extLst>
              <a:ext uri="{FF2B5EF4-FFF2-40B4-BE49-F238E27FC236}">
                <a16:creationId xmlns:a16="http://schemas.microsoft.com/office/drawing/2014/main" id="{A3CB867E-115B-4463-B506-1878380C6F85}"/>
              </a:ext>
            </a:extLst>
          </p:cNvPr>
          <p:cNvGrpSpPr/>
          <p:nvPr userDrawn="1"/>
        </p:nvGrpSpPr>
        <p:grpSpPr>
          <a:xfrm>
            <a:off x="10215053" y="6295153"/>
            <a:ext cx="1527048" cy="338328"/>
            <a:chOff x="6923088" y="4475163"/>
            <a:chExt cx="1873251" cy="403225"/>
          </a:xfrm>
        </p:grpSpPr>
        <p:sp>
          <p:nvSpPr>
            <p:cNvPr id="36" name="AutoShape 4">
              <a:extLst>
                <a:ext uri="{FF2B5EF4-FFF2-40B4-BE49-F238E27FC236}">
                  <a16:creationId xmlns:a16="http://schemas.microsoft.com/office/drawing/2014/main" id="{8A938654-BDEE-48FC-90AD-62EF747FA9FE}"/>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6">
              <a:extLst>
                <a:ext uri="{FF2B5EF4-FFF2-40B4-BE49-F238E27FC236}">
                  <a16:creationId xmlns:a16="http://schemas.microsoft.com/office/drawing/2014/main" id="{6B64FED4-FDF1-49AF-AFDF-938F7B6EEE4A}"/>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7">
              <a:extLst>
                <a:ext uri="{FF2B5EF4-FFF2-40B4-BE49-F238E27FC236}">
                  <a16:creationId xmlns:a16="http://schemas.microsoft.com/office/drawing/2014/main" id="{D2D9AA8B-3248-4A68-9FE3-18880C2E792A}"/>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9" name="Freeform 83">
              <a:extLst>
                <a:ext uri="{FF2B5EF4-FFF2-40B4-BE49-F238E27FC236}">
                  <a16:creationId xmlns:a16="http://schemas.microsoft.com/office/drawing/2014/main" id="{B25141AC-9D65-4587-8283-DF139EC81009}"/>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4">
              <a:extLst>
                <a:ext uri="{FF2B5EF4-FFF2-40B4-BE49-F238E27FC236}">
                  <a16:creationId xmlns:a16="http://schemas.microsoft.com/office/drawing/2014/main" id="{04590193-0A66-4090-AFEF-ED3E07DF0C69}"/>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5">
              <a:extLst>
                <a:ext uri="{FF2B5EF4-FFF2-40B4-BE49-F238E27FC236}">
                  <a16:creationId xmlns:a16="http://schemas.microsoft.com/office/drawing/2014/main" id="{B85C986D-333F-48B9-A5D3-24BC0DE9F716}"/>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6">
              <a:extLst>
                <a:ext uri="{FF2B5EF4-FFF2-40B4-BE49-F238E27FC236}">
                  <a16:creationId xmlns:a16="http://schemas.microsoft.com/office/drawing/2014/main" id="{5B5DE2BA-AAE7-4A61-82E0-8C345006C9FC}"/>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7">
              <a:extLst>
                <a:ext uri="{FF2B5EF4-FFF2-40B4-BE49-F238E27FC236}">
                  <a16:creationId xmlns:a16="http://schemas.microsoft.com/office/drawing/2014/main" id="{7F875C9F-E06F-49AA-B4C8-B022D50A0624}"/>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8">
              <a:extLst>
                <a:ext uri="{FF2B5EF4-FFF2-40B4-BE49-F238E27FC236}">
                  <a16:creationId xmlns:a16="http://schemas.microsoft.com/office/drawing/2014/main" id="{56D7D577-F876-4768-9B18-C0DE1BAFEEFA}"/>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89">
              <a:extLst>
                <a:ext uri="{FF2B5EF4-FFF2-40B4-BE49-F238E27FC236}">
                  <a16:creationId xmlns:a16="http://schemas.microsoft.com/office/drawing/2014/main" id="{FB9219A6-61EE-462E-8A8F-DFE9FEB3F820}"/>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0">
              <a:extLst>
                <a:ext uri="{FF2B5EF4-FFF2-40B4-BE49-F238E27FC236}">
                  <a16:creationId xmlns:a16="http://schemas.microsoft.com/office/drawing/2014/main" id="{2636F033-C7F7-4CDB-A526-35C347CD1D52}"/>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1">
              <a:extLst>
                <a:ext uri="{FF2B5EF4-FFF2-40B4-BE49-F238E27FC236}">
                  <a16:creationId xmlns:a16="http://schemas.microsoft.com/office/drawing/2014/main" id="{268BDF96-C2A7-4383-A874-E5A247396771}"/>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2">
              <a:extLst>
                <a:ext uri="{FF2B5EF4-FFF2-40B4-BE49-F238E27FC236}">
                  <a16:creationId xmlns:a16="http://schemas.microsoft.com/office/drawing/2014/main" id="{507977F2-03B4-4332-A46B-712795BF6544}"/>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3">
              <a:extLst>
                <a:ext uri="{FF2B5EF4-FFF2-40B4-BE49-F238E27FC236}">
                  <a16:creationId xmlns:a16="http://schemas.microsoft.com/office/drawing/2014/main" id="{8161A06F-0399-4660-836E-2DC9E902932F}"/>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4">
              <a:extLst>
                <a:ext uri="{FF2B5EF4-FFF2-40B4-BE49-F238E27FC236}">
                  <a16:creationId xmlns:a16="http://schemas.microsoft.com/office/drawing/2014/main" id="{2616C1AB-30A3-4016-A609-994A50170FD1}"/>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5">
              <a:extLst>
                <a:ext uri="{FF2B5EF4-FFF2-40B4-BE49-F238E27FC236}">
                  <a16:creationId xmlns:a16="http://schemas.microsoft.com/office/drawing/2014/main" id="{CAE9B70F-F6F8-4F13-B021-3EEDECC4E626}"/>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6">
              <a:extLst>
                <a:ext uri="{FF2B5EF4-FFF2-40B4-BE49-F238E27FC236}">
                  <a16:creationId xmlns:a16="http://schemas.microsoft.com/office/drawing/2014/main" id="{1F6C7346-29B3-4DC7-B707-E81D155A2854}"/>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7">
              <a:extLst>
                <a:ext uri="{FF2B5EF4-FFF2-40B4-BE49-F238E27FC236}">
                  <a16:creationId xmlns:a16="http://schemas.microsoft.com/office/drawing/2014/main" id="{B882B421-9844-4500-9042-0635F6284E01}"/>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8">
              <a:extLst>
                <a:ext uri="{FF2B5EF4-FFF2-40B4-BE49-F238E27FC236}">
                  <a16:creationId xmlns:a16="http://schemas.microsoft.com/office/drawing/2014/main" id="{2277F4FC-C774-45D5-9046-755490198F32}"/>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99">
              <a:extLst>
                <a:ext uri="{FF2B5EF4-FFF2-40B4-BE49-F238E27FC236}">
                  <a16:creationId xmlns:a16="http://schemas.microsoft.com/office/drawing/2014/main" id="{DB906032-81A5-4A79-9709-3AB64AE0A8AB}"/>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0">
              <a:extLst>
                <a:ext uri="{FF2B5EF4-FFF2-40B4-BE49-F238E27FC236}">
                  <a16:creationId xmlns:a16="http://schemas.microsoft.com/office/drawing/2014/main" id="{ED9F5D8E-EFAE-4568-B34C-8FEB8C653051}"/>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1">
              <a:extLst>
                <a:ext uri="{FF2B5EF4-FFF2-40B4-BE49-F238E27FC236}">
                  <a16:creationId xmlns:a16="http://schemas.microsoft.com/office/drawing/2014/main" id="{16AC7C12-4C15-4010-A997-461496C0855B}"/>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2">
              <a:extLst>
                <a:ext uri="{FF2B5EF4-FFF2-40B4-BE49-F238E27FC236}">
                  <a16:creationId xmlns:a16="http://schemas.microsoft.com/office/drawing/2014/main" id="{57232508-3C0E-4B70-86C6-A44DE2B13426}"/>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3">
              <a:extLst>
                <a:ext uri="{FF2B5EF4-FFF2-40B4-BE49-F238E27FC236}">
                  <a16:creationId xmlns:a16="http://schemas.microsoft.com/office/drawing/2014/main" id="{7A418493-5C83-4590-AFD0-0E25C7F0434F}"/>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4">
              <a:extLst>
                <a:ext uri="{FF2B5EF4-FFF2-40B4-BE49-F238E27FC236}">
                  <a16:creationId xmlns:a16="http://schemas.microsoft.com/office/drawing/2014/main" id="{B69B8624-30F2-4701-BEAD-DC4F37DD5ABD}"/>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4" name="Freeform 105">
              <a:extLst>
                <a:ext uri="{FF2B5EF4-FFF2-40B4-BE49-F238E27FC236}">
                  <a16:creationId xmlns:a16="http://schemas.microsoft.com/office/drawing/2014/main" id="{48AE9FB3-CEBD-41A9-9B68-1976B8293930}"/>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16491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2" name="Title 1"/>
          <p:cNvSpPr>
            <a:spLocks noGrp="1"/>
          </p:cNvSpPr>
          <p:nvPr>
            <p:ph type="title"/>
          </p:nvPr>
        </p:nvSpPr>
        <p:spPr>
          <a:xfrm>
            <a:off x="422821" y="228600"/>
            <a:ext cx="10917264" cy="838200"/>
          </a:xfrm>
        </p:spPr>
        <p:txBody>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422821" y="1073260"/>
            <a:ext cx="10917264" cy="439305"/>
          </a:xfrm>
        </p:spPr>
        <p:txBody>
          <a:bodyPr lIns="135852"/>
          <a:lstStyle>
            <a:lvl1pPr marL="0" indent="0">
              <a:spcBef>
                <a:spcPts val="0"/>
              </a:spcBef>
              <a:defRPr lang="en-US" sz="1400" b="1" dirty="0" smtClean="0">
                <a:solidFill>
                  <a:srgbClr val="7A9B3D"/>
                </a:solidFill>
                <a:latin typeface="+mn-lt"/>
                <a:ea typeface="+mn-ea"/>
                <a:cs typeface="+mn-cs"/>
              </a:defRPr>
            </a:lvl1pPr>
            <a:lvl2pPr marL="0" indent="0">
              <a:spcBef>
                <a:spcPts val="0"/>
              </a:spcBef>
              <a:buNone/>
              <a:defRPr sz="1400" b="0" i="1">
                <a:solidFill>
                  <a:srgbClr val="7A9B3D"/>
                </a:solidFill>
              </a:defRPr>
            </a:lvl2pPr>
          </a:lstStyle>
          <a:p>
            <a:pPr lvl="0"/>
            <a:r>
              <a:rPr lang="en-US"/>
              <a:t>Click to edit Master text styles</a:t>
            </a:r>
          </a:p>
          <a:p>
            <a:pPr lvl="1"/>
            <a:r>
              <a:rPr lang="en-US"/>
              <a:t>Second level</a:t>
            </a:r>
          </a:p>
        </p:txBody>
      </p:sp>
      <p:sp>
        <p:nvSpPr>
          <p:cNvPr id="10" name="Content Placeholder 9"/>
          <p:cNvSpPr>
            <a:spLocks noGrp="1"/>
          </p:cNvSpPr>
          <p:nvPr>
            <p:ph sz="quarter" idx="13"/>
          </p:nvPr>
        </p:nvSpPr>
        <p:spPr>
          <a:xfrm>
            <a:off x="422820" y="1526852"/>
            <a:ext cx="10918280" cy="1902149"/>
          </a:xfrm>
        </p:spPr>
        <p:txBody>
          <a:bodyPr lIns="135852"/>
          <a:lstStyle>
            <a:lvl1pPr marL="0" indent="0">
              <a:lnSpc>
                <a:spcPct val="100000"/>
              </a:lnSpc>
              <a:spcBef>
                <a:spcPts val="743"/>
              </a:spcBef>
              <a:buFont typeface="Arial" pitchFamily="34" charset="0"/>
              <a:buNone/>
              <a:defRPr sz="1200" b="0">
                <a:solidFill>
                  <a:srgbClr val="000000"/>
                </a:solidFill>
              </a:defRPr>
            </a:lvl1pPr>
            <a:lvl2pPr marL="0" indent="0">
              <a:lnSpc>
                <a:spcPct val="100000"/>
              </a:lnSpc>
              <a:spcBef>
                <a:spcPts val="743"/>
              </a:spcBef>
              <a:buNone/>
              <a:defRPr sz="1200">
                <a:solidFill>
                  <a:srgbClr val="000000"/>
                </a:solidFill>
              </a:defRPr>
            </a:lvl2pPr>
            <a:lvl3pPr marL="0" indent="0">
              <a:lnSpc>
                <a:spcPct val="100000"/>
              </a:lnSpc>
              <a:spcBef>
                <a:spcPts val="743"/>
              </a:spcBef>
              <a:buNone/>
              <a:defRPr sz="1200">
                <a:solidFill>
                  <a:srgbClr val="000000"/>
                </a:solidFill>
              </a:defRPr>
            </a:lvl3pPr>
            <a:lvl4pPr marL="0" indent="0">
              <a:lnSpc>
                <a:spcPct val="100000"/>
              </a:lnSpc>
              <a:spcBef>
                <a:spcPts val="743"/>
              </a:spcBef>
              <a:buFont typeface="Arial" pitchFamily="34" charset="0"/>
              <a:buNone/>
              <a:defRPr sz="1200">
                <a:solidFill>
                  <a:srgbClr val="000000"/>
                </a:solidFill>
              </a:defRPr>
            </a:lvl4pPr>
            <a:lvl5pPr marL="0" indent="0">
              <a:lnSpc>
                <a:spcPct val="100000"/>
              </a:lnSpc>
              <a:spcBef>
                <a:spcPts val="743"/>
              </a:spcBef>
              <a:buFont typeface="Arial" pitchFamily="34" charset="0"/>
              <a:buNone/>
              <a:defRPr sz="12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7"/>
          </p:nvPr>
        </p:nvSpPr>
        <p:spPr>
          <a:xfrm>
            <a:off x="422820" y="3666460"/>
            <a:ext cx="10918280" cy="439305"/>
          </a:xfrm>
        </p:spPr>
        <p:txBody>
          <a:bodyPr lIns="135852"/>
          <a:lstStyle>
            <a:lvl1pPr marL="0" indent="0">
              <a:spcBef>
                <a:spcPts val="0"/>
              </a:spcBef>
              <a:defRPr lang="en-US" sz="1400" b="1" dirty="0" smtClean="0">
                <a:solidFill>
                  <a:srgbClr val="7A9B3D"/>
                </a:solidFill>
                <a:latin typeface="+mn-lt"/>
                <a:ea typeface="+mn-ea"/>
                <a:cs typeface="+mn-cs"/>
              </a:defRPr>
            </a:lvl1pPr>
            <a:lvl2pPr marL="0" indent="0">
              <a:spcBef>
                <a:spcPts val="0"/>
              </a:spcBef>
              <a:buNone/>
              <a:defRPr sz="1400" b="0" i="1">
                <a:solidFill>
                  <a:srgbClr val="7A9B3D"/>
                </a:solidFill>
              </a:defRPr>
            </a:lvl2pPr>
          </a:lstStyle>
          <a:p>
            <a:pPr lvl="0"/>
            <a:r>
              <a:rPr lang="en-US"/>
              <a:t>Click to edit Master text styles</a:t>
            </a:r>
          </a:p>
          <a:p>
            <a:pPr lvl="1"/>
            <a:r>
              <a:rPr lang="en-US"/>
              <a:t>Second level</a:t>
            </a:r>
          </a:p>
        </p:txBody>
      </p:sp>
      <p:sp>
        <p:nvSpPr>
          <p:cNvPr id="9" name="Content Placeholder 9"/>
          <p:cNvSpPr>
            <a:spLocks noGrp="1"/>
          </p:cNvSpPr>
          <p:nvPr>
            <p:ph sz="quarter" idx="18"/>
          </p:nvPr>
        </p:nvSpPr>
        <p:spPr>
          <a:xfrm>
            <a:off x="422820" y="4120052"/>
            <a:ext cx="10918280" cy="1902149"/>
          </a:xfrm>
        </p:spPr>
        <p:txBody>
          <a:bodyPr lIns="135852"/>
          <a:lstStyle>
            <a:lvl1pPr marL="0" indent="0">
              <a:lnSpc>
                <a:spcPct val="100000"/>
              </a:lnSpc>
              <a:spcBef>
                <a:spcPts val="743"/>
              </a:spcBef>
              <a:buFont typeface="Arial" pitchFamily="34" charset="0"/>
              <a:buNone/>
              <a:defRPr sz="1200" b="0">
                <a:solidFill>
                  <a:srgbClr val="000000"/>
                </a:solidFill>
              </a:defRPr>
            </a:lvl1pPr>
            <a:lvl2pPr marL="0" indent="0">
              <a:lnSpc>
                <a:spcPct val="100000"/>
              </a:lnSpc>
              <a:spcBef>
                <a:spcPts val="743"/>
              </a:spcBef>
              <a:buNone/>
              <a:defRPr sz="1200">
                <a:solidFill>
                  <a:srgbClr val="000000"/>
                </a:solidFill>
              </a:defRPr>
            </a:lvl2pPr>
            <a:lvl3pPr marL="0" indent="0">
              <a:lnSpc>
                <a:spcPct val="100000"/>
              </a:lnSpc>
              <a:spcBef>
                <a:spcPts val="743"/>
              </a:spcBef>
              <a:buNone/>
              <a:defRPr sz="1200">
                <a:solidFill>
                  <a:srgbClr val="000000"/>
                </a:solidFill>
              </a:defRPr>
            </a:lvl3pPr>
            <a:lvl4pPr marL="0" indent="0">
              <a:lnSpc>
                <a:spcPct val="100000"/>
              </a:lnSpc>
              <a:spcBef>
                <a:spcPts val="743"/>
              </a:spcBef>
              <a:buFont typeface="Arial" pitchFamily="34" charset="0"/>
              <a:buNone/>
              <a:defRPr sz="1200">
                <a:solidFill>
                  <a:srgbClr val="000000"/>
                </a:solidFill>
              </a:defRPr>
            </a:lvl4pPr>
            <a:lvl5pPr marL="0" indent="0">
              <a:lnSpc>
                <a:spcPct val="100000"/>
              </a:lnSpc>
              <a:spcBef>
                <a:spcPts val="743"/>
              </a:spcBef>
              <a:buFont typeface="Arial" pitchFamily="34" charset="0"/>
              <a:buNone/>
              <a:defRPr sz="12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Slide Number Placeholder 3">
            <a:extLst>
              <a:ext uri="{FF2B5EF4-FFF2-40B4-BE49-F238E27FC236}">
                <a16:creationId xmlns:a16="http://schemas.microsoft.com/office/drawing/2014/main" id="{FDDADAFA-4A67-4AFF-9C77-EBD78F8FF052}"/>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3" name="Footer Placeholder 4">
            <a:extLst>
              <a:ext uri="{FF2B5EF4-FFF2-40B4-BE49-F238E27FC236}">
                <a16:creationId xmlns:a16="http://schemas.microsoft.com/office/drawing/2014/main" id="{00C1F9D1-97D6-4121-B5B2-D568C10CA39D}"/>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4" name="Rectangle 155">
            <a:extLst>
              <a:ext uri="{FF2B5EF4-FFF2-40B4-BE49-F238E27FC236}">
                <a16:creationId xmlns:a16="http://schemas.microsoft.com/office/drawing/2014/main" id="{4ABC23EC-7743-41C1-80CD-33B5B8541F24}"/>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7" name="Group 36">
            <a:extLst>
              <a:ext uri="{FF2B5EF4-FFF2-40B4-BE49-F238E27FC236}">
                <a16:creationId xmlns:a16="http://schemas.microsoft.com/office/drawing/2014/main" id="{E96FA1CC-8E42-4FAB-BC84-018DDB0DEE68}"/>
              </a:ext>
            </a:extLst>
          </p:cNvPr>
          <p:cNvGrpSpPr/>
          <p:nvPr userDrawn="1"/>
        </p:nvGrpSpPr>
        <p:grpSpPr>
          <a:xfrm>
            <a:off x="10215053" y="6295153"/>
            <a:ext cx="1527048" cy="338328"/>
            <a:chOff x="6923088" y="4475163"/>
            <a:chExt cx="1873251" cy="403225"/>
          </a:xfrm>
        </p:grpSpPr>
        <p:sp>
          <p:nvSpPr>
            <p:cNvPr id="38" name="AutoShape 4">
              <a:extLst>
                <a:ext uri="{FF2B5EF4-FFF2-40B4-BE49-F238E27FC236}">
                  <a16:creationId xmlns:a16="http://schemas.microsoft.com/office/drawing/2014/main" id="{FDB3A529-62F4-42AC-951D-23F4A7E86BAE}"/>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9" name="Freeform 6">
              <a:extLst>
                <a:ext uri="{FF2B5EF4-FFF2-40B4-BE49-F238E27FC236}">
                  <a16:creationId xmlns:a16="http://schemas.microsoft.com/office/drawing/2014/main" id="{B1598055-CFEB-43B6-94D1-91B9BE2040B1}"/>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0" name="Freeform 7">
              <a:extLst>
                <a:ext uri="{FF2B5EF4-FFF2-40B4-BE49-F238E27FC236}">
                  <a16:creationId xmlns:a16="http://schemas.microsoft.com/office/drawing/2014/main" id="{997E3BA7-7F50-4AC6-9F66-9B16FB283225}"/>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1" name="Freeform 83">
              <a:extLst>
                <a:ext uri="{FF2B5EF4-FFF2-40B4-BE49-F238E27FC236}">
                  <a16:creationId xmlns:a16="http://schemas.microsoft.com/office/drawing/2014/main" id="{1D265DC9-86D8-4E9C-87D7-448058C21A39}"/>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4">
              <a:extLst>
                <a:ext uri="{FF2B5EF4-FFF2-40B4-BE49-F238E27FC236}">
                  <a16:creationId xmlns:a16="http://schemas.microsoft.com/office/drawing/2014/main" id="{F7E846A4-4257-46B9-A51C-B7897EB6F49D}"/>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5">
              <a:extLst>
                <a:ext uri="{FF2B5EF4-FFF2-40B4-BE49-F238E27FC236}">
                  <a16:creationId xmlns:a16="http://schemas.microsoft.com/office/drawing/2014/main" id="{2DF9F73C-B262-4FAE-B63A-8189E784AD70}"/>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6">
              <a:extLst>
                <a:ext uri="{FF2B5EF4-FFF2-40B4-BE49-F238E27FC236}">
                  <a16:creationId xmlns:a16="http://schemas.microsoft.com/office/drawing/2014/main" id="{297DEA44-3185-4C0A-9CAC-54EFD4ABC65E}"/>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87">
              <a:extLst>
                <a:ext uri="{FF2B5EF4-FFF2-40B4-BE49-F238E27FC236}">
                  <a16:creationId xmlns:a16="http://schemas.microsoft.com/office/drawing/2014/main" id="{F6ADEFC9-057D-421E-B61E-93A15347DC6E}"/>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88">
              <a:extLst>
                <a:ext uri="{FF2B5EF4-FFF2-40B4-BE49-F238E27FC236}">
                  <a16:creationId xmlns:a16="http://schemas.microsoft.com/office/drawing/2014/main" id="{4F03F7AC-9440-4F7D-B8BF-C08A1E585F2F}"/>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89">
              <a:extLst>
                <a:ext uri="{FF2B5EF4-FFF2-40B4-BE49-F238E27FC236}">
                  <a16:creationId xmlns:a16="http://schemas.microsoft.com/office/drawing/2014/main" id="{970712D6-94E2-4C3D-A565-6176B96D6E4A}"/>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0">
              <a:extLst>
                <a:ext uri="{FF2B5EF4-FFF2-40B4-BE49-F238E27FC236}">
                  <a16:creationId xmlns:a16="http://schemas.microsoft.com/office/drawing/2014/main" id="{D1EE7E46-42CC-4959-8346-E808CAF90F8C}"/>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1">
              <a:extLst>
                <a:ext uri="{FF2B5EF4-FFF2-40B4-BE49-F238E27FC236}">
                  <a16:creationId xmlns:a16="http://schemas.microsoft.com/office/drawing/2014/main" id="{294830DD-B508-4AF3-9D0B-2D211C5D6599}"/>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2">
              <a:extLst>
                <a:ext uri="{FF2B5EF4-FFF2-40B4-BE49-F238E27FC236}">
                  <a16:creationId xmlns:a16="http://schemas.microsoft.com/office/drawing/2014/main" id="{B93D1C63-6554-4487-89B4-BF0E1D2D7B73}"/>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3">
              <a:extLst>
                <a:ext uri="{FF2B5EF4-FFF2-40B4-BE49-F238E27FC236}">
                  <a16:creationId xmlns:a16="http://schemas.microsoft.com/office/drawing/2014/main" id="{2EA68048-B683-4B28-9173-9277014DEE14}"/>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4">
              <a:extLst>
                <a:ext uri="{FF2B5EF4-FFF2-40B4-BE49-F238E27FC236}">
                  <a16:creationId xmlns:a16="http://schemas.microsoft.com/office/drawing/2014/main" id="{C2D4073F-C390-4BB6-931A-744067619951}"/>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5">
              <a:extLst>
                <a:ext uri="{FF2B5EF4-FFF2-40B4-BE49-F238E27FC236}">
                  <a16:creationId xmlns:a16="http://schemas.microsoft.com/office/drawing/2014/main" id="{34B2DE3E-6BE3-46F2-879A-F13FCE9525BA}"/>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6">
              <a:extLst>
                <a:ext uri="{FF2B5EF4-FFF2-40B4-BE49-F238E27FC236}">
                  <a16:creationId xmlns:a16="http://schemas.microsoft.com/office/drawing/2014/main" id="{6BC5B55E-277C-481A-9759-397524F9C425}"/>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97">
              <a:extLst>
                <a:ext uri="{FF2B5EF4-FFF2-40B4-BE49-F238E27FC236}">
                  <a16:creationId xmlns:a16="http://schemas.microsoft.com/office/drawing/2014/main" id="{212C4FC6-A3DC-4F34-9A4A-34B8C646F5C8}"/>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98">
              <a:extLst>
                <a:ext uri="{FF2B5EF4-FFF2-40B4-BE49-F238E27FC236}">
                  <a16:creationId xmlns:a16="http://schemas.microsoft.com/office/drawing/2014/main" id="{D4FED52E-FCF7-40CD-B884-08CDDEED1F59}"/>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99">
              <a:extLst>
                <a:ext uri="{FF2B5EF4-FFF2-40B4-BE49-F238E27FC236}">
                  <a16:creationId xmlns:a16="http://schemas.microsoft.com/office/drawing/2014/main" id="{3A914F48-E51A-44A1-91DC-6262E2E30793}"/>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0">
              <a:extLst>
                <a:ext uri="{FF2B5EF4-FFF2-40B4-BE49-F238E27FC236}">
                  <a16:creationId xmlns:a16="http://schemas.microsoft.com/office/drawing/2014/main" id="{60967023-A11C-4C53-ADAC-19B9420B641C}"/>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1">
              <a:extLst>
                <a:ext uri="{FF2B5EF4-FFF2-40B4-BE49-F238E27FC236}">
                  <a16:creationId xmlns:a16="http://schemas.microsoft.com/office/drawing/2014/main" id="{890FC8D3-8EFF-46D3-A761-53E93E764CB8}"/>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2">
              <a:extLst>
                <a:ext uri="{FF2B5EF4-FFF2-40B4-BE49-F238E27FC236}">
                  <a16:creationId xmlns:a16="http://schemas.microsoft.com/office/drawing/2014/main" id="{7416EEB4-F19F-4D49-910E-53E1316511AE}"/>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4" name="Freeform 103">
              <a:extLst>
                <a:ext uri="{FF2B5EF4-FFF2-40B4-BE49-F238E27FC236}">
                  <a16:creationId xmlns:a16="http://schemas.microsoft.com/office/drawing/2014/main" id="{04A63982-716C-45DD-84F2-3E9C5794813D}"/>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5" name="Freeform 104">
              <a:extLst>
                <a:ext uri="{FF2B5EF4-FFF2-40B4-BE49-F238E27FC236}">
                  <a16:creationId xmlns:a16="http://schemas.microsoft.com/office/drawing/2014/main" id="{49D933E1-1FA0-4B06-BBBB-35C3E611E565}"/>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6" name="Freeform 105">
              <a:extLst>
                <a:ext uri="{FF2B5EF4-FFF2-40B4-BE49-F238E27FC236}">
                  <a16:creationId xmlns:a16="http://schemas.microsoft.com/office/drawing/2014/main" id="{E6B2D9F8-5442-4C5E-9D94-47D05A73BF8C}"/>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710850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portant Information">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38200"/>
          </a:xfrm>
        </p:spPr>
        <p:txBody>
          <a:bodyPr/>
          <a:lstStyle>
            <a:lvl1pPr>
              <a:defRPr sz="3000">
                <a:solidFill>
                  <a:srgbClr val="333F48"/>
                </a:solidFill>
              </a:defRPr>
            </a:lvl1pPr>
          </a:lstStyle>
          <a:p>
            <a:r>
              <a:rPr lang="en-US"/>
              <a:t>Click to edit Master title style</a:t>
            </a:r>
            <a:endParaRPr lang="en-US" dirty="0"/>
          </a:p>
        </p:txBody>
      </p:sp>
      <p:sp>
        <p:nvSpPr>
          <p:cNvPr id="3" name="Content Placeholder 2"/>
          <p:cNvSpPr>
            <a:spLocks noGrp="1"/>
          </p:cNvSpPr>
          <p:nvPr>
            <p:ph idx="1"/>
          </p:nvPr>
        </p:nvSpPr>
        <p:spPr>
          <a:xfrm>
            <a:off x="422820" y="1076325"/>
            <a:ext cx="10918280" cy="4808539"/>
          </a:xfrm>
          <a:noFill/>
          <a:ln w="9525">
            <a:noFill/>
            <a:miter lim="800000"/>
            <a:headEnd/>
            <a:tailEnd/>
          </a:ln>
          <a:effectLst/>
        </p:spPr>
        <p:txBody>
          <a:bodyPr lIns="135852"/>
          <a:lstStyle>
            <a:lvl1pPr marL="0" indent="0" algn="l" rtl="0" eaLnBrk="1" fontAlgn="base" hangingPunct="1">
              <a:spcAft>
                <a:spcPct val="0"/>
              </a:spcAft>
              <a:buSzPct val="40000"/>
              <a:defRPr lang="en-US" sz="1200" b="0" dirty="0" smtClean="0">
                <a:solidFill>
                  <a:srgbClr val="000000"/>
                </a:solidFill>
                <a:latin typeface="+mn-lt"/>
                <a:ea typeface="+mn-ea"/>
                <a:cs typeface="+mn-cs"/>
              </a:defRPr>
            </a:lvl1pPr>
            <a:lvl2pPr marL="0" indent="0" algn="l" rtl="0" eaLnBrk="1" fontAlgn="base" hangingPunct="1">
              <a:spcBef>
                <a:spcPts val="743"/>
              </a:spcBef>
              <a:spcAft>
                <a:spcPct val="0"/>
              </a:spcAft>
              <a:buSzPct val="40000"/>
              <a:buNone/>
              <a:defRPr lang="en-US" sz="1200" b="1" dirty="0">
                <a:solidFill>
                  <a:srgbClr val="000000"/>
                </a:solidFill>
                <a:latin typeface="+mn-lt"/>
                <a:ea typeface="+mn-ea"/>
                <a:cs typeface="+mn-cs"/>
              </a:defRPr>
            </a:lvl2pPr>
          </a:lstStyle>
          <a:p>
            <a:pPr lvl="0"/>
            <a:r>
              <a:rPr lang="en-US"/>
              <a:t>Click to edit Master text styles</a:t>
            </a:r>
          </a:p>
          <a:p>
            <a:pPr lvl="1"/>
            <a:r>
              <a:rPr lang="en-US"/>
              <a:t>Second level</a:t>
            </a:r>
          </a:p>
        </p:txBody>
      </p:sp>
      <p:sp>
        <p:nvSpPr>
          <p:cNvPr id="38" name="Slide Number Placeholder 3">
            <a:extLst>
              <a:ext uri="{FF2B5EF4-FFF2-40B4-BE49-F238E27FC236}">
                <a16:creationId xmlns:a16="http://schemas.microsoft.com/office/drawing/2014/main" id="{2C352912-16B3-4C34-A240-2E8BC9C6B279}"/>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39" name="Footer Placeholder 4">
            <a:extLst>
              <a:ext uri="{FF2B5EF4-FFF2-40B4-BE49-F238E27FC236}">
                <a16:creationId xmlns:a16="http://schemas.microsoft.com/office/drawing/2014/main" id="{206F5221-ED04-4397-8B29-76DF1316A5A9}"/>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0" name="Rectangle 155">
            <a:extLst>
              <a:ext uri="{FF2B5EF4-FFF2-40B4-BE49-F238E27FC236}">
                <a16:creationId xmlns:a16="http://schemas.microsoft.com/office/drawing/2014/main" id="{B3FB2248-AEBC-4961-BEE1-8C9E69D05409}"/>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4" name="Group 33">
            <a:extLst>
              <a:ext uri="{FF2B5EF4-FFF2-40B4-BE49-F238E27FC236}">
                <a16:creationId xmlns:a16="http://schemas.microsoft.com/office/drawing/2014/main" id="{BE8EB743-578A-4F2E-9831-A0AD76B8E6F5}"/>
              </a:ext>
            </a:extLst>
          </p:cNvPr>
          <p:cNvGrpSpPr/>
          <p:nvPr userDrawn="1"/>
        </p:nvGrpSpPr>
        <p:grpSpPr>
          <a:xfrm>
            <a:off x="10215053" y="6295153"/>
            <a:ext cx="1527048" cy="338328"/>
            <a:chOff x="6923088" y="4475163"/>
            <a:chExt cx="1873251" cy="403225"/>
          </a:xfrm>
        </p:grpSpPr>
        <p:sp>
          <p:nvSpPr>
            <p:cNvPr id="35" name="AutoShape 4">
              <a:extLst>
                <a:ext uri="{FF2B5EF4-FFF2-40B4-BE49-F238E27FC236}">
                  <a16:creationId xmlns:a16="http://schemas.microsoft.com/office/drawing/2014/main" id="{58D3C79E-30E9-4B4B-A701-FAEF8B1987B4}"/>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6" name="Freeform 6">
              <a:extLst>
                <a:ext uri="{FF2B5EF4-FFF2-40B4-BE49-F238E27FC236}">
                  <a16:creationId xmlns:a16="http://schemas.microsoft.com/office/drawing/2014/main" id="{B224E115-5A85-4E9E-AE96-ACA56BB87D84}"/>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7">
              <a:extLst>
                <a:ext uri="{FF2B5EF4-FFF2-40B4-BE49-F238E27FC236}">
                  <a16:creationId xmlns:a16="http://schemas.microsoft.com/office/drawing/2014/main" id="{1A8B288D-FA7D-4770-85A9-EF4DB41E30DD}"/>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1" name="Freeform 83">
              <a:extLst>
                <a:ext uri="{FF2B5EF4-FFF2-40B4-BE49-F238E27FC236}">
                  <a16:creationId xmlns:a16="http://schemas.microsoft.com/office/drawing/2014/main" id="{6AB80B8C-E086-463F-8456-EB675BFFDD93}"/>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2" name="Freeform 84">
              <a:extLst>
                <a:ext uri="{FF2B5EF4-FFF2-40B4-BE49-F238E27FC236}">
                  <a16:creationId xmlns:a16="http://schemas.microsoft.com/office/drawing/2014/main" id="{253B09A1-B315-4923-8D53-F472D03C6872}"/>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5">
              <a:extLst>
                <a:ext uri="{FF2B5EF4-FFF2-40B4-BE49-F238E27FC236}">
                  <a16:creationId xmlns:a16="http://schemas.microsoft.com/office/drawing/2014/main" id="{3FAF1FF8-DE53-4A11-A839-59D95821898F}"/>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6">
              <a:extLst>
                <a:ext uri="{FF2B5EF4-FFF2-40B4-BE49-F238E27FC236}">
                  <a16:creationId xmlns:a16="http://schemas.microsoft.com/office/drawing/2014/main" id="{88E1E33F-F262-4F49-A99D-19DADF052069}"/>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7">
              <a:extLst>
                <a:ext uri="{FF2B5EF4-FFF2-40B4-BE49-F238E27FC236}">
                  <a16:creationId xmlns:a16="http://schemas.microsoft.com/office/drawing/2014/main" id="{74275FC0-B765-4786-B565-C4F57EB7E569}"/>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8">
              <a:extLst>
                <a:ext uri="{FF2B5EF4-FFF2-40B4-BE49-F238E27FC236}">
                  <a16:creationId xmlns:a16="http://schemas.microsoft.com/office/drawing/2014/main" id="{20E6A29A-EFC4-4246-9006-B60905DCF941}"/>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9">
              <a:extLst>
                <a:ext uri="{FF2B5EF4-FFF2-40B4-BE49-F238E27FC236}">
                  <a16:creationId xmlns:a16="http://schemas.microsoft.com/office/drawing/2014/main" id="{44B6AB6A-3514-4FBF-AB9A-A9C60DA105DE}"/>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0">
              <a:extLst>
                <a:ext uri="{FF2B5EF4-FFF2-40B4-BE49-F238E27FC236}">
                  <a16:creationId xmlns:a16="http://schemas.microsoft.com/office/drawing/2014/main" id="{9EA79B57-CD57-4099-8FB6-77D2B3AB839C}"/>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1">
              <a:extLst>
                <a:ext uri="{FF2B5EF4-FFF2-40B4-BE49-F238E27FC236}">
                  <a16:creationId xmlns:a16="http://schemas.microsoft.com/office/drawing/2014/main" id="{ACC08612-8488-4B69-8015-6B0D6F45B8D6}"/>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2">
              <a:extLst>
                <a:ext uri="{FF2B5EF4-FFF2-40B4-BE49-F238E27FC236}">
                  <a16:creationId xmlns:a16="http://schemas.microsoft.com/office/drawing/2014/main" id="{B259BFB8-D7AA-4E37-B932-69F909DC4348}"/>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3">
              <a:extLst>
                <a:ext uri="{FF2B5EF4-FFF2-40B4-BE49-F238E27FC236}">
                  <a16:creationId xmlns:a16="http://schemas.microsoft.com/office/drawing/2014/main" id="{9150288D-0BA4-4551-8DBD-3BFF454DEF88}"/>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4">
              <a:extLst>
                <a:ext uri="{FF2B5EF4-FFF2-40B4-BE49-F238E27FC236}">
                  <a16:creationId xmlns:a16="http://schemas.microsoft.com/office/drawing/2014/main" id="{66BBCF85-CD37-4FF8-AEFD-09B0466EE60C}"/>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5">
              <a:extLst>
                <a:ext uri="{FF2B5EF4-FFF2-40B4-BE49-F238E27FC236}">
                  <a16:creationId xmlns:a16="http://schemas.microsoft.com/office/drawing/2014/main" id="{DC012AEB-548D-4A4B-B3FC-650800CB1CDB}"/>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6">
              <a:extLst>
                <a:ext uri="{FF2B5EF4-FFF2-40B4-BE49-F238E27FC236}">
                  <a16:creationId xmlns:a16="http://schemas.microsoft.com/office/drawing/2014/main" id="{CBAA0F1A-6D07-4906-94FC-225006129574}"/>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7">
              <a:extLst>
                <a:ext uri="{FF2B5EF4-FFF2-40B4-BE49-F238E27FC236}">
                  <a16:creationId xmlns:a16="http://schemas.microsoft.com/office/drawing/2014/main" id="{6467F326-5978-4C5E-ADCF-07DC6704C136}"/>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8">
              <a:extLst>
                <a:ext uri="{FF2B5EF4-FFF2-40B4-BE49-F238E27FC236}">
                  <a16:creationId xmlns:a16="http://schemas.microsoft.com/office/drawing/2014/main" id="{133B0156-6D1E-4B0A-B4BC-64B0CEAB1F4D}"/>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9">
              <a:extLst>
                <a:ext uri="{FF2B5EF4-FFF2-40B4-BE49-F238E27FC236}">
                  <a16:creationId xmlns:a16="http://schemas.microsoft.com/office/drawing/2014/main" id="{5B06DDBF-8883-4D66-8D60-AC8DA0296E1A}"/>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0">
              <a:extLst>
                <a:ext uri="{FF2B5EF4-FFF2-40B4-BE49-F238E27FC236}">
                  <a16:creationId xmlns:a16="http://schemas.microsoft.com/office/drawing/2014/main" id="{656CA39C-D073-454D-9A21-90212D19FA85}"/>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1">
              <a:extLst>
                <a:ext uri="{FF2B5EF4-FFF2-40B4-BE49-F238E27FC236}">
                  <a16:creationId xmlns:a16="http://schemas.microsoft.com/office/drawing/2014/main" id="{82F49F9C-CB5F-4BB4-8FD4-1F56EF7E525C}"/>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2">
              <a:extLst>
                <a:ext uri="{FF2B5EF4-FFF2-40B4-BE49-F238E27FC236}">
                  <a16:creationId xmlns:a16="http://schemas.microsoft.com/office/drawing/2014/main" id="{4291A22E-FAC9-40F5-A833-AAF9D3666A44}"/>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3">
              <a:extLst>
                <a:ext uri="{FF2B5EF4-FFF2-40B4-BE49-F238E27FC236}">
                  <a16:creationId xmlns:a16="http://schemas.microsoft.com/office/drawing/2014/main" id="{866554F8-3A95-4E3A-8257-37B352BBBD70}"/>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4">
              <a:extLst>
                <a:ext uri="{FF2B5EF4-FFF2-40B4-BE49-F238E27FC236}">
                  <a16:creationId xmlns:a16="http://schemas.microsoft.com/office/drawing/2014/main" id="{314B5DDB-8F45-4D5D-948A-E1F84370E531}"/>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5">
              <a:extLst>
                <a:ext uri="{FF2B5EF4-FFF2-40B4-BE49-F238E27FC236}">
                  <a16:creationId xmlns:a16="http://schemas.microsoft.com/office/drawing/2014/main" id="{A3A90DFB-D909-461A-9100-23433D00B7F3}"/>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688933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_Cover_Disclosures">
    <p:spTree>
      <p:nvGrpSpPr>
        <p:cNvPr id="1" name=""/>
        <p:cNvGrpSpPr/>
        <p:nvPr/>
      </p:nvGrpSpPr>
      <p:grpSpPr>
        <a:xfrm>
          <a:off x="0" y="0"/>
          <a:ext cx="0" cy="0"/>
          <a:chOff x="0" y="0"/>
          <a:chExt cx="0" cy="0"/>
        </a:xfrm>
      </p:grpSpPr>
      <p:sp>
        <p:nvSpPr>
          <p:cNvPr id="11" name="Content Placeholder 10"/>
          <p:cNvSpPr>
            <a:spLocks noGrp="1"/>
          </p:cNvSpPr>
          <p:nvPr>
            <p:ph sz="quarter" idx="15" hasCustomPrompt="1"/>
          </p:nvPr>
        </p:nvSpPr>
        <p:spPr>
          <a:xfrm>
            <a:off x="385233" y="6565047"/>
            <a:ext cx="948267" cy="214312"/>
          </a:xfrm>
        </p:spPr>
        <p:txBody>
          <a:bodyPr/>
          <a:lstStyle>
            <a:lvl1pPr>
              <a:defRPr sz="800" b="0">
                <a:solidFill>
                  <a:schemeClr val="tx1"/>
                </a:solidFill>
              </a:defRPr>
            </a:lvl1pPr>
            <a:lvl2pPr>
              <a:defRPr sz="833" b="0">
                <a:solidFill>
                  <a:schemeClr val="tx1"/>
                </a:solidFill>
              </a:defRPr>
            </a:lvl2pPr>
            <a:lvl3pPr>
              <a:defRPr sz="833" b="0">
                <a:solidFill>
                  <a:schemeClr val="tx1"/>
                </a:solidFill>
              </a:defRPr>
            </a:lvl3pPr>
            <a:lvl4pPr>
              <a:defRPr sz="833" b="0">
                <a:solidFill>
                  <a:schemeClr val="tx1"/>
                </a:solidFill>
              </a:defRPr>
            </a:lvl4pPr>
            <a:lvl5pPr>
              <a:defRPr sz="833" b="0">
                <a:solidFill>
                  <a:schemeClr val="tx1"/>
                </a:solidFill>
              </a:defRPr>
            </a:lvl5pPr>
          </a:lstStyle>
          <a:p>
            <a:pPr lvl="0"/>
            <a:r>
              <a:rPr lang="en-US" dirty="0"/>
              <a:t>XXXXXX.1.0</a:t>
            </a:r>
          </a:p>
        </p:txBody>
      </p:sp>
      <p:sp>
        <p:nvSpPr>
          <p:cNvPr id="6" name="Content Placeholder 5"/>
          <p:cNvSpPr>
            <a:spLocks noGrp="1"/>
          </p:cNvSpPr>
          <p:nvPr>
            <p:ph sz="quarter" idx="14" hasCustomPrompt="1"/>
          </p:nvPr>
        </p:nvSpPr>
        <p:spPr>
          <a:xfrm>
            <a:off x="1778000" y="6535739"/>
            <a:ext cx="8636000" cy="214312"/>
          </a:xfrm>
        </p:spPr>
        <p:txBody>
          <a:bodyPr/>
          <a:lstStyle>
            <a:lvl1pPr algn="ctr">
              <a:defRPr sz="1067" b="0">
                <a:solidFill>
                  <a:schemeClr val="tx1"/>
                </a:solidFill>
              </a:defRPr>
            </a:lvl1pPr>
            <a:lvl2pPr algn="ctr">
              <a:defRPr sz="1084" b="0">
                <a:solidFill>
                  <a:schemeClr val="tx1"/>
                </a:solidFill>
              </a:defRPr>
            </a:lvl2pPr>
            <a:lvl3pPr algn="ctr">
              <a:defRPr sz="1084" b="0">
                <a:solidFill>
                  <a:schemeClr val="tx1"/>
                </a:solidFill>
              </a:defRPr>
            </a:lvl3pPr>
            <a:lvl4pPr algn="ctr">
              <a:defRPr sz="1084" b="0">
                <a:solidFill>
                  <a:schemeClr val="tx1"/>
                </a:solidFill>
              </a:defRPr>
            </a:lvl4pPr>
            <a:lvl5pPr algn="ctr">
              <a:defRPr sz="1084" b="0">
                <a:solidFill>
                  <a:schemeClr val="tx1"/>
                </a:solidFill>
              </a:defRPr>
            </a:lvl5pPr>
          </a:lstStyle>
          <a:p>
            <a:pPr lvl="0"/>
            <a:r>
              <a:rPr lang="en-US" altLang="en-US" sz="1084" dirty="0"/>
              <a:t>BROKER/DEALER and ADDRESS PLACEHOLDER</a:t>
            </a:r>
            <a:endParaRPr lang="en-US" dirty="0"/>
          </a:p>
        </p:txBody>
      </p:sp>
      <p:sp>
        <p:nvSpPr>
          <p:cNvPr id="7" name="Content Placeholder 2"/>
          <p:cNvSpPr>
            <a:spLocks noGrp="1"/>
          </p:cNvSpPr>
          <p:nvPr>
            <p:ph idx="13" hasCustomPrompt="1"/>
          </p:nvPr>
        </p:nvSpPr>
        <p:spPr>
          <a:xfrm>
            <a:off x="422820" y="3228975"/>
            <a:ext cx="11341613" cy="2903539"/>
          </a:xfrm>
        </p:spPr>
        <p:txBody>
          <a:bodyPr lIns="135852" anchor="b"/>
          <a:lstStyle>
            <a:lvl1pPr marL="0" indent="0" algn="l" rtl="0" eaLnBrk="1" fontAlgn="base" hangingPunct="1">
              <a:spcBef>
                <a:spcPts val="400"/>
              </a:spcBef>
              <a:spcAft>
                <a:spcPct val="0"/>
              </a:spcAft>
              <a:buClrTx/>
              <a:buSzTx/>
              <a:buFontTx/>
              <a:buNone/>
              <a:defRPr lang="en-US" sz="1200" b="0" dirty="0" smtClean="0">
                <a:solidFill>
                  <a:schemeClr val="tx1"/>
                </a:solidFill>
              </a:defRPr>
            </a:lvl1pPr>
            <a:lvl2pPr>
              <a:spcBef>
                <a:spcPts val="2476"/>
              </a:spcBef>
              <a:defRPr lang="en-US" dirty="0" smtClean="0">
                <a:solidFill>
                  <a:schemeClr val="tx1"/>
                </a:solidFill>
                <a:latin typeface="+mn-lt"/>
              </a:defRPr>
            </a:lvl2pPr>
            <a:lvl3pPr>
              <a:defRPr lang="en-US" sz="2000" dirty="0" smtClean="0">
                <a:solidFill>
                  <a:schemeClr val="accent1"/>
                </a:solidFill>
                <a:latin typeface="+mn-lt"/>
              </a:defRPr>
            </a:lvl3pPr>
            <a:lvl4pPr>
              <a:buClr>
                <a:schemeClr val="bg2"/>
              </a:buClr>
              <a:buSzPct val="80000"/>
              <a:buFont typeface="Arial" pitchFamily="34" charset="0"/>
              <a:buChar char="•"/>
              <a:defRPr sz="1751">
                <a:solidFill>
                  <a:schemeClr val="accent1"/>
                </a:solidFill>
              </a:defRPr>
            </a:lvl4pPr>
          </a:lstStyle>
          <a:p>
            <a:pPr eaLnBrk="1" hangingPunct="1">
              <a:spcBef>
                <a:spcPts val="300"/>
              </a:spcBef>
              <a:buClrTx/>
              <a:buSzTx/>
              <a:buFontTx/>
              <a:buNone/>
            </a:pPr>
            <a:r>
              <a:rPr lang="en-US" sz="1251" dirty="0">
                <a:latin typeface="+mj-lt"/>
              </a:rPr>
              <a:t>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 Lorem ipsum e </a:t>
            </a:r>
            <a:r>
              <a:rPr lang="en-US" sz="1251" dirty="0" err="1">
                <a:latin typeface="+mj-lt"/>
              </a:rPr>
              <a:t>dolore</a:t>
            </a:r>
            <a:r>
              <a:rPr lang="en-US" sz="1251" dirty="0">
                <a:latin typeface="+mj-lt"/>
              </a:rPr>
              <a:t> sit </a:t>
            </a:r>
            <a:r>
              <a:rPr lang="en-US" sz="1251" dirty="0" err="1">
                <a:latin typeface="+mj-lt"/>
              </a:rPr>
              <a:t>amet</a:t>
            </a:r>
            <a:r>
              <a:rPr lang="en-US" sz="1251" dirty="0">
                <a:latin typeface="+mj-lt"/>
              </a:rPr>
              <a:t> con </a:t>
            </a:r>
            <a:r>
              <a:rPr lang="en-US" sz="1251" dirty="0" err="1">
                <a:latin typeface="+mj-lt"/>
              </a:rPr>
              <a:t>secuatur</a:t>
            </a:r>
            <a:r>
              <a:rPr lang="en-US" sz="1251" dirty="0">
                <a:latin typeface="+mj-lt"/>
              </a:rPr>
              <a:t> </a:t>
            </a:r>
            <a:r>
              <a:rPr lang="en-US" sz="1251" dirty="0" err="1">
                <a:latin typeface="+mj-lt"/>
              </a:rPr>
              <a:t>voltare</a:t>
            </a:r>
            <a:r>
              <a:rPr lang="en-US" sz="1251" dirty="0">
                <a:latin typeface="+mj-lt"/>
              </a:rPr>
              <a:t> sans </a:t>
            </a:r>
            <a:r>
              <a:rPr lang="en-US" sz="1251" dirty="0" err="1">
                <a:latin typeface="+mj-lt"/>
              </a:rPr>
              <a:t>hitre</a:t>
            </a:r>
            <a:r>
              <a:rPr lang="en-US" sz="1251" dirty="0">
                <a:latin typeface="+mj-lt"/>
              </a:rPr>
              <a:t> </a:t>
            </a:r>
            <a:r>
              <a:rPr lang="en-US" sz="1251" dirty="0" err="1">
                <a:latin typeface="+mj-lt"/>
              </a:rPr>
              <a:t>vintaxe</a:t>
            </a:r>
            <a:r>
              <a:rPr lang="en-US" sz="1251" dirty="0">
                <a:latin typeface="+mj-lt"/>
              </a:rPr>
              <a:t> </a:t>
            </a:r>
            <a:r>
              <a:rPr lang="en-US" sz="1251" dirty="0" err="1">
                <a:latin typeface="+mj-lt"/>
              </a:rPr>
              <a:t>ellert</a:t>
            </a:r>
            <a:r>
              <a:rPr lang="en-US" sz="1251" dirty="0">
                <a:latin typeface="+mj-lt"/>
              </a:rPr>
              <a:t>.</a:t>
            </a:r>
          </a:p>
          <a:p>
            <a:pPr eaLnBrk="1" hangingPunct="1">
              <a:spcBef>
                <a:spcPts val="300"/>
              </a:spcBef>
              <a:buClrTx/>
              <a:buSzTx/>
              <a:buFontTx/>
              <a:buNone/>
            </a:pPr>
            <a:r>
              <a:rPr lang="en-US" sz="1251" b="1" dirty="0">
                <a:latin typeface="+mj-lt"/>
              </a:rPr>
              <a:t>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 Lorem ipsum e </a:t>
            </a:r>
            <a:r>
              <a:rPr lang="en-US" sz="1251" b="1" dirty="0" err="1">
                <a:latin typeface="+mj-lt"/>
              </a:rPr>
              <a:t>dolore</a:t>
            </a:r>
            <a:r>
              <a:rPr lang="en-US" sz="1251" b="1" dirty="0">
                <a:latin typeface="+mj-lt"/>
              </a:rPr>
              <a:t> sit </a:t>
            </a:r>
            <a:r>
              <a:rPr lang="en-US" sz="1251" b="1" dirty="0" err="1">
                <a:latin typeface="+mj-lt"/>
              </a:rPr>
              <a:t>amet</a:t>
            </a:r>
            <a:r>
              <a:rPr lang="en-US" sz="1251" b="1" dirty="0">
                <a:latin typeface="+mj-lt"/>
              </a:rPr>
              <a:t> con </a:t>
            </a:r>
            <a:r>
              <a:rPr lang="en-US" sz="1251" b="1" dirty="0" err="1">
                <a:latin typeface="+mj-lt"/>
              </a:rPr>
              <a:t>secuatur</a:t>
            </a:r>
            <a:r>
              <a:rPr lang="en-US" sz="1251" b="1" dirty="0">
                <a:latin typeface="+mj-lt"/>
              </a:rPr>
              <a:t> </a:t>
            </a:r>
            <a:r>
              <a:rPr lang="en-US" sz="1251" b="1" dirty="0" err="1">
                <a:latin typeface="+mj-lt"/>
              </a:rPr>
              <a:t>voltare</a:t>
            </a:r>
            <a:r>
              <a:rPr lang="en-US" sz="1251" b="1" dirty="0">
                <a:latin typeface="+mj-lt"/>
              </a:rPr>
              <a:t> sans </a:t>
            </a:r>
            <a:r>
              <a:rPr lang="en-US" sz="1251" b="1" dirty="0" err="1">
                <a:latin typeface="+mj-lt"/>
              </a:rPr>
              <a:t>hitre</a:t>
            </a:r>
            <a:r>
              <a:rPr lang="en-US" sz="1251" b="1" dirty="0">
                <a:latin typeface="+mj-lt"/>
              </a:rPr>
              <a:t> </a:t>
            </a:r>
            <a:r>
              <a:rPr lang="en-US" sz="1251" b="1" dirty="0" err="1">
                <a:latin typeface="+mj-lt"/>
              </a:rPr>
              <a:t>vintaxe</a:t>
            </a:r>
            <a:r>
              <a:rPr lang="en-US" sz="1251" b="1" dirty="0">
                <a:latin typeface="+mj-lt"/>
              </a:rPr>
              <a:t> </a:t>
            </a:r>
            <a:r>
              <a:rPr lang="en-US" sz="1251" b="1" dirty="0" err="1">
                <a:latin typeface="+mj-lt"/>
              </a:rPr>
              <a:t>ellert</a:t>
            </a:r>
            <a:r>
              <a:rPr lang="en-US" sz="1251" b="1" dirty="0">
                <a:latin typeface="+mj-lt"/>
              </a:rPr>
              <a:t>.</a:t>
            </a:r>
          </a:p>
        </p:txBody>
      </p:sp>
      <p:sp>
        <p:nvSpPr>
          <p:cNvPr id="13" name="Content Placeholder 12"/>
          <p:cNvSpPr>
            <a:spLocks noGrp="1"/>
          </p:cNvSpPr>
          <p:nvPr>
            <p:ph sz="quarter" idx="16" hasCustomPrompt="1"/>
          </p:nvPr>
        </p:nvSpPr>
        <p:spPr>
          <a:xfrm>
            <a:off x="10655300" y="6488722"/>
            <a:ext cx="1210733" cy="377825"/>
          </a:xfrm>
        </p:spPr>
        <p:txBody>
          <a:bodyPr anchor="b"/>
          <a:lstStyle>
            <a:lvl1pPr algn="r">
              <a:spcBef>
                <a:spcPts val="0"/>
              </a:spcBef>
              <a:defRPr sz="800" b="0">
                <a:solidFill>
                  <a:schemeClr val="tx1"/>
                </a:solidFill>
              </a:defRPr>
            </a:lvl1pPr>
            <a:lvl2pPr algn="r">
              <a:defRPr sz="833" b="0">
                <a:solidFill>
                  <a:schemeClr val="tx1"/>
                </a:solidFill>
              </a:defRPr>
            </a:lvl2pPr>
            <a:lvl3pPr algn="r">
              <a:defRPr sz="833" b="0">
                <a:solidFill>
                  <a:schemeClr val="tx1"/>
                </a:solidFill>
              </a:defRPr>
            </a:lvl3pPr>
            <a:lvl4pPr algn="r">
              <a:defRPr sz="833" b="0">
                <a:solidFill>
                  <a:schemeClr val="tx1"/>
                </a:solidFill>
              </a:defRPr>
            </a:lvl4pPr>
            <a:lvl5pPr algn="r">
              <a:defRPr sz="833" b="0">
                <a:solidFill>
                  <a:schemeClr val="tx1"/>
                </a:solidFill>
              </a:defRPr>
            </a:lvl5pPr>
          </a:lstStyle>
          <a:p>
            <a:pPr lvl="0"/>
            <a:r>
              <a:rPr lang="en-US" dirty="0"/>
              <a:t>1.000000.100</a:t>
            </a:r>
          </a:p>
          <a:p>
            <a:pPr lvl="0"/>
            <a:r>
              <a:rPr lang="en-US" dirty="0"/>
              <a:t>0116</a:t>
            </a:r>
          </a:p>
        </p:txBody>
      </p:sp>
    </p:spTree>
    <p:extLst>
      <p:ext uri="{BB962C8B-B14F-4D97-AF65-F5344CB8AC3E}">
        <p14:creationId xmlns:p14="http://schemas.microsoft.com/office/powerpoint/2010/main" val="14561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I_Internal_Onscreen_Cover">
    <p:spTree>
      <p:nvGrpSpPr>
        <p:cNvPr id="1" name=""/>
        <p:cNvGrpSpPr/>
        <p:nvPr/>
      </p:nvGrpSpPr>
      <p:grpSpPr>
        <a:xfrm>
          <a:off x="0" y="0"/>
          <a:ext cx="0" cy="0"/>
          <a:chOff x="0" y="0"/>
          <a:chExt cx="0" cy="0"/>
        </a:xfrm>
      </p:grpSpPr>
      <p:pic>
        <p:nvPicPr>
          <p:cNvPr id="15" name="Picture 14" descr="A picture containing game&#10;&#10;Description automatically generated">
            <a:extLst>
              <a:ext uri="{FF2B5EF4-FFF2-40B4-BE49-F238E27FC236}">
                <a16:creationId xmlns:a16="http://schemas.microsoft.com/office/drawing/2014/main" id="{2727D70F-139A-4BC0-B1C1-5A7E2FA987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1" name="Content Placeholder 52"/>
          <p:cNvSpPr>
            <a:spLocks noGrp="1"/>
          </p:cNvSpPr>
          <p:nvPr>
            <p:ph sz="quarter" idx="15"/>
          </p:nvPr>
        </p:nvSpPr>
        <p:spPr>
          <a:xfrm>
            <a:off x="939754" y="3988171"/>
            <a:ext cx="3435351" cy="1653303"/>
          </a:xfrm>
        </p:spPr>
        <p:txBody>
          <a:bodyPr/>
          <a:lstStyle>
            <a:lvl1pPr marL="0" indent="0">
              <a:spcBef>
                <a:spcPts val="800"/>
              </a:spcBef>
              <a:defRPr lang="en-US" sz="1200" b="1" kern="1200" dirty="0" smtClean="0">
                <a:solidFill>
                  <a:schemeClr val="bg1"/>
                </a:solidFill>
                <a:latin typeface="Arial" charset="0"/>
                <a:ea typeface="ＭＳ Ｐゴシック" charset="-128"/>
                <a:cs typeface="+mn-cs"/>
              </a:defRPr>
            </a:lvl1pPr>
            <a:lvl2pPr marL="0" indent="0">
              <a:spcBef>
                <a:spcPts val="800"/>
              </a:spcBef>
              <a:buFontTx/>
              <a:buNone/>
              <a:defRPr lang="en-US" sz="1200" i="1" kern="1200" dirty="0" smtClean="0">
                <a:solidFill>
                  <a:schemeClr val="bg1"/>
                </a:solidFill>
                <a:latin typeface="Arial" charset="0"/>
                <a:ea typeface="ＭＳ Ｐゴシック" charset="-128"/>
                <a:cs typeface="+mn-cs"/>
              </a:defRPr>
            </a:lvl2pPr>
          </a:lstStyle>
          <a:p>
            <a:pPr lvl="0"/>
            <a:r>
              <a:rPr lang="en-US"/>
              <a:t>Click to edit Master text styles</a:t>
            </a:r>
          </a:p>
          <a:p>
            <a:pPr lvl="1"/>
            <a:r>
              <a:rPr lang="en-US"/>
              <a:t>Second level</a:t>
            </a:r>
          </a:p>
        </p:txBody>
      </p:sp>
      <p:sp>
        <p:nvSpPr>
          <p:cNvPr id="16" name="Rectangle 176">
            <a:extLst>
              <a:ext uri="{FF2B5EF4-FFF2-40B4-BE49-F238E27FC236}">
                <a16:creationId xmlns:a16="http://schemas.microsoft.com/office/drawing/2014/main" id="{995629D3-A9FF-4D19-B784-949A67B80E95}"/>
              </a:ext>
            </a:extLst>
          </p:cNvPr>
          <p:cNvSpPr>
            <a:spLocks noGrp="1" noChangeArrowheads="1"/>
          </p:cNvSpPr>
          <p:nvPr>
            <p:ph type="ftr" sz="quarter" idx="10"/>
          </p:nvPr>
        </p:nvSpPr>
        <p:spPr>
          <a:xfrm>
            <a:off x="421228" y="6213319"/>
            <a:ext cx="8130851" cy="442040"/>
          </a:xfrm>
        </p:spPr>
        <p:txBody>
          <a:bodyPr anchor="b" anchorCtr="0"/>
          <a:lstStyle>
            <a:lvl1pPr algn="l" rtl="0" eaLnBrk="0" fontAlgn="base" hangingPunct="0">
              <a:lnSpc>
                <a:spcPct val="100000"/>
              </a:lnSpc>
              <a:spcBef>
                <a:spcPct val="0"/>
              </a:spcBef>
              <a:spcAft>
                <a:spcPct val="0"/>
              </a:spcAft>
              <a:defRPr lang="en-US" sz="917" b="1" kern="1200" dirty="0">
                <a:solidFill>
                  <a:schemeClr val="bg1"/>
                </a:solidFill>
                <a:latin typeface="Arial"/>
                <a:ea typeface="ＭＳ Ｐゴシック" pitchFamily="34" charset="-128"/>
                <a:cs typeface="+mn-cs"/>
              </a:defRPr>
            </a:lvl1pPr>
          </a:lstStyle>
          <a:p>
            <a:pPr>
              <a:defRPr/>
            </a:pPr>
            <a:r>
              <a:rPr lang="en-US" dirty="0"/>
              <a:t>Insert disclosures. </a:t>
            </a:r>
          </a:p>
          <a:p>
            <a:pPr>
              <a:defRPr/>
            </a:pPr>
            <a:r>
              <a:rPr lang="en-US" sz="1000" b="0" dirty="0"/>
              <a:t>Insert disclosures.</a:t>
            </a:r>
          </a:p>
          <a:p>
            <a:pPr>
              <a:defRPr/>
            </a:pPr>
            <a:r>
              <a:rPr lang="en-US" sz="1000" dirty="0"/>
              <a:t>Page footer. l  </a:t>
            </a:r>
            <a:r>
              <a:rPr lang="en-US" sz="1000" b="0" dirty="0"/>
              <a:t>© 20XX FMR LLC. All rights reserved.</a:t>
            </a:r>
          </a:p>
        </p:txBody>
      </p:sp>
      <p:sp>
        <p:nvSpPr>
          <p:cNvPr id="43" name="Rectangle 6"/>
          <p:cNvSpPr>
            <a:spLocks noGrp="1" noChangeArrowheads="1"/>
          </p:cNvSpPr>
          <p:nvPr>
            <p:ph type="subTitle" idx="1"/>
          </p:nvPr>
        </p:nvSpPr>
        <p:spPr>
          <a:xfrm>
            <a:off x="912792" y="2326745"/>
            <a:ext cx="10407683" cy="563076"/>
          </a:xfrm>
        </p:spPr>
        <p:txBody>
          <a:bodyPr lIns="149438" rIns="149438"/>
          <a:lstStyle>
            <a:lvl1pPr marL="0" indent="0">
              <a:spcBef>
                <a:spcPts val="0"/>
              </a:spcBef>
              <a:defRPr sz="2400" b="0">
                <a:solidFill>
                  <a:srgbClr val="7A9B3D"/>
                </a:solidFill>
              </a:defRPr>
            </a:lvl1pPr>
          </a:lstStyle>
          <a:p>
            <a:r>
              <a:rPr lang="en-US"/>
              <a:t>Click to edit Master subtitle style</a:t>
            </a:r>
            <a:endParaRPr lang="en-US" dirty="0"/>
          </a:p>
        </p:txBody>
      </p:sp>
      <p:sp>
        <p:nvSpPr>
          <p:cNvPr id="42" name="Text Placeholder 43"/>
          <p:cNvSpPr>
            <a:spLocks noGrp="1"/>
          </p:cNvSpPr>
          <p:nvPr>
            <p:ph type="body" sz="quarter" idx="14" hasCustomPrompt="1"/>
          </p:nvPr>
        </p:nvSpPr>
        <p:spPr>
          <a:xfrm>
            <a:off x="927037" y="2941484"/>
            <a:ext cx="10407683" cy="266851"/>
          </a:xfrm>
        </p:spPr>
        <p:txBody>
          <a:bodyPr lIns="149438" rIns="149438"/>
          <a:lstStyle>
            <a:lvl1pPr>
              <a:spcBef>
                <a:spcPts val="0"/>
              </a:spcBef>
              <a:defRPr lang="en-US" sz="1600" b="0" kern="1200" dirty="0" smtClean="0">
                <a:solidFill>
                  <a:schemeClr val="bg1"/>
                </a:solidFill>
                <a:latin typeface="Arial"/>
                <a:ea typeface="ＭＳ Ｐゴシック" pitchFamily="34" charset="-128"/>
                <a:cs typeface="+mn-cs"/>
              </a:defRPr>
            </a:lvl1pPr>
          </a:lstStyle>
          <a:p>
            <a:pPr lvl="0"/>
            <a:r>
              <a:rPr lang="en-US" dirty="0"/>
              <a:t>Date</a:t>
            </a:r>
          </a:p>
        </p:txBody>
      </p:sp>
      <p:sp>
        <p:nvSpPr>
          <p:cNvPr id="41" name="Rectangle 9"/>
          <p:cNvSpPr>
            <a:spLocks noGrp="1" noChangeArrowheads="1"/>
          </p:cNvSpPr>
          <p:nvPr>
            <p:ph type="title" hasCustomPrompt="1"/>
          </p:nvPr>
        </p:nvSpPr>
        <p:spPr bwMode="auto">
          <a:xfrm>
            <a:off x="912792" y="1769808"/>
            <a:ext cx="10407683"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5852" tIns="0" rIns="135852" bIns="0" numCol="1" anchor="b" anchorCtr="0" compatLnSpc="1">
            <a:prstTxWarp prst="textNoShape">
              <a:avLst/>
            </a:prstTxWarp>
          </a:bodyPr>
          <a:lstStyle>
            <a:lvl1pPr>
              <a:defRPr sz="3800">
                <a:solidFill>
                  <a:schemeClr val="bg1"/>
                </a:solidFill>
              </a:defRPr>
            </a:lvl1pPr>
          </a:lstStyle>
          <a:p>
            <a:pPr lvl="0"/>
            <a:r>
              <a:rPr lang="en-US" altLang="en-US" dirty="0"/>
              <a:t>Click To Edit Master Title Style</a:t>
            </a:r>
          </a:p>
        </p:txBody>
      </p:sp>
      <p:pic>
        <p:nvPicPr>
          <p:cNvPr id="10" name="Picture 9">
            <a:extLst>
              <a:ext uri="{FF2B5EF4-FFF2-40B4-BE49-F238E27FC236}">
                <a16:creationId xmlns:a16="http://schemas.microsoft.com/office/drawing/2014/main" id="{3351E0D8-4E11-4261-9743-AE6FD652358B}"/>
              </a:ext>
            </a:extLst>
          </p:cNvPr>
          <p:cNvPicPr>
            <a:picLocks noChangeAspect="1"/>
          </p:cNvPicPr>
          <p:nvPr userDrawn="1"/>
        </p:nvPicPr>
        <p:blipFill>
          <a:blip r:embed="rId4"/>
          <a:stretch>
            <a:fillRect/>
          </a:stretch>
        </p:blipFill>
        <p:spPr>
          <a:xfrm>
            <a:off x="10223209" y="6299067"/>
            <a:ext cx="1524000" cy="335008"/>
          </a:xfrm>
          <a:prstGeom prst="rect">
            <a:avLst/>
          </a:prstGeom>
        </p:spPr>
      </p:pic>
      <p:pic>
        <p:nvPicPr>
          <p:cNvPr id="12" name="Picture 11">
            <a:extLst>
              <a:ext uri="{FF2B5EF4-FFF2-40B4-BE49-F238E27FC236}">
                <a16:creationId xmlns:a16="http://schemas.microsoft.com/office/drawing/2014/main" id="{137CE6A9-EE68-49AD-8C1E-EDF37DE0FB8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31882" y="735168"/>
            <a:ext cx="1940879" cy="117852"/>
          </a:xfrm>
          <a:prstGeom prst="rect">
            <a:avLst/>
          </a:prstGeom>
        </p:spPr>
      </p:pic>
    </p:spTree>
    <p:custDataLst>
      <p:tags r:id="rId1"/>
    </p:custDataLst>
    <p:extLst>
      <p:ext uri="{BB962C8B-B14F-4D97-AF65-F5344CB8AC3E}">
        <p14:creationId xmlns:p14="http://schemas.microsoft.com/office/powerpoint/2010/main" val="975368363"/>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nscreen Divider">
    <p:bg>
      <p:bgPr>
        <a:solidFill>
          <a:srgbClr val="47525B"/>
        </a:solidFill>
        <a:effectLst/>
      </p:bgPr>
    </p:bg>
    <p:spTree>
      <p:nvGrpSpPr>
        <p:cNvPr id="1" name=""/>
        <p:cNvGrpSpPr/>
        <p:nvPr/>
      </p:nvGrpSpPr>
      <p:grpSpPr>
        <a:xfrm>
          <a:off x="0" y="0"/>
          <a:ext cx="0" cy="0"/>
          <a:chOff x="0" y="0"/>
          <a:chExt cx="0" cy="0"/>
        </a:xfrm>
      </p:grpSpPr>
      <p:pic>
        <p:nvPicPr>
          <p:cNvPr id="9" name="Picture 8" descr="A picture containing computer&#10;&#10;Description automatically generated">
            <a:extLst>
              <a:ext uri="{FF2B5EF4-FFF2-40B4-BE49-F238E27FC236}">
                <a16:creationId xmlns:a16="http://schemas.microsoft.com/office/drawing/2014/main" id="{1336A0B8-642C-4139-954E-2886717BF6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58488" name="Rectangle 56"/>
          <p:cNvSpPr>
            <a:spLocks noGrp="1" noChangeArrowheads="1"/>
          </p:cNvSpPr>
          <p:nvPr>
            <p:ph type="ctrTitle"/>
          </p:nvPr>
        </p:nvSpPr>
        <p:spPr>
          <a:xfrm>
            <a:off x="927102" y="2040362"/>
            <a:ext cx="10434593" cy="608013"/>
          </a:xfrm>
          <a:ln algn="ctr"/>
        </p:spPr>
        <p:txBody>
          <a:bodyPr lIns="135852" tIns="67926" anchor="b"/>
          <a:lstStyle>
            <a:lvl1pPr>
              <a:defRPr sz="3200">
                <a:solidFill>
                  <a:schemeClr val="bg1"/>
                </a:solidFill>
              </a:defRPr>
            </a:lvl1pPr>
          </a:lstStyle>
          <a:p>
            <a:r>
              <a:rPr lang="en-US"/>
              <a:t>Click to edit Master title style</a:t>
            </a:r>
            <a:endParaRPr lang="en-US" dirty="0"/>
          </a:p>
        </p:txBody>
      </p:sp>
      <p:sp>
        <p:nvSpPr>
          <p:cNvPr id="658489" name="Rectangle 57"/>
          <p:cNvSpPr>
            <a:spLocks noGrp="1" noChangeArrowheads="1"/>
          </p:cNvSpPr>
          <p:nvPr>
            <p:ph type="subTitle" idx="1"/>
          </p:nvPr>
        </p:nvSpPr>
        <p:spPr>
          <a:xfrm>
            <a:off x="937400" y="2752345"/>
            <a:ext cx="10434595" cy="283464"/>
          </a:xfrm>
          <a:ln algn="ctr"/>
        </p:spPr>
        <p:txBody>
          <a:bodyPr tIns="0"/>
          <a:lstStyle>
            <a:lvl1pPr marL="0" indent="0" algn="l" rtl="0" fontAlgn="base">
              <a:lnSpc>
                <a:spcPct val="100000"/>
              </a:lnSpc>
              <a:spcBef>
                <a:spcPct val="0"/>
              </a:spcBef>
              <a:spcAft>
                <a:spcPct val="0"/>
              </a:spcAft>
              <a:defRPr lang="en-US" sz="2400" b="0" kern="1200" dirty="0">
                <a:solidFill>
                  <a:srgbClr val="7A9B3D"/>
                </a:solidFill>
                <a:latin typeface="Arial"/>
                <a:ea typeface="ＭＳ Ｐゴシック" pitchFamily="34" charset="-128"/>
                <a:cs typeface="+mn-cs"/>
              </a:defRPr>
            </a:lvl1pPr>
          </a:lstStyle>
          <a:p>
            <a:r>
              <a:rPr lang="en-US"/>
              <a:t>Click to edit Master subtitle style</a:t>
            </a:r>
            <a:endParaRPr lang="en-US" dirty="0"/>
          </a:p>
        </p:txBody>
      </p:sp>
      <p:sp>
        <p:nvSpPr>
          <p:cNvPr id="60" name="Rectangle 176"/>
          <p:cNvSpPr>
            <a:spLocks noGrp="1" noChangeArrowheads="1"/>
          </p:cNvSpPr>
          <p:nvPr>
            <p:ph type="ftr" sz="quarter" idx="13"/>
          </p:nvPr>
        </p:nvSpPr>
        <p:spPr>
          <a:xfrm>
            <a:off x="426720" y="6483096"/>
            <a:ext cx="5242560" cy="173736"/>
          </a:xfrm>
        </p:spPr>
        <p:txBody>
          <a:bodyPr/>
          <a:lstStyle>
            <a:lvl1pPr algn="l">
              <a:defRPr sz="1000" b="0">
                <a:solidFill>
                  <a:schemeClr val="bg1"/>
                </a:solidFill>
              </a:defRPr>
            </a:lvl1pPr>
          </a:lstStyle>
          <a:p>
            <a:pPr>
              <a:defRPr/>
            </a:pPr>
            <a:r>
              <a:rPr lang="en-US" dirty="0"/>
              <a:t>Page footer.</a:t>
            </a:r>
          </a:p>
        </p:txBody>
      </p:sp>
      <p:cxnSp>
        <p:nvCxnSpPr>
          <p:cNvPr id="6" name="Straight Connector 5"/>
          <p:cNvCxnSpPr/>
          <p:nvPr userDrawn="1"/>
        </p:nvCxnSpPr>
        <p:spPr bwMode="auto">
          <a:xfrm>
            <a:off x="1055661" y="2642460"/>
            <a:ext cx="11136339" cy="0"/>
          </a:xfrm>
          <a:prstGeom prst="line">
            <a:avLst/>
          </a:prstGeom>
          <a:solidFill>
            <a:srgbClr val="009681"/>
          </a:solidFill>
          <a:ln w="9525" cap="flat" cmpd="sng" algn="ctr">
            <a:solidFill>
              <a:srgbClr val="768692"/>
            </a:solidFill>
            <a:prstDash val="solid"/>
            <a:round/>
            <a:headEnd type="none" w="med" len="med"/>
            <a:tailEnd type="none" w="med" len="med"/>
          </a:ln>
          <a:effectLst/>
        </p:spPr>
      </p:cxnSp>
      <p:pic>
        <p:nvPicPr>
          <p:cNvPr id="10" name="Picture 9">
            <a:extLst>
              <a:ext uri="{FF2B5EF4-FFF2-40B4-BE49-F238E27FC236}">
                <a16:creationId xmlns:a16="http://schemas.microsoft.com/office/drawing/2014/main" id="{6EA06FA9-9917-473C-8342-EC6C8A360586}"/>
              </a:ext>
            </a:extLst>
          </p:cNvPr>
          <p:cNvPicPr>
            <a:picLocks noChangeAspect="1"/>
          </p:cNvPicPr>
          <p:nvPr userDrawn="1"/>
        </p:nvPicPr>
        <p:blipFill>
          <a:blip r:embed="rId4"/>
          <a:stretch>
            <a:fillRect/>
          </a:stretch>
        </p:blipFill>
        <p:spPr>
          <a:xfrm>
            <a:off x="10223209" y="6299067"/>
            <a:ext cx="1524000" cy="335008"/>
          </a:xfrm>
          <a:prstGeom prst="rect">
            <a:avLst/>
          </a:prstGeom>
        </p:spPr>
      </p:pic>
    </p:spTree>
    <p:custDataLst>
      <p:tags r:id="rId1"/>
    </p:custDataLst>
    <p:extLst>
      <p:ext uri="{BB962C8B-B14F-4D97-AF65-F5344CB8AC3E}">
        <p14:creationId xmlns:p14="http://schemas.microsoft.com/office/powerpoint/2010/main" val="3977964714"/>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nscreen Divider Speakers">
    <p:bg>
      <p:bgPr>
        <a:solidFill>
          <a:srgbClr val="47525B"/>
        </a:solidFill>
        <a:effectLst/>
      </p:bgPr>
    </p:bg>
    <p:spTree>
      <p:nvGrpSpPr>
        <p:cNvPr id="1" name=""/>
        <p:cNvGrpSpPr/>
        <p:nvPr/>
      </p:nvGrpSpPr>
      <p:grpSpPr>
        <a:xfrm>
          <a:off x="0" y="0"/>
          <a:ext cx="0" cy="0"/>
          <a:chOff x="0" y="0"/>
          <a:chExt cx="0" cy="0"/>
        </a:xfrm>
      </p:grpSpPr>
      <p:pic>
        <p:nvPicPr>
          <p:cNvPr id="7" name="Picture 6" descr="A picture containing computer&#10;&#10;Description automatically generated">
            <a:extLst>
              <a:ext uri="{FF2B5EF4-FFF2-40B4-BE49-F238E27FC236}">
                <a16:creationId xmlns:a16="http://schemas.microsoft.com/office/drawing/2014/main" id="{014B9140-1C84-4CDF-AB91-AC6C22BAFD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a:extLst>
              <a:ext uri="{FF2B5EF4-FFF2-40B4-BE49-F238E27FC236}">
                <a16:creationId xmlns:a16="http://schemas.microsoft.com/office/drawing/2014/main" id="{19A126A0-219D-4B29-8EE9-66FD932F4BB3}"/>
              </a:ext>
            </a:extLst>
          </p:cNvPr>
          <p:cNvPicPr>
            <a:picLocks noChangeAspect="1"/>
          </p:cNvPicPr>
          <p:nvPr userDrawn="1"/>
        </p:nvPicPr>
        <p:blipFill>
          <a:blip r:embed="rId3"/>
          <a:stretch>
            <a:fillRect/>
          </a:stretch>
        </p:blipFill>
        <p:spPr>
          <a:xfrm>
            <a:off x="10223209" y="6299067"/>
            <a:ext cx="1524000" cy="335008"/>
          </a:xfrm>
          <a:prstGeom prst="rect">
            <a:avLst/>
          </a:prstGeom>
        </p:spPr>
      </p:pic>
      <p:cxnSp>
        <p:nvCxnSpPr>
          <p:cNvPr id="59" name="Straight Connector 58"/>
          <p:cNvCxnSpPr/>
          <p:nvPr userDrawn="1"/>
        </p:nvCxnSpPr>
        <p:spPr bwMode="auto">
          <a:xfrm>
            <a:off x="1055661" y="2642460"/>
            <a:ext cx="11136339" cy="0"/>
          </a:xfrm>
          <a:prstGeom prst="line">
            <a:avLst/>
          </a:prstGeom>
          <a:solidFill>
            <a:srgbClr val="009681"/>
          </a:solidFill>
          <a:ln w="9525" cap="flat" cmpd="sng" algn="ctr">
            <a:solidFill>
              <a:srgbClr val="768692"/>
            </a:solidFill>
            <a:prstDash val="solid"/>
            <a:round/>
            <a:headEnd type="none" w="med" len="med"/>
            <a:tailEnd type="none" w="med" len="med"/>
          </a:ln>
          <a:effectLst/>
        </p:spPr>
      </p:cxnSp>
      <p:sp>
        <p:nvSpPr>
          <p:cNvPr id="658488" name="Rectangle 56"/>
          <p:cNvSpPr>
            <a:spLocks noGrp="1" noChangeArrowheads="1"/>
          </p:cNvSpPr>
          <p:nvPr>
            <p:ph type="ctrTitle"/>
          </p:nvPr>
        </p:nvSpPr>
        <p:spPr>
          <a:xfrm>
            <a:off x="927102" y="2040362"/>
            <a:ext cx="10434593" cy="608013"/>
          </a:xfrm>
          <a:ln algn="ctr"/>
        </p:spPr>
        <p:txBody>
          <a:bodyPr lIns="135852" tIns="67926" anchor="b"/>
          <a:lstStyle>
            <a:lvl1pPr>
              <a:defRPr sz="3200">
                <a:solidFill>
                  <a:schemeClr val="bg1"/>
                </a:solidFill>
              </a:defRPr>
            </a:lvl1pPr>
          </a:lstStyle>
          <a:p>
            <a:r>
              <a:rPr lang="en-US"/>
              <a:t>Click to edit Master title style</a:t>
            </a:r>
            <a:endParaRPr lang="en-US" dirty="0"/>
          </a:p>
        </p:txBody>
      </p:sp>
      <p:sp>
        <p:nvSpPr>
          <p:cNvPr id="658489" name="Rectangle 57"/>
          <p:cNvSpPr>
            <a:spLocks noGrp="1" noChangeArrowheads="1"/>
          </p:cNvSpPr>
          <p:nvPr>
            <p:ph type="subTitle" idx="1"/>
          </p:nvPr>
        </p:nvSpPr>
        <p:spPr>
          <a:xfrm>
            <a:off x="937401" y="2819388"/>
            <a:ext cx="10434593" cy="282925"/>
          </a:xfrm>
          <a:ln algn="ctr"/>
        </p:spPr>
        <p:txBody>
          <a:bodyPr tIns="0"/>
          <a:lstStyle>
            <a:lvl1pPr marL="0" indent="0" algn="l" rtl="0" fontAlgn="base">
              <a:lnSpc>
                <a:spcPct val="100000"/>
              </a:lnSpc>
              <a:spcBef>
                <a:spcPts val="743"/>
              </a:spcBef>
              <a:spcAft>
                <a:spcPct val="0"/>
              </a:spcAft>
              <a:defRPr lang="en-US" sz="2400" b="1" kern="1200" baseline="0" dirty="0">
                <a:solidFill>
                  <a:srgbClr val="7A9B3D"/>
                </a:solidFill>
                <a:latin typeface="Arial"/>
                <a:ea typeface="ＭＳ Ｐゴシック" pitchFamily="34" charset="-128"/>
                <a:cs typeface="+mn-cs"/>
              </a:defRPr>
            </a:lvl1pPr>
          </a:lstStyle>
          <a:p>
            <a:r>
              <a:rPr lang="en-US"/>
              <a:t>Click to edit Master subtitle style</a:t>
            </a:r>
            <a:endParaRPr lang="en-US" dirty="0"/>
          </a:p>
        </p:txBody>
      </p:sp>
      <p:sp>
        <p:nvSpPr>
          <p:cNvPr id="60" name="Rectangle 176"/>
          <p:cNvSpPr>
            <a:spLocks noGrp="1" noChangeArrowheads="1"/>
          </p:cNvSpPr>
          <p:nvPr>
            <p:ph type="ftr" sz="quarter" idx="13"/>
          </p:nvPr>
        </p:nvSpPr>
        <p:spPr>
          <a:xfrm>
            <a:off x="426720" y="6483096"/>
            <a:ext cx="5242560" cy="173736"/>
          </a:xfrm>
        </p:spPr>
        <p:txBody>
          <a:bodyPr/>
          <a:lstStyle>
            <a:lvl1pPr algn="l">
              <a:defRPr sz="1000" b="0">
                <a:solidFill>
                  <a:schemeClr val="bg1"/>
                </a:solidFill>
              </a:defRPr>
            </a:lvl1pPr>
          </a:lstStyle>
          <a:p>
            <a:pPr>
              <a:defRPr/>
            </a:pPr>
            <a:r>
              <a:rPr lang="en-US" dirty="0"/>
              <a:t>Page footer.</a:t>
            </a:r>
          </a:p>
        </p:txBody>
      </p:sp>
    </p:spTree>
    <p:extLst>
      <p:ext uri="{BB962C8B-B14F-4D97-AF65-F5344CB8AC3E}">
        <p14:creationId xmlns:p14="http://schemas.microsoft.com/office/powerpoint/2010/main" val="3027715764"/>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C/Agen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4167344"/>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739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38200"/>
          </a:xfrm>
        </p:spPr>
        <p:txBody>
          <a:bodyPr/>
          <a:lstStyle>
            <a:lvl1pPr>
              <a:defRPr sz="3000">
                <a:solidFill>
                  <a:srgbClr val="333F48"/>
                </a:solidFill>
              </a:defRPr>
            </a:lvl1pPr>
          </a:lstStyle>
          <a:p>
            <a:r>
              <a:rPr lang="en-US"/>
              <a:t>Click to edit Master title style</a:t>
            </a:r>
            <a:endParaRPr lang="en-US" dirty="0"/>
          </a:p>
        </p:txBody>
      </p:sp>
      <p:sp>
        <p:nvSpPr>
          <p:cNvPr id="37" name="Slide Number Placeholder 3">
            <a:extLst>
              <a:ext uri="{FF2B5EF4-FFF2-40B4-BE49-F238E27FC236}">
                <a16:creationId xmlns:a16="http://schemas.microsoft.com/office/drawing/2014/main" id="{ED2E4C9F-816B-42F5-9F71-FF93BF5E6376}"/>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38" name="Footer Placeholder 4">
            <a:extLst>
              <a:ext uri="{FF2B5EF4-FFF2-40B4-BE49-F238E27FC236}">
                <a16:creationId xmlns:a16="http://schemas.microsoft.com/office/drawing/2014/main" id="{87032577-B963-4FCC-AE28-1F67E3E08FD9}"/>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39" name="Rectangle 155">
            <a:extLst>
              <a:ext uri="{FF2B5EF4-FFF2-40B4-BE49-F238E27FC236}">
                <a16:creationId xmlns:a16="http://schemas.microsoft.com/office/drawing/2014/main" id="{7C763BE8-EAF0-49DD-A9FF-2C9C568746FA}"/>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3" name="Group 32">
            <a:extLst>
              <a:ext uri="{FF2B5EF4-FFF2-40B4-BE49-F238E27FC236}">
                <a16:creationId xmlns:a16="http://schemas.microsoft.com/office/drawing/2014/main" id="{4E28DBED-1F29-47C1-A785-9E2CCECF085E}"/>
              </a:ext>
            </a:extLst>
          </p:cNvPr>
          <p:cNvGrpSpPr/>
          <p:nvPr userDrawn="1"/>
        </p:nvGrpSpPr>
        <p:grpSpPr>
          <a:xfrm>
            <a:off x="10215053" y="6295153"/>
            <a:ext cx="1527048" cy="338328"/>
            <a:chOff x="6923088" y="4475163"/>
            <a:chExt cx="1873251" cy="403225"/>
          </a:xfrm>
        </p:grpSpPr>
        <p:sp>
          <p:nvSpPr>
            <p:cNvPr id="34" name="AutoShape 4">
              <a:extLst>
                <a:ext uri="{FF2B5EF4-FFF2-40B4-BE49-F238E27FC236}">
                  <a16:creationId xmlns:a16="http://schemas.microsoft.com/office/drawing/2014/main" id="{354CA2DF-92C1-4AE5-9DE2-C17B850C7E80}"/>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5" name="Freeform 6">
              <a:extLst>
                <a:ext uri="{FF2B5EF4-FFF2-40B4-BE49-F238E27FC236}">
                  <a16:creationId xmlns:a16="http://schemas.microsoft.com/office/drawing/2014/main" id="{25B37B6E-DCCC-4ADD-9056-C925F0D607FD}"/>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6" name="Freeform 7">
              <a:extLst>
                <a:ext uri="{FF2B5EF4-FFF2-40B4-BE49-F238E27FC236}">
                  <a16:creationId xmlns:a16="http://schemas.microsoft.com/office/drawing/2014/main" id="{1F873A83-AAE3-44D1-B173-C75926392214}"/>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0" name="Freeform 83">
              <a:extLst>
                <a:ext uri="{FF2B5EF4-FFF2-40B4-BE49-F238E27FC236}">
                  <a16:creationId xmlns:a16="http://schemas.microsoft.com/office/drawing/2014/main" id="{D0A787E4-5B81-464E-A224-0D6FFEC2BF41}"/>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1" name="Freeform 84">
              <a:extLst>
                <a:ext uri="{FF2B5EF4-FFF2-40B4-BE49-F238E27FC236}">
                  <a16:creationId xmlns:a16="http://schemas.microsoft.com/office/drawing/2014/main" id="{F3A118D5-A684-4A66-B354-B50F9F1E7625}"/>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2" name="Freeform 85">
              <a:extLst>
                <a:ext uri="{FF2B5EF4-FFF2-40B4-BE49-F238E27FC236}">
                  <a16:creationId xmlns:a16="http://schemas.microsoft.com/office/drawing/2014/main" id="{D24DE251-FF8A-4F7D-86B7-7050AD095594}"/>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6">
              <a:extLst>
                <a:ext uri="{FF2B5EF4-FFF2-40B4-BE49-F238E27FC236}">
                  <a16:creationId xmlns:a16="http://schemas.microsoft.com/office/drawing/2014/main" id="{5EE5D32B-F3B3-451C-AF81-9CF50CB9A4DF}"/>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7">
              <a:extLst>
                <a:ext uri="{FF2B5EF4-FFF2-40B4-BE49-F238E27FC236}">
                  <a16:creationId xmlns:a16="http://schemas.microsoft.com/office/drawing/2014/main" id="{4190B673-869F-4B5A-B909-1D65B44EED1A}"/>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8">
              <a:extLst>
                <a:ext uri="{FF2B5EF4-FFF2-40B4-BE49-F238E27FC236}">
                  <a16:creationId xmlns:a16="http://schemas.microsoft.com/office/drawing/2014/main" id="{7E4A8ABA-C166-4BFF-9D0B-8E1A65FC2CAA}"/>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9">
              <a:extLst>
                <a:ext uri="{FF2B5EF4-FFF2-40B4-BE49-F238E27FC236}">
                  <a16:creationId xmlns:a16="http://schemas.microsoft.com/office/drawing/2014/main" id="{A43514D3-56D5-4809-A809-5B4B1FA99117}"/>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90">
              <a:extLst>
                <a:ext uri="{FF2B5EF4-FFF2-40B4-BE49-F238E27FC236}">
                  <a16:creationId xmlns:a16="http://schemas.microsoft.com/office/drawing/2014/main" id="{0EFEC20D-0924-4E7D-965B-7AA681BBB132}"/>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1">
              <a:extLst>
                <a:ext uri="{FF2B5EF4-FFF2-40B4-BE49-F238E27FC236}">
                  <a16:creationId xmlns:a16="http://schemas.microsoft.com/office/drawing/2014/main" id="{3B5945D4-025A-4212-AF2C-C3D25B56AB04}"/>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2">
              <a:extLst>
                <a:ext uri="{FF2B5EF4-FFF2-40B4-BE49-F238E27FC236}">
                  <a16:creationId xmlns:a16="http://schemas.microsoft.com/office/drawing/2014/main" id="{24DC6E91-1937-4E26-A99D-BD657014736C}"/>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3">
              <a:extLst>
                <a:ext uri="{FF2B5EF4-FFF2-40B4-BE49-F238E27FC236}">
                  <a16:creationId xmlns:a16="http://schemas.microsoft.com/office/drawing/2014/main" id="{136F4DBA-943F-4485-A265-6999F2B7BF14}"/>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4">
              <a:extLst>
                <a:ext uri="{FF2B5EF4-FFF2-40B4-BE49-F238E27FC236}">
                  <a16:creationId xmlns:a16="http://schemas.microsoft.com/office/drawing/2014/main" id="{94AB506A-52A0-4303-B084-75D28B1A0B37}"/>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5">
              <a:extLst>
                <a:ext uri="{FF2B5EF4-FFF2-40B4-BE49-F238E27FC236}">
                  <a16:creationId xmlns:a16="http://schemas.microsoft.com/office/drawing/2014/main" id="{441E1489-4E55-4F92-A23A-4CC967904D10}"/>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6">
              <a:extLst>
                <a:ext uri="{FF2B5EF4-FFF2-40B4-BE49-F238E27FC236}">
                  <a16:creationId xmlns:a16="http://schemas.microsoft.com/office/drawing/2014/main" id="{E2938380-2167-4E02-81B1-189DF8E519DF}"/>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7">
              <a:extLst>
                <a:ext uri="{FF2B5EF4-FFF2-40B4-BE49-F238E27FC236}">
                  <a16:creationId xmlns:a16="http://schemas.microsoft.com/office/drawing/2014/main" id="{307D2305-BBEE-437F-9058-815B72A5299C}"/>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8">
              <a:extLst>
                <a:ext uri="{FF2B5EF4-FFF2-40B4-BE49-F238E27FC236}">
                  <a16:creationId xmlns:a16="http://schemas.microsoft.com/office/drawing/2014/main" id="{54678D13-16BD-414C-9959-228D32B0F1AB}"/>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9">
              <a:extLst>
                <a:ext uri="{FF2B5EF4-FFF2-40B4-BE49-F238E27FC236}">
                  <a16:creationId xmlns:a16="http://schemas.microsoft.com/office/drawing/2014/main" id="{EE5572CF-2FD8-4DFE-8548-4FC8B8771FAE}"/>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100">
              <a:extLst>
                <a:ext uri="{FF2B5EF4-FFF2-40B4-BE49-F238E27FC236}">
                  <a16:creationId xmlns:a16="http://schemas.microsoft.com/office/drawing/2014/main" id="{B8782544-759F-4A17-9450-5B7E65A448F8}"/>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1">
              <a:extLst>
                <a:ext uri="{FF2B5EF4-FFF2-40B4-BE49-F238E27FC236}">
                  <a16:creationId xmlns:a16="http://schemas.microsoft.com/office/drawing/2014/main" id="{8C6CCFE7-5CB7-442D-BB23-69DAB220A567}"/>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2">
              <a:extLst>
                <a:ext uri="{FF2B5EF4-FFF2-40B4-BE49-F238E27FC236}">
                  <a16:creationId xmlns:a16="http://schemas.microsoft.com/office/drawing/2014/main" id="{B6BBDB81-9186-4D77-84F7-46591A2B3311}"/>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3">
              <a:extLst>
                <a:ext uri="{FF2B5EF4-FFF2-40B4-BE49-F238E27FC236}">
                  <a16:creationId xmlns:a16="http://schemas.microsoft.com/office/drawing/2014/main" id="{62B15F74-9CDF-4590-A192-F3E41CE25F0F}"/>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4">
              <a:extLst>
                <a:ext uri="{FF2B5EF4-FFF2-40B4-BE49-F238E27FC236}">
                  <a16:creationId xmlns:a16="http://schemas.microsoft.com/office/drawing/2014/main" id="{E1D34A83-FCF6-4916-8AFF-91A42B5F665E}"/>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5">
              <a:extLst>
                <a:ext uri="{FF2B5EF4-FFF2-40B4-BE49-F238E27FC236}">
                  <a16:creationId xmlns:a16="http://schemas.microsoft.com/office/drawing/2014/main" id="{6B1BD4F9-D7EF-4946-B0ED-96F03B54DCB0}"/>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04803755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3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38200"/>
          </a:xfrm>
        </p:spPr>
        <p:txBody>
          <a:bodyPr/>
          <a:lstStyle>
            <a:lvl1pPr>
              <a:defRPr sz="3000"/>
            </a:lvl1pPr>
          </a:lstStyle>
          <a:p>
            <a:r>
              <a:rPr lang="en-US"/>
              <a:t>Click to edit Master title style</a:t>
            </a:r>
            <a:endParaRPr lang="en-US" dirty="0"/>
          </a:p>
        </p:txBody>
      </p:sp>
      <p:sp>
        <p:nvSpPr>
          <p:cNvPr id="7" name="Content Placeholder 2"/>
          <p:cNvSpPr>
            <a:spLocks noGrp="1"/>
          </p:cNvSpPr>
          <p:nvPr>
            <p:ph idx="13"/>
          </p:nvPr>
        </p:nvSpPr>
        <p:spPr>
          <a:xfrm>
            <a:off x="422820" y="1339851"/>
            <a:ext cx="10918280" cy="4878388"/>
          </a:xfrm>
        </p:spPr>
        <p:txBody>
          <a:bodyPr lIns="135852"/>
          <a:lstStyle>
            <a:lvl1pPr marL="0" indent="0" algn="l" rtl="0" fontAlgn="base">
              <a:spcBef>
                <a:spcPts val="595"/>
              </a:spcBef>
              <a:spcAft>
                <a:spcPct val="0"/>
              </a:spcAft>
              <a:buSzPct val="40000"/>
              <a:defRPr lang="en-US" sz="1800" b="1" dirty="0" smtClean="0">
                <a:solidFill>
                  <a:srgbClr val="7A9A3D"/>
                </a:solidFill>
                <a:latin typeface="+mn-lt"/>
                <a:ea typeface="+mn-ea"/>
                <a:cs typeface="+mn-cs"/>
              </a:defRPr>
            </a:lvl1pPr>
            <a:lvl2pPr>
              <a:spcBef>
                <a:spcPts val="2476"/>
              </a:spcBef>
              <a:defRPr lang="en-US" dirty="0" smtClean="0">
                <a:solidFill>
                  <a:schemeClr val="tx1"/>
                </a:solidFill>
                <a:latin typeface="+mn-lt"/>
              </a:defRPr>
            </a:lvl2pPr>
            <a:lvl3pPr>
              <a:defRPr lang="en-US" sz="2000" dirty="0" smtClean="0">
                <a:solidFill>
                  <a:schemeClr val="accent1"/>
                </a:solidFill>
                <a:latin typeface="+mn-lt"/>
              </a:defRPr>
            </a:lvl3pPr>
            <a:lvl4pPr>
              <a:buClr>
                <a:schemeClr val="bg2"/>
              </a:buClr>
              <a:buSzPct val="80000"/>
              <a:buFont typeface="Arial" pitchFamily="34" charset="0"/>
              <a:buChar char="•"/>
              <a:defRPr sz="1751">
                <a:solidFill>
                  <a:schemeClr val="accent1"/>
                </a:solidFill>
              </a:defRPr>
            </a:lvl4pPr>
          </a:lstStyle>
          <a:p>
            <a:pPr lvl="0"/>
            <a:r>
              <a:rPr lang="en-US"/>
              <a:t>Click to edit Master text styles</a:t>
            </a:r>
          </a:p>
        </p:txBody>
      </p:sp>
      <p:sp>
        <p:nvSpPr>
          <p:cNvPr id="39" name="Slide Number Placeholder 3">
            <a:extLst>
              <a:ext uri="{FF2B5EF4-FFF2-40B4-BE49-F238E27FC236}">
                <a16:creationId xmlns:a16="http://schemas.microsoft.com/office/drawing/2014/main" id="{0238AC6C-D460-4F19-A38B-6122F4C16F15}"/>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0" name="Footer Placeholder 4">
            <a:extLst>
              <a:ext uri="{FF2B5EF4-FFF2-40B4-BE49-F238E27FC236}">
                <a16:creationId xmlns:a16="http://schemas.microsoft.com/office/drawing/2014/main" id="{484B9CE5-8C15-4535-BDD1-B150CDDBAFB0}"/>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1" name="Rectangle 155">
            <a:extLst>
              <a:ext uri="{FF2B5EF4-FFF2-40B4-BE49-F238E27FC236}">
                <a16:creationId xmlns:a16="http://schemas.microsoft.com/office/drawing/2014/main" id="{636C09BD-20B1-4D0B-BB9C-EFFB4B26D703}"/>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4" name="Group 33">
            <a:extLst>
              <a:ext uri="{FF2B5EF4-FFF2-40B4-BE49-F238E27FC236}">
                <a16:creationId xmlns:a16="http://schemas.microsoft.com/office/drawing/2014/main" id="{F6E62061-E1B2-4C1E-95B2-762CF1B881C9}"/>
              </a:ext>
            </a:extLst>
          </p:cNvPr>
          <p:cNvGrpSpPr/>
          <p:nvPr userDrawn="1"/>
        </p:nvGrpSpPr>
        <p:grpSpPr>
          <a:xfrm>
            <a:off x="10215053" y="6295153"/>
            <a:ext cx="1527048" cy="338328"/>
            <a:chOff x="6923088" y="4475163"/>
            <a:chExt cx="1873251" cy="403225"/>
          </a:xfrm>
        </p:grpSpPr>
        <p:sp>
          <p:nvSpPr>
            <p:cNvPr id="35" name="AutoShape 4">
              <a:extLst>
                <a:ext uri="{FF2B5EF4-FFF2-40B4-BE49-F238E27FC236}">
                  <a16:creationId xmlns:a16="http://schemas.microsoft.com/office/drawing/2014/main" id="{8055079D-13D3-44E4-9785-A9EB3765D698}"/>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6" name="Freeform 6">
              <a:extLst>
                <a:ext uri="{FF2B5EF4-FFF2-40B4-BE49-F238E27FC236}">
                  <a16:creationId xmlns:a16="http://schemas.microsoft.com/office/drawing/2014/main" id="{9B409620-C01F-4CCF-8E67-ED5AEB13DE0D}"/>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7">
              <a:extLst>
                <a:ext uri="{FF2B5EF4-FFF2-40B4-BE49-F238E27FC236}">
                  <a16:creationId xmlns:a16="http://schemas.microsoft.com/office/drawing/2014/main" id="{51A57AC3-D65A-49B8-A1C4-AB5B4AB7E144}"/>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83">
              <a:extLst>
                <a:ext uri="{FF2B5EF4-FFF2-40B4-BE49-F238E27FC236}">
                  <a16:creationId xmlns:a16="http://schemas.microsoft.com/office/drawing/2014/main" id="{B4B57DEE-B0DC-4317-A94C-32FA73B1DEC4}"/>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2" name="Freeform 84">
              <a:extLst>
                <a:ext uri="{FF2B5EF4-FFF2-40B4-BE49-F238E27FC236}">
                  <a16:creationId xmlns:a16="http://schemas.microsoft.com/office/drawing/2014/main" id="{88AB428D-711C-40E3-93E5-D5AD36920288}"/>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5">
              <a:extLst>
                <a:ext uri="{FF2B5EF4-FFF2-40B4-BE49-F238E27FC236}">
                  <a16:creationId xmlns:a16="http://schemas.microsoft.com/office/drawing/2014/main" id="{D9C75FDE-FB8E-425A-A9B5-FAB9ACD80F9A}"/>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6">
              <a:extLst>
                <a:ext uri="{FF2B5EF4-FFF2-40B4-BE49-F238E27FC236}">
                  <a16:creationId xmlns:a16="http://schemas.microsoft.com/office/drawing/2014/main" id="{08BB0907-1766-4B8E-8D56-3710D356B1F1}"/>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7">
              <a:extLst>
                <a:ext uri="{FF2B5EF4-FFF2-40B4-BE49-F238E27FC236}">
                  <a16:creationId xmlns:a16="http://schemas.microsoft.com/office/drawing/2014/main" id="{E353BF7F-39C1-4001-B6F3-2ADB6441C2B9}"/>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8">
              <a:extLst>
                <a:ext uri="{FF2B5EF4-FFF2-40B4-BE49-F238E27FC236}">
                  <a16:creationId xmlns:a16="http://schemas.microsoft.com/office/drawing/2014/main" id="{09656C6B-F0A7-4F27-9DAD-517815463061}"/>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9">
              <a:extLst>
                <a:ext uri="{FF2B5EF4-FFF2-40B4-BE49-F238E27FC236}">
                  <a16:creationId xmlns:a16="http://schemas.microsoft.com/office/drawing/2014/main" id="{FF8DEDE5-A027-43DC-A465-98E5FFEDB859}"/>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0">
              <a:extLst>
                <a:ext uri="{FF2B5EF4-FFF2-40B4-BE49-F238E27FC236}">
                  <a16:creationId xmlns:a16="http://schemas.microsoft.com/office/drawing/2014/main" id="{453899CD-0FE8-410F-AB40-DDE6932A06AA}"/>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1">
              <a:extLst>
                <a:ext uri="{FF2B5EF4-FFF2-40B4-BE49-F238E27FC236}">
                  <a16:creationId xmlns:a16="http://schemas.microsoft.com/office/drawing/2014/main" id="{0833C076-706E-4E5B-957D-ECA20719EF5F}"/>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2">
              <a:extLst>
                <a:ext uri="{FF2B5EF4-FFF2-40B4-BE49-F238E27FC236}">
                  <a16:creationId xmlns:a16="http://schemas.microsoft.com/office/drawing/2014/main" id="{9A0B6FA9-88F5-4633-8771-48D2EA2D4601}"/>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3">
              <a:extLst>
                <a:ext uri="{FF2B5EF4-FFF2-40B4-BE49-F238E27FC236}">
                  <a16:creationId xmlns:a16="http://schemas.microsoft.com/office/drawing/2014/main" id="{8DDC5475-16E4-4A7E-B308-22C2AF996716}"/>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4">
              <a:extLst>
                <a:ext uri="{FF2B5EF4-FFF2-40B4-BE49-F238E27FC236}">
                  <a16:creationId xmlns:a16="http://schemas.microsoft.com/office/drawing/2014/main" id="{EE67A0EC-6A9B-4849-8936-F34E1A0A84E1}"/>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5">
              <a:extLst>
                <a:ext uri="{FF2B5EF4-FFF2-40B4-BE49-F238E27FC236}">
                  <a16:creationId xmlns:a16="http://schemas.microsoft.com/office/drawing/2014/main" id="{30FCC973-85E9-4CBF-8393-55408BBEE92F}"/>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6">
              <a:extLst>
                <a:ext uri="{FF2B5EF4-FFF2-40B4-BE49-F238E27FC236}">
                  <a16:creationId xmlns:a16="http://schemas.microsoft.com/office/drawing/2014/main" id="{60CA8FFE-234F-46A1-8A7B-F8C79D02079D}"/>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7">
              <a:extLst>
                <a:ext uri="{FF2B5EF4-FFF2-40B4-BE49-F238E27FC236}">
                  <a16:creationId xmlns:a16="http://schemas.microsoft.com/office/drawing/2014/main" id="{B1D3BDF5-7C51-4099-A45F-0FF22723D099}"/>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8">
              <a:extLst>
                <a:ext uri="{FF2B5EF4-FFF2-40B4-BE49-F238E27FC236}">
                  <a16:creationId xmlns:a16="http://schemas.microsoft.com/office/drawing/2014/main" id="{0EE5A69A-9F30-45CA-B8DB-5636501E7329}"/>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9">
              <a:extLst>
                <a:ext uri="{FF2B5EF4-FFF2-40B4-BE49-F238E27FC236}">
                  <a16:creationId xmlns:a16="http://schemas.microsoft.com/office/drawing/2014/main" id="{2202343C-12FE-4519-8FA1-C1A8F3BC17A8}"/>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0">
              <a:extLst>
                <a:ext uri="{FF2B5EF4-FFF2-40B4-BE49-F238E27FC236}">
                  <a16:creationId xmlns:a16="http://schemas.microsoft.com/office/drawing/2014/main" id="{04FDD4AB-F0D3-4732-99E7-FBED05E0FC70}"/>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1">
              <a:extLst>
                <a:ext uri="{FF2B5EF4-FFF2-40B4-BE49-F238E27FC236}">
                  <a16:creationId xmlns:a16="http://schemas.microsoft.com/office/drawing/2014/main" id="{D411EEFA-B7A2-4B30-867A-2F7FA14D41AC}"/>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2">
              <a:extLst>
                <a:ext uri="{FF2B5EF4-FFF2-40B4-BE49-F238E27FC236}">
                  <a16:creationId xmlns:a16="http://schemas.microsoft.com/office/drawing/2014/main" id="{2C54726F-543D-4726-8614-47E1CB73B592}"/>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3">
              <a:extLst>
                <a:ext uri="{FF2B5EF4-FFF2-40B4-BE49-F238E27FC236}">
                  <a16:creationId xmlns:a16="http://schemas.microsoft.com/office/drawing/2014/main" id="{EEF25480-4FA8-4DA4-AF9B-A29C762DB092}"/>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4">
              <a:extLst>
                <a:ext uri="{FF2B5EF4-FFF2-40B4-BE49-F238E27FC236}">
                  <a16:creationId xmlns:a16="http://schemas.microsoft.com/office/drawing/2014/main" id="{78259B57-3D57-4514-B038-4AC6CBE8A138}"/>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5">
              <a:extLst>
                <a:ext uri="{FF2B5EF4-FFF2-40B4-BE49-F238E27FC236}">
                  <a16:creationId xmlns:a16="http://schemas.microsoft.com/office/drawing/2014/main" id="{EF64F5DA-6D3E-4160-9B99-D1E3DE012AF3}"/>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413166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41248"/>
          </a:xfrm>
        </p:spPr>
        <p:txBody>
          <a:bodyPr/>
          <a:lstStyle>
            <a:lvl1pPr>
              <a:defRPr sz="3000">
                <a:solidFill>
                  <a:srgbClr val="333F48"/>
                </a:solidFill>
              </a:defRPr>
            </a:lvl1pPr>
          </a:lstStyle>
          <a:p>
            <a:r>
              <a:rPr lang="en-US"/>
              <a:t>Click to edit Master title style</a:t>
            </a:r>
            <a:endParaRPr lang="en-US" dirty="0"/>
          </a:p>
        </p:txBody>
      </p:sp>
      <p:sp>
        <p:nvSpPr>
          <p:cNvPr id="11" name="Content Placeholder 2"/>
          <p:cNvSpPr>
            <a:spLocks noGrp="1"/>
          </p:cNvSpPr>
          <p:nvPr>
            <p:ph idx="12"/>
          </p:nvPr>
        </p:nvSpPr>
        <p:spPr>
          <a:xfrm>
            <a:off x="422820" y="1339851"/>
            <a:ext cx="10918280" cy="4878388"/>
          </a:xfrm>
        </p:spPr>
        <p:txBody>
          <a:bodyPr lIns="135852"/>
          <a:lstStyle>
            <a:lvl1pPr marL="0" indent="0" algn="l" rtl="0" fontAlgn="base">
              <a:spcBef>
                <a:spcPts val="595"/>
              </a:spcBef>
              <a:spcAft>
                <a:spcPct val="0"/>
              </a:spcAft>
              <a:buSzPct val="40000"/>
              <a:defRPr lang="en-US" sz="1800" b="1" dirty="0" smtClean="0">
                <a:solidFill>
                  <a:srgbClr val="7A9B3D"/>
                </a:solidFill>
                <a:latin typeface="+mn-lt"/>
                <a:ea typeface="+mn-ea"/>
                <a:cs typeface="+mn-cs"/>
              </a:defRPr>
            </a:lvl1pPr>
            <a:lvl2pPr marL="141510" indent="-141510">
              <a:spcBef>
                <a:spcPts val="357"/>
              </a:spcBef>
              <a:buClr>
                <a:srgbClr val="7A9B3D"/>
              </a:buClr>
              <a:defRPr lang="en-US" sz="1600" dirty="0" smtClean="0">
                <a:solidFill>
                  <a:srgbClr val="000000"/>
                </a:solidFill>
                <a:latin typeface="+mn-lt"/>
              </a:defRPr>
            </a:lvl2pPr>
            <a:lvl3pPr marL="283018" indent="-141510">
              <a:buClr>
                <a:srgbClr val="768692"/>
              </a:buClr>
              <a:defRPr lang="en-US" sz="1400" dirty="0" smtClean="0">
                <a:solidFill>
                  <a:srgbClr val="000000"/>
                </a:solidFill>
                <a:latin typeface="+mn-lt"/>
              </a:defRPr>
            </a:lvl3pPr>
            <a:lvl4pPr marL="424528" indent="-141510">
              <a:buClr>
                <a:srgbClr val="000000"/>
              </a:buClr>
              <a:buSzPct val="100000"/>
              <a:buFont typeface="Arial" pitchFamily="34" charset="0"/>
              <a:buChar char="•"/>
              <a:defRPr sz="1400">
                <a:solidFill>
                  <a:srgbClr val="000000"/>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1" name="Slide Number Placeholder 3">
            <a:extLst>
              <a:ext uri="{FF2B5EF4-FFF2-40B4-BE49-F238E27FC236}">
                <a16:creationId xmlns:a16="http://schemas.microsoft.com/office/drawing/2014/main" id="{90DD0CA0-1C12-4873-8A33-132DAFEF19FB}"/>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2" name="Footer Placeholder 4">
            <a:extLst>
              <a:ext uri="{FF2B5EF4-FFF2-40B4-BE49-F238E27FC236}">
                <a16:creationId xmlns:a16="http://schemas.microsoft.com/office/drawing/2014/main" id="{9A917CF6-4573-4409-8CD4-C32995E23CB6}"/>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3" name="Rectangle 155">
            <a:extLst>
              <a:ext uri="{FF2B5EF4-FFF2-40B4-BE49-F238E27FC236}">
                <a16:creationId xmlns:a16="http://schemas.microsoft.com/office/drawing/2014/main" id="{11D5E519-2474-430D-888C-AE84BAA8F139}"/>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4" name="Group 33">
            <a:extLst>
              <a:ext uri="{FF2B5EF4-FFF2-40B4-BE49-F238E27FC236}">
                <a16:creationId xmlns:a16="http://schemas.microsoft.com/office/drawing/2014/main" id="{3DA7D0A2-6D37-4435-BDBA-DE3FEB1B8955}"/>
              </a:ext>
            </a:extLst>
          </p:cNvPr>
          <p:cNvGrpSpPr/>
          <p:nvPr userDrawn="1"/>
        </p:nvGrpSpPr>
        <p:grpSpPr>
          <a:xfrm>
            <a:off x="10215053" y="6295153"/>
            <a:ext cx="1527048" cy="338328"/>
            <a:chOff x="6923088" y="4475163"/>
            <a:chExt cx="1873251" cy="403225"/>
          </a:xfrm>
        </p:grpSpPr>
        <p:sp>
          <p:nvSpPr>
            <p:cNvPr id="35" name="AutoShape 4">
              <a:extLst>
                <a:ext uri="{FF2B5EF4-FFF2-40B4-BE49-F238E27FC236}">
                  <a16:creationId xmlns:a16="http://schemas.microsoft.com/office/drawing/2014/main" id="{B3EE7F98-F321-4D0C-803D-7B3D294A300A}"/>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6" name="Freeform 6">
              <a:extLst>
                <a:ext uri="{FF2B5EF4-FFF2-40B4-BE49-F238E27FC236}">
                  <a16:creationId xmlns:a16="http://schemas.microsoft.com/office/drawing/2014/main" id="{687294CF-EA26-47FE-AEEC-AF16E2303EBD}"/>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7">
              <a:extLst>
                <a:ext uri="{FF2B5EF4-FFF2-40B4-BE49-F238E27FC236}">
                  <a16:creationId xmlns:a16="http://schemas.microsoft.com/office/drawing/2014/main" id="{47B69C5D-C844-4E94-9BE9-922EBA9DCFED}"/>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83">
              <a:extLst>
                <a:ext uri="{FF2B5EF4-FFF2-40B4-BE49-F238E27FC236}">
                  <a16:creationId xmlns:a16="http://schemas.microsoft.com/office/drawing/2014/main" id="{D475F07D-8517-4229-A4FD-B4754E6BBB33}"/>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9" name="Freeform 84">
              <a:extLst>
                <a:ext uri="{FF2B5EF4-FFF2-40B4-BE49-F238E27FC236}">
                  <a16:creationId xmlns:a16="http://schemas.microsoft.com/office/drawing/2014/main" id="{4F68A102-799F-4CCC-9880-10B4A90B0DD2}"/>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0" name="Freeform 85">
              <a:extLst>
                <a:ext uri="{FF2B5EF4-FFF2-40B4-BE49-F238E27FC236}">
                  <a16:creationId xmlns:a16="http://schemas.microsoft.com/office/drawing/2014/main" id="{E6DA3469-7CE5-40C0-B6CE-7F47831582FD}"/>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6">
              <a:extLst>
                <a:ext uri="{FF2B5EF4-FFF2-40B4-BE49-F238E27FC236}">
                  <a16:creationId xmlns:a16="http://schemas.microsoft.com/office/drawing/2014/main" id="{BC32028A-ECB1-4437-91EA-385BDC0533DA}"/>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7">
              <a:extLst>
                <a:ext uri="{FF2B5EF4-FFF2-40B4-BE49-F238E27FC236}">
                  <a16:creationId xmlns:a16="http://schemas.microsoft.com/office/drawing/2014/main" id="{4F41B773-E1C1-49AC-AAC0-DDC705149FE4}"/>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8">
              <a:extLst>
                <a:ext uri="{FF2B5EF4-FFF2-40B4-BE49-F238E27FC236}">
                  <a16:creationId xmlns:a16="http://schemas.microsoft.com/office/drawing/2014/main" id="{28E4E23B-2EAA-4884-951B-7087893F7638}"/>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9">
              <a:extLst>
                <a:ext uri="{FF2B5EF4-FFF2-40B4-BE49-F238E27FC236}">
                  <a16:creationId xmlns:a16="http://schemas.microsoft.com/office/drawing/2014/main" id="{AE0FDE3D-DF37-49A0-9600-28D4F145BF46}"/>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0">
              <a:extLst>
                <a:ext uri="{FF2B5EF4-FFF2-40B4-BE49-F238E27FC236}">
                  <a16:creationId xmlns:a16="http://schemas.microsoft.com/office/drawing/2014/main" id="{3ACC0254-DDF7-4EE4-A501-7AF31D3303B3}"/>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1">
              <a:extLst>
                <a:ext uri="{FF2B5EF4-FFF2-40B4-BE49-F238E27FC236}">
                  <a16:creationId xmlns:a16="http://schemas.microsoft.com/office/drawing/2014/main" id="{1EE3584E-9567-4381-98DE-8D72522865A2}"/>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2">
              <a:extLst>
                <a:ext uri="{FF2B5EF4-FFF2-40B4-BE49-F238E27FC236}">
                  <a16:creationId xmlns:a16="http://schemas.microsoft.com/office/drawing/2014/main" id="{0A9CB4EB-F89C-463A-8976-5CE92193E803}"/>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3">
              <a:extLst>
                <a:ext uri="{FF2B5EF4-FFF2-40B4-BE49-F238E27FC236}">
                  <a16:creationId xmlns:a16="http://schemas.microsoft.com/office/drawing/2014/main" id="{37E63F6C-6ABA-4164-A3BC-2F43B82B5A6F}"/>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4">
              <a:extLst>
                <a:ext uri="{FF2B5EF4-FFF2-40B4-BE49-F238E27FC236}">
                  <a16:creationId xmlns:a16="http://schemas.microsoft.com/office/drawing/2014/main" id="{06563592-22B7-429A-B5F8-C1741220A34A}"/>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5">
              <a:extLst>
                <a:ext uri="{FF2B5EF4-FFF2-40B4-BE49-F238E27FC236}">
                  <a16:creationId xmlns:a16="http://schemas.microsoft.com/office/drawing/2014/main" id="{0D2AE38D-121E-4CAD-86B9-FC8B8F5D70E9}"/>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6">
              <a:extLst>
                <a:ext uri="{FF2B5EF4-FFF2-40B4-BE49-F238E27FC236}">
                  <a16:creationId xmlns:a16="http://schemas.microsoft.com/office/drawing/2014/main" id="{7FCBD58F-4408-4407-9DB0-3BCFB5D4422F}"/>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7">
              <a:extLst>
                <a:ext uri="{FF2B5EF4-FFF2-40B4-BE49-F238E27FC236}">
                  <a16:creationId xmlns:a16="http://schemas.microsoft.com/office/drawing/2014/main" id="{8E799FAF-FA4F-4877-8FF1-D895F4AACA33}"/>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8">
              <a:extLst>
                <a:ext uri="{FF2B5EF4-FFF2-40B4-BE49-F238E27FC236}">
                  <a16:creationId xmlns:a16="http://schemas.microsoft.com/office/drawing/2014/main" id="{541295E1-43D5-4CAF-A561-D6CF1E196D00}"/>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9">
              <a:extLst>
                <a:ext uri="{FF2B5EF4-FFF2-40B4-BE49-F238E27FC236}">
                  <a16:creationId xmlns:a16="http://schemas.microsoft.com/office/drawing/2014/main" id="{4FEBF633-8A9B-47DA-B7A7-D88B5EFAEFF3}"/>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0">
              <a:extLst>
                <a:ext uri="{FF2B5EF4-FFF2-40B4-BE49-F238E27FC236}">
                  <a16:creationId xmlns:a16="http://schemas.microsoft.com/office/drawing/2014/main" id="{594D7258-BED9-47C4-A447-04D7EFA8D4F3}"/>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1">
              <a:extLst>
                <a:ext uri="{FF2B5EF4-FFF2-40B4-BE49-F238E27FC236}">
                  <a16:creationId xmlns:a16="http://schemas.microsoft.com/office/drawing/2014/main" id="{440F352B-C738-4442-B41C-8FB148B33574}"/>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2">
              <a:extLst>
                <a:ext uri="{FF2B5EF4-FFF2-40B4-BE49-F238E27FC236}">
                  <a16:creationId xmlns:a16="http://schemas.microsoft.com/office/drawing/2014/main" id="{EDB9D29D-B69A-4D9C-B1F8-E88AD5CCB32D}"/>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3">
              <a:extLst>
                <a:ext uri="{FF2B5EF4-FFF2-40B4-BE49-F238E27FC236}">
                  <a16:creationId xmlns:a16="http://schemas.microsoft.com/office/drawing/2014/main" id="{4516805B-99EF-49F9-93FC-3F528B5C64A7}"/>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4">
              <a:extLst>
                <a:ext uri="{FF2B5EF4-FFF2-40B4-BE49-F238E27FC236}">
                  <a16:creationId xmlns:a16="http://schemas.microsoft.com/office/drawing/2014/main" id="{981D6376-F4D5-4355-8920-1E31E219656D}"/>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5">
              <a:extLst>
                <a:ext uri="{FF2B5EF4-FFF2-40B4-BE49-F238E27FC236}">
                  <a16:creationId xmlns:a16="http://schemas.microsoft.com/office/drawing/2014/main" id="{F1801EA5-ABC9-42C4-9526-8806457AF2B3}"/>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41432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 with subhead">
    <p:spTree>
      <p:nvGrpSpPr>
        <p:cNvPr id="1" name=""/>
        <p:cNvGrpSpPr/>
        <p:nvPr/>
      </p:nvGrpSpPr>
      <p:grpSpPr>
        <a:xfrm>
          <a:off x="0" y="0"/>
          <a:ext cx="0" cy="0"/>
          <a:chOff x="0" y="0"/>
          <a:chExt cx="0" cy="0"/>
        </a:xfrm>
      </p:grpSpPr>
      <p:sp>
        <p:nvSpPr>
          <p:cNvPr id="2" name="Title 1"/>
          <p:cNvSpPr>
            <a:spLocks noGrp="1"/>
          </p:cNvSpPr>
          <p:nvPr>
            <p:ph type="title"/>
          </p:nvPr>
        </p:nvSpPr>
        <p:spPr>
          <a:xfrm>
            <a:off x="422820" y="228600"/>
            <a:ext cx="10918280" cy="841248"/>
          </a:xfrm>
        </p:spPr>
        <p:txBody>
          <a:bodyPr/>
          <a:lstStyle>
            <a:lvl1pPr>
              <a:defRPr sz="3000"/>
            </a:lvl1pPr>
          </a:lstStyle>
          <a:p>
            <a:r>
              <a:rPr lang="en-US"/>
              <a:t>Click to edit Master title style</a:t>
            </a:r>
            <a:endParaRPr lang="en-US" dirty="0"/>
          </a:p>
        </p:txBody>
      </p:sp>
      <p:sp>
        <p:nvSpPr>
          <p:cNvPr id="11" name="Content Placeholder 2"/>
          <p:cNvSpPr>
            <a:spLocks noGrp="1"/>
          </p:cNvSpPr>
          <p:nvPr>
            <p:ph idx="12"/>
          </p:nvPr>
        </p:nvSpPr>
        <p:spPr>
          <a:xfrm>
            <a:off x="422820" y="1339851"/>
            <a:ext cx="10918280" cy="4878388"/>
          </a:xfrm>
        </p:spPr>
        <p:txBody>
          <a:bodyPr lIns="135852"/>
          <a:lstStyle>
            <a:lvl1pPr marL="0" indent="0" algn="l" rtl="0" fontAlgn="base">
              <a:spcBef>
                <a:spcPts val="595"/>
              </a:spcBef>
              <a:spcAft>
                <a:spcPct val="0"/>
              </a:spcAft>
              <a:buSzPct val="40000"/>
              <a:defRPr lang="en-US" sz="1600" b="1" dirty="0" smtClean="0">
                <a:solidFill>
                  <a:srgbClr val="7A9B3D"/>
                </a:solidFill>
                <a:latin typeface="+mn-lt"/>
                <a:ea typeface="+mn-ea"/>
                <a:cs typeface="+mn-cs"/>
              </a:defRPr>
            </a:lvl1pPr>
            <a:lvl2pPr marL="141510" indent="-141510">
              <a:spcBef>
                <a:spcPts val="357"/>
              </a:spcBef>
              <a:buClr>
                <a:srgbClr val="7A9B3D"/>
              </a:buClr>
              <a:defRPr lang="en-US" sz="1400" dirty="0" smtClean="0">
                <a:solidFill>
                  <a:srgbClr val="000000"/>
                </a:solidFill>
                <a:latin typeface="+mn-lt"/>
              </a:defRPr>
            </a:lvl2pPr>
            <a:lvl3pPr marL="283018" indent="-141510">
              <a:buClr>
                <a:srgbClr val="768692"/>
              </a:buClr>
              <a:defRPr lang="en-US" sz="1200" dirty="0" smtClean="0">
                <a:solidFill>
                  <a:srgbClr val="000000"/>
                </a:solidFill>
                <a:latin typeface="+mn-lt"/>
              </a:defRPr>
            </a:lvl3pPr>
            <a:lvl4pPr marL="424528" indent="-141510">
              <a:buClr>
                <a:srgbClr val="000000"/>
              </a:buClr>
              <a:buSzPct val="100000"/>
              <a:buFont typeface="Arial" pitchFamily="34" charset="0"/>
              <a:buChar char="•"/>
              <a:defRPr sz="1200">
                <a:solidFill>
                  <a:srgbClr val="000000"/>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1" name="Slide Number Placeholder 3">
            <a:extLst>
              <a:ext uri="{FF2B5EF4-FFF2-40B4-BE49-F238E27FC236}">
                <a16:creationId xmlns:a16="http://schemas.microsoft.com/office/drawing/2014/main" id="{2226B0D0-7E7D-4694-B370-6E38CE01FBA4}"/>
              </a:ext>
            </a:extLst>
          </p:cNvPr>
          <p:cNvSpPr>
            <a:spLocks noGrp="1"/>
          </p:cNvSpPr>
          <p:nvPr>
            <p:ph type="sldNum" sz="quarter" idx="14"/>
          </p:nvPr>
        </p:nvSpPr>
        <p:spPr>
          <a:xfrm>
            <a:off x="0" y="6382513"/>
            <a:ext cx="437173" cy="268288"/>
          </a:xfrm>
        </p:spPr>
        <p:txBody>
          <a:bodyPr/>
          <a:lstStyle>
            <a:lvl1pPr>
              <a:defRPr>
                <a:solidFill>
                  <a:srgbClr val="000000"/>
                </a:solidFill>
              </a:defRPr>
            </a:lvl1pPr>
          </a:lstStyle>
          <a:p>
            <a:pPr>
              <a:defRPr/>
            </a:pPr>
            <a:fld id="{E6474CC2-1230-4213-AD1A-4B2FEEABA7A1}" type="slidenum">
              <a:rPr lang="en-US" smtClean="0"/>
              <a:pPr>
                <a:defRPr/>
              </a:pPr>
              <a:t>‹#›</a:t>
            </a:fld>
            <a:endParaRPr lang="en-US" dirty="0"/>
          </a:p>
        </p:txBody>
      </p:sp>
      <p:sp>
        <p:nvSpPr>
          <p:cNvPr id="42" name="Footer Placeholder 4">
            <a:extLst>
              <a:ext uri="{FF2B5EF4-FFF2-40B4-BE49-F238E27FC236}">
                <a16:creationId xmlns:a16="http://schemas.microsoft.com/office/drawing/2014/main" id="{BE046C68-A14E-4EC4-BB1F-02C0B09C45BF}"/>
              </a:ext>
            </a:extLst>
          </p:cNvPr>
          <p:cNvSpPr>
            <a:spLocks noGrp="1"/>
          </p:cNvSpPr>
          <p:nvPr>
            <p:ph type="ftr" sz="quarter" idx="15"/>
          </p:nvPr>
        </p:nvSpPr>
        <p:spPr>
          <a:xfrm>
            <a:off x="426722" y="6483292"/>
            <a:ext cx="5245100" cy="172485"/>
          </a:xfrm>
        </p:spPr>
        <p:txBody>
          <a:bodyPr/>
          <a:lstStyle>
            <a:lvl1pPr algn="r">
              <a:defRPr smtClean="0">
                <a:solidFill>
                  <a:srgbClr val="000000"/>
                </a:solidFill>
              </a:defRPr>
            </a:lvl1pPr>
          </a:lstStyle>
          <a:p>
            <a:pPr algn="l">
              <a:defRPr/>
            </a:pPr>
            <a:r>
              <a:rPr lang="en-US" dirty="0"/>
              <a:t>Page footer.</a:t>
            </a:r>
          </a:p>
        </p:txBody>
      </p:sp>
      <p:sp>
        <p:nvSpPr>
          <p:cNvPr id="43" name="Rectangle 155">
            <a:extLst>
              <a:ext uri="{FF2B5EF4-FFF2-40B4-BE49-F238E27FC236}">
                <a16:creationId xmlns:a16="http://schemas.microsoft.com/office/drawing/2014/main" id="{C9C3FE21-F12E-4D65-BAF0-A9439AB6AF98}"/>
              </a:ext>
            </a:extLst>
          </p:cNvPr>
          <p:cNvSpPr>
            <a:spLocks noGrp="1" noChangeArrowheads="1"/>
          </p:cNvSpPr>
          <p:nvPr>
            <p:ph type="dt" sz="half" idx="16"/>
          </p:nvPr>
        </p:nvSpPr>
        <p:spPr>
          <a:xfrm>
            <a:off x="426722" y="6655657"/>
            <a:ext cx="2645277" cy="120649"/>
          </a:xfrm>
        </p:spPr>
        <p:txBody>
          <a:bodyPr/>
          <a:lstStyle>
            <a:lvl1pPr algn="l">
              <a:defRPr sz="833" smtClean="0">
                <a:solidFill>
                  <a:srgbClr val="000000"/>
                </a:solidFill>
              </a:defRPr>
            </a:lvl1pPr>
          </a:lstStyle>
          <a:p>
            <a:pPr>
              <a:defRPr/>
            </a:pPr>
            <a:r>
              <a:rPr lang="en-US" dirty="0"/>
              <a:t>Production code #</a:t>
            </a:r>
          </a:p>
        </p:txBody>
      </p:sp>
      <p:grpSp>
        <p:nvGrpSpPr>
          <p:cNvPr id="34" name="Group 33">
            <a:extLst>
              <a:ext uri="{FF2B5EF4-FFF2-40B4-BE49-F238E27FC236}">
                <a16:creationId xmlns:a16="http://schemas.microsoft.com/office/drawing/2014/main" id="{95979BCC-BC07-4C0B-BEB7-1206EBE5BFBA}"/>
              </a:ext>
            </a:extLst>
          </p:cNvPr>
          <p:cNvGrpSpPr/>
          <p:nvPr userDrawn="1"/>
        </p:nvGrpSpPr>
        <p:grpSpPr>
          <a:xfrm>
            <a:off x="10215053" y="6295153"/>
            <a:ext cx="1527048" cy="338328"/>
            <a:chOff x="6923088" y="4475163"/>
            <a:chExt cx="1873251" cy="403225"/>
          </a:xfrm>
        </p:grpSpPr>
        <p:sp>
          <p:nvSpPr>
            <p:cNvPr id="35" name="AutoShape 4">
              <a:extLst>
                <a:ext uri="{FF2B5EF4-FFF2-40B4-BE49-F238E27FC236}">
                  <a16:creationId xmlns:a16="http://schemas.microsoft.com/office/drawing/2014/main" id="{0CF3F6E4-4FFE-47F7-AD5D-3AF3A6806E50}"/>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6" name="Freeform 6">
              <a:extLst>
                <a:ext uri="{FF2B5EF4-FFF2-40B4-BE49-F238E27FC236}">
                  <a16:creationId xmlns:a16="http://schemas.microsoft.com/office/drawing/2014/main" id="{BE06DC7D-46F4-4529-9F80-37C737E75DD1}"/>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7">
              <a:extLst>
                <a:ext uri="{FF2B5EF4-FFF2-40B4-BE49-F238E27FC236}">
                  <a16:creationId xmlns:a16="http://schemas.microsoft.com/office/drawing/2014/main" id="{117BD02D-2DF3-4D46-8B61-B53F56FD6576}"/>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83">
              <a:extLst>
                <a:ext uri="{FF2B5EF4-FFF2-40B4-BE49-F238E27FC236}">
                  <a16:creationId xmlns:a16="http://schemas.microsoft.com/office/drawing/2014/main" id="{14EDFEA9-FCE8-46E8-8492-D22E0B7FDFF1}"/>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9" name="Freeform 84">
              <a:extLst>
                <a:ext uri="{FF2B5EF4-FFF2-40B4-BE49-F238E27FC236}">
                  <a16:creationId xmlns:a16="http://schemas.microsoft.com/office/drawing/2014/main" id="{EE19ED73-7F9B-4BE4-A67E-4FB14EC2056D}"/>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0" name="Freeform 85">
              <a:extLst>
                <a:ext uri="{FF2B5EF4-FFF2-40B4-BE49-F238E27FC236}">
                  <a16:creationId xmlns:a16="http://schemas.microsoft.com/office/drawing/2014/main" id="{12E83DEB-5278-4A9C-80E0-44F30F950233}"/>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6">
              <a:extLst>
                <a:ext uri="{FF2B5EF4-FFF2-40B4-BE49-F238E27FC236}">
                  <a16:creationId xmlns:a16="http://schemas.microsoft.com/office/drawing/2014/main" id="{190AF0AF-D80C-4854-ACC3-D83D6B3FEB24}"/>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7">
              <a:extLst>
                <a:ext uri="{FF2B5EF4-FFF2-40B4-BE49-F238E27FC236}">
                  <a16:creationId xmlns:a16="http://schemas.microsoft.com/office/drawing/2014/main" id="{5C3365F2-F439-45BF-A77C-7A376D96DAB9}"/>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8">
              <a:extLst>
                <a:ext uri="{FF2B5EF4-FFF2-40B4-BE49-F238E27FC236}">
                  <a16:creationId xmlns:a16="http://schemas.microsoft.com/office/drawing/2014/main" id="{BC6ED06F-A9AC-4ADE-A907-A7AADE28A64A}"/>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9">
              <a:extLst>
                <a:ext uri="{FF2B5EF4-FFF2-40B4-BE49-F238E27FC236}">
                  <a16:creationId xmlns:a16="http://schemas.microsoft.com/office/drawing/2014/main" id="{D1117C0D-ED7E-4B85-9886-343D587BDC34}"/>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0">
              <a:extLst>
                <a:ext uri="{FF2B5EF4-FFF2-40B4-BE49-F238E27FC236}">
                  <a16:creationId xmlns:a16="http://schemas.microsoft.com/office/drawing/2014/main" id="{AF20EB05-E682-451F-A4D8-1E098558726F}"/>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1">
              <a:extLst>
                <a:ext uri="{FF2B5EF4-FFF2-40B4-BE49-F238E27FC236}">
                  <a16:creationId xmlns:a16="http://schemas.microsoft.com/office/drawing/2014/main" id="{A9191B08-9318-47C8-9441-E9523EB2FE85}"/>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2">
              <a:extLst>
                <a:ext uri="{FF2B5EF4-FFF2-40B4-BE49-F238E27FC236}">
                  <a16:creationId xmlns:a16="http://schemas.microsoft.com/office/drawing/2014/main" id="{0C1116C3-EB9E-491D-A42E-6DE160A87D4A}"/>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3">
              <a:extLst>
                <a:ext uri="{FF2B5EF4-FFF2-40B4-BE49-F238E27FC236}">
                  <a16:creationId xmlns:a16="http://schemas.microsoft.com/office/drawing/2014/main" id="{8B8751B8-3EF5-4AFE-84B4-D5D07E857EF5}"/>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4">
              <a:extLst>
                <a:ext uri="{FF2B5EF4-FFF2-40B4-BE49-F238E27FC236}">
                  <a16:creationId xmlns:a16="http://schemas.microsoft.com/office/drawing/2014/main" id="{DD3DC83B-B226-4680-9813-791417B23484}"/>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5">
              <a:extLst>
                <a:ext uri="{FF2B5EF4-FFF2-40B4-BE49-F238E27FC236}">
                  <a16:creationId xmlns:a16="http://schemas.microsoft.com/office/drawing/2014/main" id="{1AC26A9B-7597-49AB-8A4B-69454D8C77B8}"/>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6">
              <a:extLst>
                <a:ext uri="{FF2B5EF4-FFF2-40B4-BE49-F238E27FC236}">
                  <a16:creationId xmlns:a16="http://schemas.microsoft.com/office/drawing/2014/main" id="{EB322305-8A52-4A83-AFAD-C80059079DBA}"/>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7">
              <a:extLst>
                <a:ext uri="{FF2B5EF4-FFF2-40B4-BE49-F238E27FC236}">
                  <a16:creationId xmlns:a16="http://schemas.microsoft.com/office/drawing/2014/main" id="{F4FFFFE4-5746-455C-A853-AE017A3FDE74}"/>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8">
              <a:extLst>
                <a:ext uri="{FF2B5EF4-FFF2-40B4-BE49-F238E27FC236}">
                  <a16:creationId xmlns:a16="http://schemas.microsoft.com/office/drawing/2014/main" id="{C71201A5-1FE5-4D91-BCEB-8671C295F9D7}"/>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9">
              <a:extLst>
                <a:ext uri="{FF2B5EF4-FFF2-40B4-BE49-F238E27FC236}">
                  <a16:creationId xmlns:a16="http://schemas.microsoft.com/office/drawing/2014/main" id="{10E63411-C831-49E3-A5D1-DB1965F8B2A0}"/>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0">
              <a:extLst>
                <a:ext uri="{FF2B5EF4-FFF2-40B4-BE49-F238E27FC236}">
                  <a16:creationId xmlns:a16="http://schemas.microsoft.com/office/drawing/2014/main" id="{8286CFD3-F86C-458D-8D52-378378975848}"/>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1">
              <a:extLst>
                <a:ext uri="{FF2B5EF4-FFF2-40B4-BE49-F238E27FC236}">
                  <a16:creationId xmlns:a16="http://schemas.microsoft.com/office/drawing/2014/main" id="{851F3242-B41D-46D0-8BA8-86F062BC673B}"/>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2">
              <a:extLst>
                <a:ext uri="{FF2B5EF4-FFF2-40B4-BE49-F238E27FC236}">
                  <a16:creationId xmlns:a16="http://schemas.microsoft.com/office/drawing/2014/main" id="{79A08035-DA21-4B77-A5FE-4BF29589E209}"/>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3">
              <a:extLst>
                <a:ext uri="{FF2B5EF4-FFF2-40B4-BE49-F238E27FC236}">
                  <a16:creationId xmlns:a16="http://schemas.microsoft.com/office/drawing/2014/main" id="{1412B28E-A9F7-448B-AA9D-948D3F10BD84}"/>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4">
              <a:extLst>
                <a:ext uri="{FF2B5EF4-FFF2-40B4-BE49-F238E27FC236}">
                  <a16:creationId xmlns:a16="http://schemas.microsoft.com/office/drawing/2014/main" id="{8C941D0A-3A6C-45CF-BB59-ED9F728FE33F}"/>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5">
              <a:extLst>
                <a:ext uri="{FF2B5EF4-FFF2-40B4-BE49-F238E27FC236}">
                  <a16:creationId xmlns:a16="http://schemas.microsoft.com/office/drawing/2014/main" id="{D1892786-68FA-49EB-A4F1-9B448112BEDA}"/>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45515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22820" y="228600"/>
            <a:ext cx="10972800" cy="838200"/>
          </a:xfrm>
          <a:prstGeom prst="rect">
            <a:avLst/>
          </a:prstGeom>
          <a:noFill/>
          <a:ln w="9525">
            <a:noFill/>
            <a:miter lim="800000"/>
            <a:headEnd/>
            <a:tailEnd/>
          </a:ln>
        </p:spPr>
        <p:txBody>
          <a:bodyPr vert="horz" wrap="square" lIns="135852" tIns="67926" rIns="135852" bIns="67926" numCol="1" anchor="t" anchorCtr="0" compatLnSpc="1">
            <a:prstTxWarp prst="textNoShape">
              <a:avLst/>
            </a:prstTxWarp>
          </a:bodyPr>
          <a:lstStyle/>
          <a:p>
            <a:pPr lvl="0"/>
            <a:r>
              <a:rPr lang="en-US"/>
              <a:t>Click to edit Master title style</a:t>
            </a:r>
            <a:endParaRPr lang="en-US" dirty="0"/>
          </a:p>
        </p:txBody>
      </p:sp>
      <p:sp>
        <p:nvSpPr>
          <p:cNvPr id="4099" name="Rectangle 3"/>
          <p:cNvSpPr>
            <a:spLocks noGrp="1" noChangeArrowheads="1"/>
          </p:cNvSpPr>
          <p:nvPr>
            <p:ph type="body" idx="1"/>
          </p:nvPr>
        </p:nvSpPr>
        <p:spPr bwMode="auto">
          <a:xfrm>
            <a:off x="422822" y="1339853"/>
            <a:ext cx="10545233" cy="4891825"/>
          </a:xfrm>
          <a:prstGeom prst="rect">
            <a:avLst/>
          </a:prstGeom>
          <a:noFill/>
          <a:ln w="9525">
            <a:noFill/>
            <a:miter lim="800000"/>
            <a:headEnd/>
            <a:tailEnd/>
          </a:ln>
        </p:spPr>
        <p:txBody>
          <a:bodyPr vert="horz" wrap="square" lIns="135852" tIns="67926" rIns="135852" bIns="67926" numCol="1" anchor="t" anchorCtr="0" compatLnSpc="1">
            <a:prstTxWarp prst="textNoShape">
              <a:avLst/>
            </a:prstTxWarp>
          </a:body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429061" name="Rectangle 5"/>
          <p:cNvSpPr>
            <a:spLocks noGrp="1" noChangeArrowheads="1"/>
          </p:cNvSpPr>
          <p:nvPr>
            <p:ph type="sldNum" sz="quarter" idx="4"/>
          </p:nvPr>
        </p:nvSpPr>
        <p:spPr bwMode="auto">
          <a:xfrm>
            <a:off x="11341100" y="6471140"/>
            <a:ext cx="258232" cy="25241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eaLnBrk="0" hangingPunct="0">
              <a:defRPr sz="1000" b="1">
                <a:solidFill>
                  <a:srgbClr val="000000"/>
                </a:solidFill>
                <a:latin typeface="Arial" charset="0"/>
                <a:ea typeface="ＭＳ Ｐゴシック" charset="-128"/>
                <a:cs typeface="+mn-cs"/>
              </a:defRPr>
            </a:lvl1pPr>
          </a:lstStyle>
          <a:p>
            <a:pPr>
              <a:defRPr/>
            </a:pPr>
            <a:fld id="{287592CB-37D3-4196-AC6E-CD3990F28521}" type="slidenum">
              <a:rPr lang="en-US" smtClean="0"/>
              <a:pPr>
                <a:defRPr/>
              </a:pPr>
              <a:t>‹#›</a:t>
            </a:fld>
            <a:endParaRPr lang="en-US" dirty="0"/>
          </a:p>
        </p:txBody>
      </p:sp>
      <p:sp>
        <p:nvSpPr>
          <p:cNvPr id="429211" name="Rectangle 155"/>
          <p:cNvSpPr>
            <a:spLocks noGrp="1" noChangeArrowheads="1"/>
          </p:cNvSpPr>
          <p:nvPr>
            <p:ph type="dt" sz="half" idx="2"/>
          </p:nvPr>
        </p:nvSpPr>
        <p:spPr bwMode="auto">
          <a:xfrm>
            <a:off x="422820" y="6467520"/>
            <a:ext cx="2645277" cy="256032"/>
          </a:xfrm>
          <a:prstGeom prst="rect">
            <a:avLst/>
          </a:prstGeom>
          <a:noFill/>
          <a:ln w="9525">
            <a:noFill/>
            <a:miter lim="800000"/>
            <a:headEnd/>
            <a:tailEnd/>
          </a:ln>
          <a:effectLst/>
        </p:spPr>
        <p:txBody>
          <a:bodyPr vert="horz" wrap="square" lIns="135852" tIns="0" rIns="135852" bIns="0" numCol="1" anchor="b" anchorCtr="0" compatLnSpc="1">
            <a:prstTxWarp prst="textNoShape">
              <a:avLst/>
            </a:prstTxWarp>
          </a:bodyPr>
          <a:lstStyle>
            <a:lvl1pPr algn="l" eaLnBrk="0" hangingPunct="0">
              <a:defRPr sz="833" smtClean="0">
                <a:solidFill>
                  <a:srgbClr val="000000"/>
                </a:solidFill>
                <a:latin typeface="Arial" charset="0"/>
                <a:ea typeface="ＭＳ Ｐゴシック" charset="-128"/>
                <a:cs typeface="+mn-cs"/>
              </a:defRPr>
            </a:lvl1pPr>
          </a:lstStyle>
          <a:p>
            <a:pPr>
              <a:defRPr/>
            </a:pPr>
            <a:r>
              <a:rPr lang="en-US"/>
              <a:t>Production code #</a:t>
            </a:r>
            <a:endParaRPr lang="en-US" dirty="0"/>
          </a:p>
        </p:txBody>
      </p:sp>
      <p:sp>
        <p:nvSpPr>
          <p:cNvPr id="429212" name="Rectangle 156"/>
          <p:cNvSpPr>
            <a:spLocks noGrp="1" noChangeArrowheads="1"/>
          </p:cNvSpPr>
          <p:nvPr>
            <p:ph type="ftr" sz="quarter" idx="3"/>
          </p:nvPr>
        </p:nvSpPr>
        <p:spPr bwMode="auto">
          <a:xfrm>
            <a:off x="6082604" y="6468199"/>
            <a:ext cx="5258497" cy="255355"/>
          </a:xfrm>
          <a:prstGeom prst="rect">
            <a:avLst/>
          </a:prstGeom>
          <a:noFill/>
          <a:ln w="9525">
            <a:noFill/>
            <a:miter lim="800000"/>
            <a:headEnd/>
            <a:tailEnd/>
          </a:ln>
          <a:effectLst/>
        </p:spPr>
        <p:txBody>
          <a:bodyPr vert="horz" wrap="square" lIns="135852" tIns="0" rIns="135852" bIns="0" numCol="1" anchor="b" anchorCtr="0" compatLnSpc="1">
            <a:prstTxWarp prst="textNoShape">
              <a:avLst/>
            </a:prstTxWarp>
          </a:bodyPr>
          <a:lstStyle>
            <a:lvl1pPr algn="r" eaLnBrk="0" hangingPunct="0">
              <a:defRPr sz="1000" smtClean="0">
                <a:solidFill>
                  <a:srgbClr val="000000"/>
                </a:solidFill>
                <a:latin typeface="Arial" charset="0"/>
                <a:ea typeface="ＭＳ Ｐゴシック" charset="-128"/>
                <a:cs typeface="+mn-cs"/>
              </a:defRPr>
            </a:lvl1pPr>
          </a:lstStyle>
          <a:p>
            <a:pPr>
              <a:defRPr/>
            </a:pPr>
            <a:r>
              <a:rPr lang="en-US"/>
              <a:t>[insert page footer, i.e., For internal use only./For institutional use only.]</a:t>
            </a:r>
            <a:endParaRPr lang="en-US" dirty="0"/>
          </a:p>
        </p:txBody>
      </p:sp>
    </p:spTree>
    <p:custDataLst>
      <p:tags r:id="rId16"/>
    </p:custDataLst>
  </p:cSld>
  <p:clrMap bg1="lt1" tx1="dk1" bg2="lt2" tx2="dk2" accent1="accent1" accent2="accent2" accent3="accent3" accent4="accent4" accent5="accent5" accent6="accent6" hlink="hlink" folHlink="folHlink"/>
  <p:sldLayoutIdLst>
    <p:sldLayoutId id="2147483805" r:id="rId1"/>
    <p:sldLayoutId id="2147483807" r:id="rId2"/>
    <p:sldLayoutId id="2147483780" r:id="rId3"/>
    <p:sldLayoutId id="2147483792" r:id="rId4"/>
    <p:sldLayoutId id="2147483781" r:id="rId5"/>
    <p:sldLayoutId id="2147483782" r:id="rId6"/>
    <p:sldLayoutId id="2147483783" r:id="rId7"/>
    <p:sldLayoutId id="2147483784" r:id="rId8"/>
    <p:sldLayoutId id="2147483785" r:id="rId9"/>
    <p:sldLayoutId id="2147483786" r:id="rId10"/>
    <p:sldLayoutId id="2147483788" r:id="rId11"/>
    <p:sldLayoutId id="2147483789" r:id="rId12"/>
    <p:sldLayoutId id="2147483790" r:id="rId13"/>
    <p:sldLayoutId id="2147483806" r:id="rId14"/>
  </p:sldLayoutIdLst>
  <p:hf hdr="0"/>
  <p:txStyles>
    <p:titleStyle>
      <a:lvl1pPr algn="l" rtl="0" eaLnBrk="1" fontAlgn="base" hangingPunct="1">
        <a:spcBef>
          <a:spcPct val="0"/>
        </a:spcBef>
        <a:spcAft>
          <a:spcPct val="0"/>
        </a:spcAft>
        <a:defRPr sz="2933">
          <a:solidFill>
            <a:srgbClr val="333F48"/>
          </a:solidFill>
          <a:latin typeface="+mj-lt"/>
          <a:ea typeface="+mj-ea"/>
          <a:cs typeface="+mj-cs"/>
        </a:defRPr>
      </a:lvl1pPr>
      <a:lvl2pPr algn="l" rtl="0" eaLnBrk="1" fontAlgn="base" hangingPunct="1">
        <a:spcBef>
          <a:spcPct val="0"/>
        </a:spcBef>
        <a:spcAft>
          <a:spcPct val="0"/>
        </a:spcAft>
        <a:defRPr sz="3000">
          <a:solidFill>
            <a:schemeClr val="tx1"/>
          </a:solidFill>
          <a:latin typeface="Arial" charset="0"/>
        </a:defRPr>
      </a:lvl2pPr>
      <a:lvl3pPr algn="l" rtl="0" eaLnBrk="1" fontAlgn="base" hangingPunct="1">
        <a:spcBef>
          <a:spcPct val="0"/>
        </a:spcBef>
        <a:spcAft>
          <a:spcPct val="0"/>
        </a:spcAft>
        <a:defRPr sz="3000">
          <a:solidFill>
            <a:schemeClr val="tx1"/>
          </a:solidFill>
          <a:latin typeface="Arial" charset="0"/>
        </a:defRPr>
      </a:lvl3pPr>
      <a:lvl4pPr algn="l" rtl="0" eaLnBrk="1" fontAlgn="base" hangingPunct="1">
        <a:spcBef>
          <a:spcPct val="0"/>
        </a:spcBef>
        <a:spcAft>
          <a:spcPct val="0"/>
        </a:spcAft>
        <a:defRPr sz="3000">
          <a:solidFill>
            <a:schemeClr val="tx1"/>
          </a:solidFill>
          <a:latin typeface="Arial" charset="0"/>
        </a:defRPr>
      </a:lvl4pPr>
      <a:lvl5pPr algn="l" rtl="0" eaLnBrk="1" fontAlgn="base" hangingPunct="1">
        <a:spcBef>
          <a:spcPct val="0"/>
        </a:spcBef>
        <a:spcAft>
          <a:spcPct val="0"/>
        </a:spcAft>
        <a:defRPr sz="3000">
          <a:solidFill>
            <a:schemeClr val="tx1"/>
          </a:solidFill>
          <a:latin typeface="Arial" charset="0"/>
        </a:defRPr>
      </a:lvl5pPr>
      <a:lvl6pPr marL="566038" algn="l" rtl="0" eaLnBrk="1" fontAlgn="base" hangingPunct="1">
        <a:spcBef>
          <a:spcPct val="0"/>
        </a:spcBef>
        <a:spcAft>
          <a:spcPct val="0"/>
        </a:spcAft>
        <a:defRPr sz="3000">
          <a:solidFill>
            <a:schemeClr val="tx1"/>
          </a:solidFill>
          <a:latin typeface="Arial" charset="0"/>
        </a:defRPr>
      </a:lvl6pPr>
      <a:lvl7pPr marL="1132076" algn="l" rtl="0" eaLnBrk="1" fontAlgn="base" hangingPunct="1">
        <a:spcBef>
          <a:spcPct val="0"/>
        </a:spcBef>
        <a:spcAft>
          <a:spcPct val="0"/>
        </a:spcAft>
        <a:defRPr sz="3000">
          <a:solidFill>
            <a:schemeClr val="tx1"/>
          </a:solidFill>
          <a:latin typeface="Arial" charset="0"/>
        </a:defRPr>
      </a:lvl7pPr>
      <a:lvl8pPr marL="1698112" algn="l" rtl="0" eaLnBrk="1" fontAlgn="base" hangingPunct="1">
        <a:spcBef>
          <a:spcPct val="0"/>
        </a:spcBef>
        <a:spcAft>
          <a:spcPct val="0"/>
        </a:spcAft>
        <a:defRPr sz="3000">
          <a:solidFill>
            <a:schemeClr val="tx1"/>
          </a:solidFill>
          <a:latin typeface="Arial" charset="0"/>
        </a:defRPr>
      </a:lvl8pPr>
      <a:lvl9pPr marL="2264150" algn="l" rtl="0" eaLnBrk="1" fontAlgn="base" hangingPunct="1">
        <a:spcBef>
          <a:spcPct val="0"/>
        </a:spcBef>
        <a:spcAft>
          <a:spcPct val="0"/>
        </a:spcAft>
        <a:defRPr sz="3000">
          <a:solidFill>
            <a:schemeClr val="tx1"/>
          </a:solidFill>
          <a:latin typeface="Arial" charset="0"/>
        </a:defRPr>
      </a:lvl9pPr>
    </p:titleStyle>
    <p:bodyStyle>
      <a:lvl1pPr marL="141510" indent="-141510" algn="l" rtl="0" eaLnBrk="1" fontAlgn="base" hangingPunct="1">
        <a:spcBef>
          <a:spcPts val="743"/>
        </a:spcBef>
        <a:spcAft>
          <a:spcPct val="0"/>
        </a:spcAft>
        <a:buSzPct val="40000"/>
        <a:defRPr sz="1867" b="1">
          <a:solidFill>
            <a:srgbClr val="7A9B3D"/>
          </a:solidFill>
          <a:latin typeface="+mn-lt"/>
          <a:ea typeface="+mn-ea"/>
          <a:cs typeface="+mn-cs"/>
        </a:defRPr>
      </a:lvl1pPr>
      <a:lvl2pPr marL="424528" indent="-141510" algn="l" rtl="0" eaLnBrk="1" fontAlgn="base" hangingPunct="1">
        <a:spcBef>
          <a:spcPts val="743"/>
        </a:spcBef>
        <a:spcAft>
          <a:spcPct val="0"/>
        </a:spcAft>
        <a:buClr>
          <a:srgbClr val="7A9B3D"/>
        </a:buClr>
        <a:buChar char="•"/>
        <a:defRPr sz="1600">
          <a:solidFill>
            <a:srgbClr val="000000"/>
          </a:solidFill>
          <a:latin typeface="+mn-lt"/>
        </a:defRPr>
      </a:lvl2pPr>
      <a:lvl3pPr marL="707548" indent="-141510" algn="l" rtl="0" eaLnBrk="1" fontAlgn="base" hangingPunct="1">
        <a:spcBef>
          <a:spcPts val="743"/>
        </a:spcBef>
        <a:spcAft>
          <a:spcPct val="0"/>
        </a:spcAft>
        <a:buClr>
          <a:srgbClr val="768692"/>
        </a:buClr>
        <a:buFont typeface="Arial" pitchFamily="34" charset="0"/>
        <a:buChar char="–"/>
        <a:defRPr sz="1467">
          <a:solidFill>
            <a:srgbClr val="000000"/>
          </a:solidFill>
          <a:latin typeface="+mn-lt"/>
        </a:defRPr>
      </a:lvl3pPr>
      <a:lvl4pPr marL="990566" indent="-141510" algn="l" rtl="0" eaLnBrk="1" fontAlgn="base" hangingPunct="1">
        <a:spcBef>
          <a:spcPts val="743"/>
        </a:spcBef>
        <a:spcAft>
          <a:spcPct val="0"/>
        </a:spcAft>
        <a:buFont typeface="Arial" pitchFamily="34" charset="0"/>
        <a:buChar char="•"/>
        <a:defRPr sz="1467">
          <a:solidFill>
            <a:srgbClr val="000000"/>
          </a:solidFill>
          <a:latin typeface="+mn-lt"/>
        </a:defRPr>
      </a:lvl4pPr>
      <a:lvl5pPr marL="2547168" indent="-283018" algn="l" rtl="0" eaLnBrk="1" fontAlgn="base" hangingPunct="1">
        <a:lnSpc>
          <a:spcPts val="2972"/>
        </a:lnSpc>
        <a:spcBef>
          <a:spcPct val="0"/>
        </a:spcBef>
        <a:spcAft>
          <a:spcPct val="0"/>
        </a:spcAft>
        <a:defRPr sz="1751">
          <a:solidFill>
            <a:schemeClr val="tx1"/>
          </a:solidFill>
          <a:latin typeface="+mn-lt"/>
        </a:defRPr>
      </a:lvl5pPr>
      <a:lvl6pPr marL="3113206" indent="-283018" algn="l" rtl="0" eaLnBrk="1" fontAlgn="base" hangingPunct="1">
        <a:lnSpc>
          <a:spcPts val="2972"/>
        </a:lnSpc>
        <a:spcBef>
          <a:spcPct val="0"/>
        </a:spcBef>
        <a:spcAft>
          <a:spcPct val="0"/>
        </a:spcAft>
        <a:defRPr sz="1751">
          <a:solidFill>
            <a:schemeClr val="tx1"/>
          </a:solidFill>
          <a:latin typeface="+mn-lt"/>
        </a:defRPr>
      </a:lvl6pPr>
      <a:lvl7pPr marL="3679244" indent="-283018" algn="l" rtl="0" eaLnBrk="1" fontAlgn="base" hangingPunct="1">
        <a:lnSpc>
          <a:spcPts val="2972"/>
        </a:lnSpc>
        <a:spcBef>
          <a:spcPct val="0"/>
        </a:spcBef>
        <a:spcAft>
          <a:spcPct val="0"/>
        </a:spcAft>
        <a:defRPr sz="1751">
          <a:solidFill>
            <a:schemeClr val="tx1"/>
          </a:solidFill>
          <a:latin typeface="+mn-lt"/>
        </a:defRPr>
      </a:lvl7pPr>
      <a:lvl8pPr marL="4245282" indent="-283018" algn="l" rtl="0" eaLnBrk="1" fontAlgn="base" hangingPunct="1">
        <a:lnSpc>
          <a:spcPts val="2972"/>
        </a:lnSpc>
        <a:spcBef>
          <a:spcPct val="0"/>
        </a:spcBef>
        <a:spcAft>
          <a:spcPct val="0"/>
        </a:spcAft>
        <a:defRPr sz="1751">
          <a:solidFill>
            <a:schemeClr val="tx1"/>
          </a:solidFill>
          <a:latin typeface="+mn-lt"/>
        </a:defRPr>
      </a:lvl8pPr>
      <a:lvl9pPr marL="4811318" indent="-283018" algn="l" rtl="0" eaLnBrk="1" fontAlgn="base" hangingPunct="1">
        <a:lnSpc>
          <a:spcPts val="2972"/>
        </a:lnSpc>
        <a:spcBef>
          <a:spcPct val="0"/>
        </a:spcBef>
        <a:spcAft>
          <a:spcPct val="0"/>
        </a:spcAft>
        <a:defRPr sz="1751">
          <a:solidFill>
            <a:schemeClr val="tx1"/>
          </a:solidFill>
          <a:latin typeface="+mn-lt"/>
        </a:defRPr>
      </a:lvl9pPr>
    </p:bodyStyle>
    <p:otherStyle>
      <a:defPPr>
        <a:defRPr lang="en-US"/>
      </a:defPPr>
      <a:lvl1pPr marL="0" algn="l" defTabSz="1132076" rtl="0" eaLnBrk="1" latinLnBrk="0" hangingPunct="1">
        <a:defRPr sz="2251" kern="1200">
          <a:solidFill>
            <a:schemeClr val="tx1"/>
          </a:solidFill>
          <a:latin typeface="+mn-lt"/>
          <a:ea typeface="+mn-ea"/>
          <a:cs typeface="+mn-cs"/>
        </a:defRPr>
      </a:lvl1pPr>
      <a:lvl2pPr marL="566038" algn="l" defTabSz="1132076" rtl="0" eaLnBrk="1" latinLnBrk="0" hangingPunct="1">
        <a:defRPr sz="2251" kern="1200">
          <a:solidFill>
            <a:schemeClr val="tx1"/>
          </a:solidFill>
          <a:latin typeface="+mn-lt"/>
          <a:ea typeface="+mn-ea"/>
          <a:cs typeface="+mn-cs"/>
        </a:defRPr>
      </a:lvl2pPr>
      <a:lvl3pPr marL="1132076" algn="l" defTabSz="1132076" rtl="0" eaLnBrk="1" latinLnBrk="0" hangingPunct="1">
        <a:defRPr sz="2251" kern="1200">
          <a:solidFill>
            <a:schemeClr val="tx1"/>
          </a:solidFill>
          <a:latin typeface="+mn-lt"/>
          <a:ea typeface="+mn-ea"/>
          <a:cs typeface="+mn-cs"/>
        </a:defRPr>
      </a:lvl3pPr>
      <a:lvl4pPr marL="1698112" algn="l" defTabSz="1132076" rtl="0" eaLnBrk="1" latinLnBrk="0" hangingPunct="1">
        <a:defRPr sz="2251" kern="1200">
          <a:solidFill>
            <a:schemeClr val="tx1"/>
          </a:solidFill>
          <a:latin typeface="+mn-lt"/>
          <a:ea typeface="+mn-ea"/>
          <a:cs typeface="+mn-cs"/>
        </a:defRPr>
      </a:lvl4pPr>
      <a:lvl5pPr marL="2264150" algn="l" defTabSz="1132076" rtl="0" eaLnBrk="1" latinLnBrk="0" hangingPunct="1">
        <a:defRPr sz="2251" kern="1200">
          <a:solidFill>
            <a:schemeClr val="tx1"/>
          </a:solidFill>
          <a:latin typeface="+mn-lt"/>
          <a:ea typeface="+mn-ea"/>
          <a:cs typeface="+mn-cs"/>
        </a:defRPr>
      </a:lvl5pPr>
      <a:lvl6pPr marL="2830188" algn="l" defTabSz="1132076" rtl="0" eaLnBrk="1" latinLnBrk="0" hangingPunct="1">
        <a:defRPr sz="2251" kern="1200">
          <a:solidFill>
            <a:schemeClr val="tx1"/>
          </a:solidFill>
          <a:latin typeface="+mn-lt"/>
          <a:ea typeface="+mn-ea"/>
          <a:cs typeface="+mn-cs"/>
        </a:defRPr>
      </a:lvl6pPr>
      <a:lvl7pPr marL="3396226" algn="l" defTabSz="1132076" rtl="0" eaLnBrk="1" latinLnBrk="0" hangingPunct="1">
        <a:defRPr sz="2251" kern="1200">
          <a:solidFill>
            <a:schemeClr val="tx1"/>
          </a:solidFill>
          <a:latin typeface="+mn-lt"/>
          <a:ea typeface="+mn-ea"/>
          <a:cs typeface="+mn-cs"/>
        </a:defRPr>
      </a:lvl7pPr>
      <a:lvl8pPr marL="3962262" algn="l" defTabSz="1132076" rtl="0" eaLnBrk="1" latinLnBrk="0" hangingPunct="1">
        <a:defRPr sz="2251" kern="1200">
          <a:solidFill>
            <a:schemeClr val="tx1"/>
          </a:solidFill>
          <a:latin typeface="+mn-lt"/>
          <a:ea typeface="+mn-ea"/>
          <a:cs typeface="+mn-cs"/>
        </a:defRPr>
      </a:lvl8pPr>
      <a:lvl9pPr marL="4528300" algn="l" defTabSz="1132076" rtl="0" eaLnBrk="1" latinLnBrk="0" hangingPunct="1">
        <a:defRPr sz="22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chart" Target="../charts/chart2.xml"/><Relationship Id="rId5" Type="http://schemas.openxmlformats.org/officeDocument/2006/relationships/notesSlide" Target="../notesSlides/notesSlide13.xml"/><Relationship Id="rId4"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20.xml"/><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21.xml"/><Relationship Id="rId4"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3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tags" Target="../tags/tag10.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659A756-5780-3D42-8668-8ACEF117B7AA}"/>
              </a:ext>
            </a:extLst>
          </p:cNvPr>
          <p:cNvSpPr/>
          <p:nvPr/>
        </p:nvSpPr>
        <p:spPr bwMode="auto">
          <a:xfrm>
            <a:off x="3053" y="3131970"/>
            <a:ext cx="12192000" cy="381245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9" name="Rectangle 9">
            <a:extLst>
              <a:ext uri="{FF2B5EF4-FFF2-40B4-BE49-F238E27FC236}">
                <a16:creationId xmlns:a16="http://schemas.microsoft.com/office/drawing/2014/main" id="{63F5132C-A7D3-B940-822C-2629C9EF76C0}"/>
              </a:ext>
            </a:extLst>
          </p:cNvPr>
          <p:cNvSpPr txBox="1">
            <a:spLocks noChangeArrowheads="1"/>
          </p:cNvSpPr>
          <p:nvPr/>
        </p:nvSpPr>
        <p:spPr bwMode="auto">
          <a:xfrm>
            <a:off x="4824850" y="4538600"/>
            <a:ext cx="6196398" cy="1188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685800" rtl="0" eaLnBrk="1" latinLnBrk="0" hangingPunct="1">
              <a:lnSpc>
                <a:spcPct val="90000"/>
              </a:lnSpc>
              <a:spcBef>
                <a:spcPct val="0"/>
              </a:spcBef>
              <a:buNone/>
              <a:defRPr sz="4500" kern="1200">
                <a:solidFill>
                  <a:schemeClr val="bg1"/>
                </a:solidFill>
                <a:latin typeface="+mj-lt"/>
                <a:ea typeface="+mj-ea"/>
                <a:cs typeface="+mj-cs"/>
              </a:defRPr>
            </a:lvl1pPr>
          </a:lstStyle>
          <a:p>
            <a:pPr fontAlgn="auto">
              <a:spcAft>
                <a:spcPts val="1200"/>
              </a:spcAft>
            </a:pPr>
            <a:r>
              <a:rPr lang="en-US" altLang="en-US" sz="2800" dirty="0">
                <a:solidFill>
                  <a:srgbClr val="333F48"/>
                </a:solidFill>
              </a:rPr>
              <a:t>Social Security</a:t>
            </a:r>
          </a:p>
          <a:p>
            <a:pPr fontAlgn="auto">
              <a:lnSpc>
                <a:spcPct val="100000"/>
              </a:lnSpc>
              <a:spcAft>
                <a:spcPts val="0"/>
              </a:spcAft>
            </a:pPr>
            <a:r>
              <a:rPr lang="en-US" sz="1800" dirty="0">
                <a:solidFill>
                  <a:srgbClr val="7A9B3D"/>
                </a:solidFill>
              </a:rPr>
              <a:t>Options to help you maximize your benefits</a:t>
            </a:r>
          </a:p>
        </p:txBody>
      </p:sp>
      <p:grpSp>
        <p:nvGrpSpPr>
          <p:cNvPr id="10" name="Group 9">
            <a:extLst>
              <a:ext uri="{FF2B5EF4-FFF2-40B4-BE49-F238E27FC236}">
                <a16:creationId xmlns:a16="http://schemas.microsoft.com/office/drawing/2014/main" id="{82C3051D-A45F-0142-ACCA-4AA8DC9EA8F5}"/>
              </a:ext>
            </a:extLst>
          </p:cNvPr>
          <p:cNvGrpSpPr/>
          <p:nvPr/>
        </p:nvGrpSpPr>
        <p:grpSpPr>
          <a:xfrm>
            <a:off x="9945349" y="6097005"/>
            <a:ext cx="1839928" cy="390075"/>
            <a:chOff x="5538787" y="9223473"/>
            <a:chExt cx="1839928" cy="396052"/>
          </a:xfrm>
        </p:grpSpPr>
        <p:sp>
          <p:nvSpPr>
            <p:cNvPr id="11" name="AutoShape 4">
              <a:extLst>
                <a:ext uri="{FF2B5EF4-FFF2-40B4-BE49-F238E27FC236}">
                  <a16:creationId xmlns:a16="http://schemas.microsoft.com/office/drawing/2014/main" id="{2C5C8FC8-4B5C-044A-A18B-236B1C795E95}"/>
                </a:ext>
              </a:extLst>
            </p:cNvPr>
            <p:cNvSpPr>
              <a:spLocks noChangeAspect="1" noChangeArrowheads="1" noTextEdit="1"/>
            </p:cNvSpPr>
            <p:nvPr userDrawn="1"/>
          </p:nvSpPr>
          <p:spPr bwMode="auto">
            <a:xfrm>
              <a:off x="5538787" y="9223473"/>
              <a:ext cx="1839927" cy="39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2" name="Freeform 6">
              <a:extLst>
                <a:ext uri="{FF2B5EF4-FFF2-40B4-BE49-F238E27FC236}">
                  <a16:creationId xmlns:a16="http://schemas.microsoft.com/office/drawing/2014/main" id="{7DF5C969-50BA-BB49-94CD-53DC088BC563}"/>
                </a:ext>
              </a:extLst>
            </p:cNvPr>
            <p:cNvSpPr>
              <a:spLocks/>
            </p:cNvSpPr>
            <p:nvPr userDrawn="1"/>
          </p:nvSpPr>
          <p:spPr bwMode="auto">
            <a:xfrm>
              <a:off x="5545024" y="9231270"/>
              <a:ext cx="369545" cy="369545"/>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3" name="Freeform 7">
              <a:extLst>
                <a:ext uri="{FF2B5EF4-FFF2-40B4-BE49-F238E27FC236}">
                  <a16:creationId xmlns:a16="http://schemas.microsoft.com/office/drawing/2014/main" id="{FC89A410-7BDF-B04D-9373-796FBFF22C32}"/>
                </a:ext>
              </a:extLst>
            </p:cNvPr>
            <p:cNvSpPr>
              <a:spLocks/>
            </p:cNvSpPr>
            <p:nvPr userDrawn="1"/>
          </p:nvSpPr>
          <p:spPr bwMode="auto">
            <a:xfrm>
              <a:off x="5545024" y="9231270"/>
              <a:ext cx="369545" cy="369545"/>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4" name="Freeform 13">
              <a:extLst>
                <a:ext uri="{FF2B5EF4-FFF2-40B4-BE49-F238E27FC236}">
                  <a16:creationId xmlns:a16="http://schemas.microsoft.com/office/drawing/2014/main" id="{461CB2FA-BBE0-E34C-8A62-D2E1EDE09CCF}"/>
                </a:ext>
              </a:extLst>
            </p:cNvPr>
            <p:cNvSpPr>
              <a:spLocks/>
            </p:cNvSpPr>
            <p:nvPr userDrawn="1"/>
          </p:nvSpPr>
          <p:spPr bwMode="auto">
            <a:xfrm>
              <a:off x="5538787" y="9223473"/>
              <a:ext cx="380459" cy="36330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5" name="Freeform 14">
              <a:extLst>
                <a:ext uri="{FF2B5EF4-FFF2-40B4-BE49-F238E27FC236}">
                  <a16:creationId xmlns:a16="http://schemas.microsoft.com/office/drawing/2014/main" id="{14186DBC-C51C-A041-A3F4-9FF3CEEFB362}"/>
                </a:ext>
              </a:extLst>
            </p:cNvPr>
            <p:cNvSpPr>
              <a:spLocks/>
            </p:cNvSpPr>
            <p:nvPr userDrawn="1"/>
          </p:nvSpPr>
          <p:spPr bwMode="auto">
            <a:xfrm>
              <a:off x="5538787" y="9223473"/>
              <a:ext cx="380459" cy="36330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6" name="Freeform 15">
              <a:extLst>
                <a:ext uri="{FF2B5EF4-FFF2-40B4-BE49-F238E27FC236}">
                  <a16:creationId xmlns:a16="http://schemas.microsoft.com/office/drawing/2014/main" id="{24E2F678-9521-D14D-8096-DE03E9828CF6}"/>
                </a:ext>
              </a:extLst>
            </p:cNvPr>
            <p:cNvSpPr>
              <a:spLocks/>
            </p:cNvSpPr>
            <p:nvPr userDrawn="1"/>
          </p:nvSpPr>
          <p:spPr bwMode="auto">
            <a:xfrm>
              <a:off x="5945754" y="9281166"/>
              <a:ext cx="260397" cy="261956"/>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7" name="Freeform 16">
              <a:extLst>
                <a:ext uri="{FF2B5EF4-FFF2-40B4-BE49-F238E27FC236}">
                  <a16:creationId xmlns:a16="http://schemas.microsoft.com/office/drawing/2014/main" id="{72CAEFC2-44A1-1E4C-B6AF-0C39825B2CB6}"/>
                </a:ext>
              </a:extLst>
            </p:cNvPr>
            <p:cNvSpPr>
              <a:spLocks noEditPoints="1"/>
            </p:cNvSpPr>
            <p:nvPr userDrawn="1"/>
          </p:nvSpPr>
          <p:spPr bwMode="auto">
            <a:xfrm>
              <a:off x="6157814" y="9281166"/>
              <a:ext cx="163723" cy="261956"/>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8" name="Freeform 17">
              <a:extLst>
                <a:ext uri="{FF2B5EF4-FFF2-40B4-BE49-F238E27FC236}">
                  <a16:creationId xmlns:a16="http://schemas.microsoft.com/office/drawing/2014/main" id="{0BCF1192-889C-7140-BBF8-E3052ED8A5A8}"/>
                </a:ext>
              </a:extLst>
            </p:cNvPr>
            <p:cNvSpPr>
              <a:spLocks noEditPoints="1"/>
            </p:cNvSpPr>
            <p:nvPr userDrawn="1"/>
          </p:nvSpPr>
          <p:spPr bwMode="auto">
            <a:xfrm>
              <a:off x="6287232" y="9281166"/>
              <a:ext cx="268193" cy="265074"/>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9" name="Freeform 18">
              <a:extLst>
                <a:ext uri="{FF2B5EF4-FFF2-40B4-BE49-F238E27FC236}">
                  <a16:creationId xmlns:a16="http://schemas.microsoft.com/office/drawing/2014/main" id="{07E2CCAA-2A43-474A-9EEF-1A25D9A5AF93}"/>
                </a:ext>
              </a:extLst>
            </p:cNvPr>
            <p:cNvSpPr>
              <a:spLocks noEditPoints="1"/>
            </p:cNvSpPr>
            <p:nvPr userDrawn="1"/>
          </p:nvSpPr>
          <p:spPr bwMode="auto">
            <a:xfrm>
              <a:off x="6521121" y="9348214"/>
              <a:ext cx="226093" cy="198026"/>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 name="Freeform 19">
              <a:extLst>
                <a:ext uri="{FF2B5EF4-FFF2-40B4-BE49-F238E27FC236}">
                  <a16:creationId xmlns:a16="http://schemas.microsoft.com/office/drawing/2014/main" id="{393A2EC5-F727-D24F-964C-FBB6E9590367}"/>
                </a:ext>
              </a:extLst>
            </p:cNvPr>
            <p:cNvSpPr>
              <a:spLocks/>
            </p:cNvSpPr>
            <p:nvPr userDrawn="1"/>
          </p:nvSpPr>
          <p:spPr bwMode="auto">
            <a:xfrm>
              <a:off x="6737859" y="9281166"/>
              <a:ext cx="162163" cy="261956"/>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 name="Freeform 20">
              <a:extLst>
                <a:ext uri="{FF2B5EF4-FFF2-40B4-BE49-F238E27FC236}">
                  <a16:creationId xmlns:a16="http://schemas.microsoft.com/office/drawing/2014/main" id="{9F841833-AE62-834A-9A78-F7F0DF11973B}"/>
                </a:ext>
              </a:extLst>
            </p:cNvPr>
            <p:cNvSpPr>
              <a:spLocks noEditPoints="1"/>
            </p:cNvSpPr>
            <p:nvPr userDrawn="1"/>
          </p:nvSpPr>
          <p:spPr bwMode="auto">
            <a:xfrm>
              <a:off x="6856362" y="9281166"/>
              <a:ext cx="162163" cy="261956"/>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2" name="Freeform 21">
              <a:extLst>
                <a:ext uri="{FF2B5EF4-FFF2-40B4-BE49-F238E27FC236}">
                  <a16:creationId xmlns:a16="http://schemas.microsoft.com/office/drawing/2014/main" id="{C0FA067D-452E-6649-9417-1610E389E57D}"/>
                </a:ext>
              </a:extLst>
            </p:cNvPr>
            <p:cNvSpPr>
              <a:spLocks/>
            </p:cNvSpPr>
            <p:nvPr userDrawn="1"/>
          </p:nvSpPr>
          <p:spPr bwMode="auto">
            <a:xfrm>
              <a:off x="6985780" y="9310792"/>
              <a:ext cx="188671" cy="232330"/>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3" name="Freeform 22">
              <a:extLst>
                <a:ext uri="{FF2B5EF4-FFF2-40B4-BE49-F238E27FC236}">
                  <a16:creationId xmlns:a16="http://schemas.microsoft.com/office/drawing/2014/main" id="{6D6043C6-83E9-DC43-9CDD-043CA96BDE66}"/>
                </a:ext>
              </a:extLst>
            </p:cNvPr>
            <p:cNvSpPr>
              <a:spLocks/>
            </p:cNvSpPr>
            <p:nvPr userDrawn="1"/>
          </p:nvSpPr>
          <p:spPr bwMode="auto">
            <a:xfrm>
              <a:off x="5930162" y="9572747"/>
              <a:ext cx="37422" cy="45219"/>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4" name="Freeform 23">
              <a:extLst>
                <a:ext uri="{FF2B5EF4-FFF2-40B4-BE49-F238E27FC236}">
                  <a16:creationId xmlns:a16="http://schemas.microsoft.com/office/drawing/2014/main" id="{13962D1C-017E-D744-AD03-9BCC413950EF}"/>
                </a:ext>
              </a:extLst>
            </p:cNvPr>
            <p:cNvSpPr>
              <a:spLocks/>
            </p:cNvSpPr>
            <p:nvPr userDrawn="1"/>
          </p:nvSpPr>
          <p:spPr bwMode="auto">
            <a:xfrm>
              <a:off x="6008125" y="9572747"/>
              <a:ext cx="85760" cy="45219"/>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 name="Freeform 24">
              <a:extLst>
                <a:ext uri="{FF2B5EF4-FFF2-40B4-BE49-F238E27FC236}">
                  <a16:creationId xmlns:a16="http://schemas.microsoft.com/office/drawing/2014/main" id="{7AE60209-6E47-D243-9CF0-9951E1770336}"/>
                </a:ext>
              </a:extLst>
            </p:cNvPr>
            <p:cNvSpPr>
              <a:spLocks/>
            </p:cNvSpPr>
            <p:nvPr userDrawn="1"/>
          </p:nvSpPr>
          <p:spPr bwMode="auto">
            <a:xfrm>
              <a:off x="6135984" y="9572747"/>
              <a:ext cx="74844" cy="45219"/>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6" name="Freeform 25">
              <a:extLst>
                <a:ext uri="{FF2B5EF4-FFF2-40B4-BE49-F238E27FC236}">
                  <a16:creationId xmlns:a16="http://schemas.microsoft.com/office/drawing/2014/main" id="{1DC17B53-0101-5043-A251-48C762852085}"/>
                </a:ext>
              </a:extLst>
            </p:cNvPr>
            <p:cNvSpPr>
              <a:spLocks/>
            </p:cNvSpPr>
            <p:nvPr userDrawn="1"/>
          </p:nvSpPr>
          <p:spPr bwMode="auto">
            <a:xfrm>
              <a:off x="6238895" y="9572747"/>
              <a:ext cx="65489" cy="45219"/>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7" name="Freeform 26">
              <a:extLst>
                <a:ext uri="{FF2B5EF4-FFF2-40B4-BE49-F238E27FC236}">
                  <a16:creationId xmlns:a16="http://schemas.microsoft.com/office/drawing/2014/main" id="{F5461207-7806-6147-BA42-4D45236E14EC}"/>
                </a:ext>
              </a:extLst>
            </p:cNvPr>
            <p:cNvSpPr>
              <a:spLocks/>
            </p:cNvSpPr>
            <p:nvPr userDrawn="1"/>
          </p:nvSpPr>
          <p:spPr bwMode="auto">
            <a:xfrm>
              <a:off x="6455632" y="9572747"/>
              <a:ext cx="60812" cy="45219"/>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8" name="Freeform 27">
              <a:extLst>
                <a:ext uri="{FF2B5EF4-FFF2-40B4-BE49-F238E27FC236}">
                  <a16:creationId xmlns:a16="http://schemas.microsoft.com/office/drawing/2014/main" id="{CA79144E-04C0-9A45-84EB-7F3A5B735178}"/>
                </a:ext>
              </a:extLst>
            </p:cNvPr>
            <p:cNvSpPr>
              <a:spLocks/>
            </p:cNvSpPr>
            <p:nvPr userDrawn="1"/>
          </p:nvSpPr>
          <p:spPr bwMode="auto">
            <a:xfrm>
              <a:off x="6549188" y="9572747"/>
              <a:ext cx="104471" cy="45219"/>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9" name="Freeform 28">
              <a:extLst>
                <a:ext uri="{FF2B5EF4-FFF2-40B4-BE49-F238E27FC236}">
                  <a16:creationId xmlns:a16="http://schemas.microsoft.com/office/drawing/2014/main" id="{79266581-4D61-CD44-87F2-F91D555CABFD}"/>
                </a:ext>
              </a:extLst>
            </p:cNvPr>
            <p:cNvSpPr>
              <a:spLocks/>
            </p:cNvSpPr>
            <p:nvPr userDrawn="1"/>
          </p:nvSpPr>
          <p:spPr bwMode="auto">
            <a:xfrm>
              <a:off x="6781518" y="9572747"/>
              <a:ext cx="84200" cy="45219"/>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0" name="Freeform 29">
              <a:extLst>
                <a:ext uri="{FF2B5EF4-FFF2-40B4-BE49-F238E27FC236}">
                  <a16:creationId xmlns:a16="http://schemas.microsoft.com/office/drawing/2014/main" id="{B9414E2E-EB92-A145-BD8F-B6C802FBCA60}"/>
                </a:ext>
              </a:extLst>
            </p:cNvPr>
            <p:cNvSpPr>
              <a:spLocks/>
            </p:cNvSpPr>
            <p:nvPr userDrawn="1"/>
          </p:nvSpPr>
          <p:spPr bwMode="auto">
            <a:xfrm>
              <a:off x="6901580" y="9572747"/>
              <a:ext cx="62370" cy="45219"/>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1" name="Freeform 30">
              <a:extLst>
                <a:ext uri="{FF2B5EF4-FFF2-40B4-BE49-F238E27FC236}">
                  <a16:creationId xmlns:a16="http://schemas.microsoft.com/office/drawing/2014/main" id="{C68C09EC-2AF7-6647-926B-E4FADEF8995E}"/>
                </a:ext>
              </a:extLst>
            </p:cNvPr>
            <p:cNvSpPr>
              <a:spLocks noEditPoints="1"/>
            </p:cNvSpPr>
            <p:nvPr userDrawn="1"/>
          </p:nvSpPr>
          <p:spPr bwMode="auto">
            <a:xfrm>
              <a:off x="7285158" y="9504140"/>
              <a:ext cx="48338" cy="49896"/>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2" name="Freeform 31">
              <a:extLst>
                <a:ext uri="{FF2B5EF4-FFF2-40B4-BE49-F238E27FC236}">
                  <a16:creationId xmlns:a16="http://schemas.microsoft.com/office/drawing/2014/main" id="{7033CC86-EE01-814C-B06D-D213514BE765}"/>
                </a:ext>
              </a:extLst>
            </p:cNvPr>
            <p:cNvSpPr>
              <a:spLocks noEditPoints="1"/>
            </p:cNvSpPr>
            <p:nvPr userDrawn="1"/>
          </p:nvSpPr>
          <p:spPr bwMode="auto">
            <a:xfrm>
              <a:off x="7300751" y="9515055"/>
              <a:ext cx="20271" cy="2650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3" name="Freeform 32">
              <a:extLst>
                <a:ext uri="{FF2B5EF4-FFF2-40B4-BE49-F238E27FC236}">
                  <a16:creationId xmlns:a16="http://schemas.microsoft.com/office/drawing/2014/main" id="{08ABA1DC-EF31-C447-9D4A-4B85A08A001A}"/>
                </a:ext>
              </a:extLst>
            </p:cNvPr>
            <p:cNvSpPr>
              <a:spLocks/>
            </p:cNvSpPr>
            <p:nvPr userDrawn="1"/>
          </p:nvSpPr>
          <p:spPr bwMode="auto">
            <a:xfrm>
              <a:off x="6343365" y="9572747"/>
              <a:ext cx="67049" cy="46778"/>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4" name="Freeform 33">
              <a:extLst>
                <a:ext uri="{FF2B5EF4-FFF2-40B4-BE49-F238E27FC236}">
                  <a16:creationId xmlns:a16="http://schemas.microsoft.com/office/drawing/2014/main" id="{0BA63B89-8940-ED42-9C0D-E99451B1A42C}"/>
                </a:ext>
              </a:extLst>
            </p:cNvPr>
            <p:cNvSpPr>
              <a:spLocks/>
            </p:cNvSpPr>
            <p:nvPr userDrawn="1"/>
          </p:nvSpPr>
          <p:spPr bwMode="auto">
            <a:xfrm>
              <a:off x="6684844" y="9572747"/>
              <a:ext cx="65489" cy="45219"/>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5" name="Freeform 34">
              <a:extLst>
                <a:ext uri="{FF2B5EF4-FFF2-40B4-BE49-F238E27FC236}">
                  <a16:creationId xmlns:a16="http://schemas.microsoft.com/office/drawing/2014/main" id="{65B71591-F26B-F24F-B5BE-05F5F567DA62}"/>
                </a:ext>
              </a:extLst>
            </p:cNvPr>
            <p:cNvSpPr>
              <a:spLocks/>
            </p:cNvSpPr>
            <p:nvPr userDrawn="1"/>
          </p:nvSpPr>
          <p:spPr bwMode="auto">
            <a:xfrm>
              <a:off x="7105844" y="9352892"/>
              <a:ext cx="272871" cy="265074"/>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6" name="Freeform 35">
              <a:extLst>
                <a:ext uri="{FF2B5EF4-FFF2-40B4-BE49-F238E27FC236}">
                  <a16:creationId xmlns:a16="http://schemas.microsoft.com/office/drawing/2014/main" id="{68BDBB37-6CEB-6844-B8B7-4255B955F3CD}"/>
                </a:ext>
              </a:extLst>
            </p:cNvPr>
            <p:cNvSpPr>
              <a:spLocks/>
            </p:cNvSpPr>
            <p:nvPr userDrawn="1"/>
          </p:nvSpPr>
          <p:spPr bwMode="auto">
            <a:xfrm>
              <a:off x="6988899" y="9569629"/>
              <a:ext cx="70167" cy="49896"/>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sp>
        <p:nvSpPr>
          <p:cNvPr id="41" name="Rectangle 1">
            <a:extLst>
              <a:ext uri="{FF2B5EF4-FFF2-40B4-BE49-F238E27FC236}">
                <a16:creationId xmlns:a16="http://schemas.microsoft.com/office/drawing/2014/main" id="{EA115DA3-F685-684A-A5C8-9D4808AEB20D}"/>
              </a:ext>
            </a:extLst>
          </p:cNvPr>
          <p:cNvSpPr/>
          <p:nvPr/>
        </p:nvSpPr>
        <p:spPr bwMode="auto">
          <a:xfrm>
            <a:off x="0" y="0"/>
            <a:ext cx="12230100" cy="5781381"/>
          </a:xfrm>
          <a:custGeom>
            <a:avLst/>
            <a:gdLst>
              <a:gd name="connsiteX0" fmla="*/ 0 w 12192000"/>
              <a:gd name="connsiteY0" fmla="*/ 0 h 5781381"/>
              <a:gd name="connsiteX1" fmla="*/ 12192000 w 12192000"/>
              <a:gd name="connsiteY1" fmla="*/ 0 h 5781381"/>
              <a:gd name="connsiteX2" fmla="*/ 12192000 w 12192000"/>
              <a:gd name="connsiteY2" fmla="*/ 5781381 h 5781381"/>
              <a:gd name="connsiteX3" fmla="*/ 0 w 12192000"/>
              <a:gd name="connsiteY3" fmla="*/ 5781381 h 5781381"/>
              <a:gd name="connsiteX4" fmla="*/ 0 w 12192000"/>
              <a:gd name="connsiteY4" fmla="*/ 0 h 5781381"/>
              <a:gd name="connsiteX0" fmla="*/ 0 w 12192000"/>
              <a:gd name="connsiteY0" fmla="*/ 0 h 5791200"/>
              <a:gd name="connsiteX1" fmla="*/ 12192000 w 12192000"/>
              <a:gd name="connsiteY1" fmla="*/ 0 h 5791200"/>
              <a:gd name="connsiteX2" fmla="*/ 12192000 w 12192000"/>
              <a:gd name="connsiteY2" fmla="*/ 5781381 h 5791200"/>
              <a:gd name="connsiteX3" fmla="*/ 6070600 w 12192000"/>
              <a:gd name="connsiteY3" fmla="*/ 5791200 h 5791200"/>
              <a:gd name="connsiteX4" fmla="*/ 0 w 12192000"/>
              <a:gd name="connsiteY4" fmla="*/ 5781381 h 5791200"/>
              <a:gd name="connsiteX5" fmla="*/ 0 w 12192000"/>
              <a:gd name="connsiteY5" fmla="*/ 0 h 5791200"/>
              <a:gd name="connsiteX0" fmla="*/ 0 w 12192000"/>
              <a:gd name="connsiteY0" fmla="*/ 0 h 5781381"/>
              <a:gd name="connsiteX1" fmla="*/ 12192000 w 12192000"/>
              <a:gd name="connsiteY1" fmla="*/ 0 h 5781381"/>
              <a:gd name="connsiteX2" fmla="*/ 12192000 w 12192000"/>
              <a:gd name="connsiteY2" fmla="*/ 5781381 h 5781381"/>
              <a:gd name="connsiteX3" fmla="*/ 6134100 w 12192000"/>
              <a:gd name="connsiteY3" fmla="*/ 3238500 h 5781381"/>
              <a:gd name="connsiteX4" fmla="*/ 0 w 12192000"/>
              <a:gd name="connsiteY4" fmla="*/ 5781381 h 5781381"/>
              <a:gd name="connsiteX5" fmla="*/ 0 w 12192000"/>
              <a:gd name="connsiteY5"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6959600 w 12192000"/>
              <a:gd name="connsiteY3" fmla="*/ 2946400 h 5781381"/>
              <a:gd name="connsiteX4" fmla="*/ 0 w 12192000"/>
              <a:gd name="connsiteY4" fmla="*/ 5781381 h 5781381"/>
              <a:gd name="connsiteX5" fmla="*/ 0 w 12192000"/>
              <a:gd name="connsiteY5"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6705600 w 12192000"/>
              <a:gd name="connsiteY3" fmla="*/ 3289300 h 5781381"/>
              <a:gd name="connsiteX4" fmla="*/ 0 w 12192000"/>
              <a:gd name="connsiteY4" fmla="*/ 5781381 h 5781381"/>
              <a:gd name="connsiteX5" fmla="*/ 0 w 12192000"/>
              <a:gd name="connsiteY5"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8826500 w 12192000"/>
              <a:gd name="connsiteY3" fmla="*/ 4254500 h 5781381"/>
              <a:gd name="connsiteX4" fmla="*/ 6705600 w 12192000"/>
              <a:gd name="connsiteY4" fmla="*/ 3289300 h 5781381"/>
              <a:gd name="connsiteX5" fmla="*/ 0 w 12192000"/>
              <a:gd name="connsiteY5" fmla="*/ 5781381 h 5781381"/>
              <a:gd name="connsiteX6" fmla="*/ 0 w 12192000"/>
              <a:gd name="connsiteY6"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9525000 w 12192000"/>
              <a:gd name="connsiteY3" fmla="*/ 3492500 h 5781381"/>
              <a:gd name="connsiteX4" fmla="*/ 6705600 w 12192000"/>
              <a:gd name="connsiteY4" fmla="*/ 3289300 h 5781381"/>
              <a:gd name="connsiteX5" fmla="*/ 0 w 12192000"/>
              <a:gd name="connsiteY5" fmla="*/ 5781381 h 5781381"/>
              <a:gd name="connsiteX6" fmla="*/ 0 w 12192000"/>
              <a:gd name="connsiteY6"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9779000 w 12192000"/>
              <a:gd name="connsiteY3" fmla="*/ 2870200 h 5781381"/>
              <a:gd name="connsiteX4" fmla="*/ 6705600 w 12192000"/>
              <a:gd name="connsiteY4" fmla="*/ 3289300 h 5781381"/>
              <a:gd name="connsiteX5" fmla="*/ 0 w 12192000"/>
              <a:gd name="connsiteY5" fmla="*/ 5781381 h 5781381"/>
              <a:gd name="connsiteX6" fmla="*/ 0 w 12192000"/>
              <a:gd name="connsiteY6" fmla="*/ 0 h 5781381"/>
              <a:gd name="connsiteX0" fmla="*/ 0 w 12192000"/>
              <a:gd name="connsiteY0" fmla="*/ 0 h 5781381"/>
              <a:gd name="connsiteX1" fmla="*/ 12192000 w 12192000"/>
              <a:gd name="connsiteY1" fmla="*/ 0 h 5781381"/>
              <a:gd name="connsiteX2" fmla="*/ 12192000 w 12192000"/>
              <a:gd name="connsiteY2" fmla="*/ 5781381 h 5781381"/>
              <a:gd name="connsiteX3" fmla="*/ 11480800 w 12192000"/>
              <a:gd name="connsiteY3" fmla="*/ 3429000 h 5781381"/>
              <a:gd name="connsiteX4" fmla="*/ 6705600 w 12192000"/>
              <a:gd name="connsiteY4" fmla="*/ 3289300 h 5781381"/>
              <a:gd name="connsiteX5" fmla="*/ 0 w 12192000"/>
              <a:gd name="connsiteY5" fmla="*/ 5781381 h 5781381"/>
              <a:gd name="connsiteX6" fmla="*/ 0 w 12192000"/>
              <a:gd name="connsiteY6" fmla="*/ 0 h 5781381"/>
              <a:gd name="connsiteX0" fmla="*/ 0 w 12192000"/>
              <a:gd name="connsiteY0" fmla="*/ 0 h 5781381"/>
              <a:gd name="connsiteX1" fmla="*/ 12192000 w 12192000"/>
              <a:gd name="connsiteY1" fmla="*/ 0 h 5781381"/>
              <a:gd name="connsiteX2" fmla="*/ 11480800 w 12192000"/>
              <a:gd name="connsiteY2" fmla="*/ 3429000 h 5781381"/>
              <a:gd name="connsiteX3" fmla="*/ 6705600 w 12192000"/>
              <a:gd name="connsiteY3" fmla="*/ 3289300 h 5781381"/>
              <a:gd name="connsiteX4" fmla="*/ 0 w 12192000"/>
              <a:gd name="connsiteY4" fmla="*/ 5781381 h 5781381"/>
              <a:gd name="connsiteX5" fmla="*/ 0 w 12192000"/>
              <a:gd name="connsiteY5" fmla="*/ 0 h 5781381"/>
              <a:gd name="connsiteX0" fmla="*/ 0 w 12230100"/>
              <a:gd name="connsiteY0" fmla="*/ 0 h 5781381"/>
              <a:gd name="connsiteX1" fmla="*/ 12192000 w 12230100"/>
              <a:gd name="connsiteY1" fmla="*/ 0 h 5781381"/>
              <a:gd name="connsiteX2" fmla="*/ 12230100 w 12230100"/>
              <a:gd name="connsiteY2" fmla="*/ 3365500 h 5781381"/>
              <a:gd name="connsiteX3" fmla="*/ 6705600 w 12230100"/>
              <a:gd name="connsiteY3" fmla="*/ 3289300 h 5781381"/>
              <a:gd name="connsiteX4" fmla="*/ 0 w 12230100"/>
              <a:gd name="connsiteY4" fmla="*/ 5781381 h 5781381"/>
              <a:gd name="connsiteX5" fmla="*/ 0 w 12230100"/>
              <a:gd name="connsiteY5" fmla="*/ 0 h 5781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100" h="5781381">
                <a:moveTo>
                  <a:pt x="0" y="0"/>
                </a:moveTo>
                <a:lnTo>
                  <a:pt x="12192000" y="0"/>
                </a:lnTo>
                <a:lnTo>
                  <a:pt x="12230100" y="3365500"/>
                </a:lnTo>
                <a:lnTo>
                  <a:pt x="6705600" y="3289300"/>
                </a:lnTo>
                <a:lnTo>
                  <a:pt x="0" y="5781381"/>
                </a:lnTo>
                <a:lnTo>
                  <a:pt x="0" y="0"/>
                </a:lnTo>
                <a:close/>
              </a:path>
            </a:pathLst>
          </a:custGeom>
          <a:blipFill dpi="0" rotWithShape="1">
            <a:blip r:embed="rId3" cstate="screen">
              <a:extLst>
                <a:ext uri="{28A0092B-C50C-407E-A947-70E740481C1C}">
                  <a14:useLocalDpi xmlns:a14="http://schemas.microsoft.com/office/drawing/2010/main"/>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37" name="Triangle 2">
            <a:extLst>
              <a:ext uri="{FF2B5EF4-FFF2-40B4-BE49-F238E27FC236}">
                <a16:creationId xmlns:a16="http://schemas.microsoft.com/office/drawing/2014/main" id="{D7C28903-14C5-B349-8C57-F62111E4BBA1}"/>
              </a:ext>
            </a:extLst>
          </p:cNvPr>
          <p:cNvSpPr/>
          <p:nvPr/>
        </p:nvSpPr>
        <p:spPr bwMode="auto">
          <a:xfrm>
            <a:off x="182094" y="1567508"/>
            <a:ext cx="12051323" cy="1809617"/>
          </a:xfrm>
          <a:custGeom>
            <a:avLst/>
            <a:gdLst>
              <a:gd name="connsiteX0" fmla="*/ 0 w 12006562"/>
              <a:gd name="connsiteY0" fmla="*/ 1713701 h 1713701"/>
              <a:gd name="connsiteX1" fmla="*/ 6003281 w 12006562"/>
              <a:gd name="connsiteY1" fmla="*/ 0 h 1713701"/>
              <a:gd name="connsiteX2" fmla="*/ 12006562 w 12006562"/>
              <a:gd name="connsiteY2" fmla="*/ 1713701 h 1713701"/>
              <a:gd name="connsiteX3" fmla="*/ 0 w 12006562"/>
              <a:gd name="connsiteY3" fmla="*/ 1713701 h 1713701"/>
              <a:gd name="connsiteX0" fmla="*/ 0 w 12044928"/>
              <a:gd name="connsiteY0" fmla="*/ 1713701 h 1828800"/>
              <a:gd name="connsiteX1" fmla="*/ 6003281 w 12044928"/>
              <a:gd name="connsiteY1" fmla="*/ 0 h 1828800"/>
              <a:gd name="connsiteX2" fmla="*/ 12044928 w 12044928"/>
              <a:gd name="connsiteY2" fmla="*/ 1828800 h 1828800"/>
              <a:gd name="connsiteX3" fmla="*/ 0 w 12044928"/>
              <a:gd name="connsiteY3" fmla="*/ 1713701 h 1828800"/>
              <a:gd name="connsiteX0" fmla="*/ 0 w 12044928"/>
              <a:gd name="connsiteY0" fmla="*/ 1694518 h 1809617"/>
              <a:gd name="connsiteX1" fmla="*/ 12026811 w 12044928"/>
              <a:gd name="connsiteY1" fmla="*/ 0 h 1809617"/>
              <a:gd name="connsiteX2" fmla="*/ 12044928 w 12044928"/>
              <a:gd name="connsiteY2" fmla="*/ 1809617 h 1809617"/>
              <a:gd name="connsiteX3" fmla="*/ 0 w 12044928"/>
              <a:gd name="connsiteY3" fmla="*/ 1694518 h 1809617"/>
              <a:gd name="connsiteX0" fmla="*/ 0 w 12051323"/>
              <a:gd name="connsiteY0" fmla="*/ 1681729 h 1809617"/>
              <a:gd name="connsiteX1" fmla="*/ 12033206 w 12051323"/>
              <a:gd name="connsiteY1" fmla="*/ 0 h 1809617"/>
              <a:gd name="connsiteX2" fmla="*/ 12051323 w 12051323"/>
              <a:gd name="connsiteY2" fmla="*/ 1809617 h 1809617"/>
              <a:gd name="connsiteX3" fmla="*/ 0 w 12051323"/>
              <a:gd name="connsiteY3" fmla="*/ 1681729 h 1809617"/>
            </a:gdLst>
            <a:ahLst/>
            <a:cxnLst>
              <a:cxn ang="0">
                <a:pos x="connsiteX0" y="connsiteY0"/>
              </a:cxn>
              <a:cxn ang="0">
                <a:pos x="connsiteX1" y="connsiteY1"/>
              </a:cxn>
              <a:cxn ang="0">
                <a:pos x="connsiteX2" y="connsiteY2"/>
              </a:cxn>
              <a:cxn ang="0">
                <a:pos x="connsiteX3" y="connsiteY3"/>
              </a:cxn>
            </a:cxnLst>
            <a:rect l="l" t="t" r="r" b="b"/>
            <a:pathLst>
              <a:path w="12051323" h="1809617">
                <a:moveTo>
                  <a:pt x="0" y="1681729"/>
                </a:moveTo>
                <a:lnTo>
                  <a:pt x="12033206" y="0"/>
                </a:lnTo>
                <a:lnTo>
                  <a:pt x="12051323" y="1809617"/>
                </a:lnTo>
                <a:lnTo>
                  <a:pt x="0" y="1681729"/>
                </a:lnTo>
                <a:close/>
              </a:path>
            </a:pathLst>
          </a:custGeom>
          <a:solidFill>
            <a:srgbClr val="333F48">
              <a:alpha val="63137"/>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38" name="Triangle 2">
            <a:extLst>
              <a:ext uri="{FF2B5EF4-FFF2-40B4-BE49-F238E27FC236}">
                <a16:creationId xmlns:a16="http://schemas.microsoft.com/office/drawing/2014/main" id="{4188BB28-B7E7-9745-9FCE-CC61764FC0AA}"/>
              </a:ext>
            </a:extLst>
          </p:cNvPr>
          <p:cNvSpPr/>
          <p:nvPr/>
        </p:nvSpPr>
        <p:spPr bwMode="auto">
          <a:xfrm>
            <a:off x="-263081" y="1733272"/>
            <a:ext cx="11236566" cy="4108791"/>
          </a:xfrm>
          <a:custGeom>
            <a:avLst/>
            <a:gdLst>
              <a:gd name="connsiteX0" fmla="*/ 0 w 12006562"/>
              <a:gd name="connsiteY0" fmla="*/ 1713701 h 1713701"/>
              <a:gd name="connsiteX1" fmla="*/ 6003281 w 12006562"/>
              <a:gd name="connsiteY1" fmla="*/ 0 h 1713701"/>
              <a:gd name="connsiteX2" fmla="*/ 12006562 w 12006562"/>
              <a:gd name="connsiteY2" fmla="*/ 1713701 h 1713701"/>
              <a:gd name="connsiteX3" fmla="*/ 0 w 12006562"/>
              <a:gd name="connsiteY3" fmla="*/ 1713701 h 1713701"/>
              <a:gd name="connsiteX0" fmla="*/ 0 w 12044928"/>
              <a:gd name="connsiteY0" fmla="*/ 1713701 h 1828800"/>
              <a:gd name="connsiteX1" fmla="*/ 6003281 w 12044928"/>
              <a:gd name="connsiteY1" fmla="*/ 0 h 1828800"/>
              <a:gd name="connsiteX2" fmla="*/ 12044928 w 12044928"/>
              <a:gd name="connsiteY2" fmla="*/ 1828800 h 1828800"/>
              <a:gd name="connsiteX3" fmla="*/ 0 w 12044928"/>
              <a:gd name="connsiteY3" fmla="*/ 1713701 h 1828800"/>
              <a:gd name="connsiteX0" fmla="*/ 0 w 12044928"/>
              <a:gd name="connsiteY0" fmla="*/ 1694518 h 1809617"/>
              <a:gd name="connsiteX1" fmla="*/ 12026811 w 12044928"/>
              <a:gd name="connsiteY1" fmla="*/ 0 h 1809617"/>
              <a:gd name="connsiteX2" fmla="*/ 12044928 w 12044928"/>
              <a:gd name="connsiteY2" fmla="*/ 1809617 h 1809617"/>
              <a:gd name="connsiteX3" fmla="*/ 0 w 12044928"/>
              <a:gd name="connsiteY3" fmla="*/ 1694518 h 1809617"/>
              <a:gd name="connsiteX0" fmla="*/ 0 w 12051323"/>
              <a:gd name="connsiteY0" fmla="*/ 1681729 h 1809617"/>
              <a:gd name="connsiteX1" fmla="*/ 12033206 w 12051323"/>
              <a:gd name="connsiteY1" fmla="*/ 0 h 1809617"/>
              <a:gd name="connsiteX2" fmla="*/ 12051323 w 12051323"/>
              <a:gd name="connsiteY2" fmla="*/ 1809617 h 1809617"/>
              <a:gd name="connsiteX3" fmla="*/ 0 w 12051323"/>
              <a:gd name="connsiteY3" fmla="*/ 1681729 h 1809617"/>
              <a:gd name="connsiteX0" fmla="*/ 142951 w 12176157"/>
              <a:gd name="connsiteY0" fmla="*/ 1681729 h 4266214"/>
              <a:gd name="connsiteX1" fmla="*/ 12176157 w 12176157"/>
              <a:gd name="connsiteY1" fmla="*/ 0 h 4266214"/>
              <a:gd name="connsiteX2" fmla="*/ 0 w 12176157"/>
              <a:gd name="connsiteY2" fmla="*/ 4266214 h 4266214"/>
              <a:gd name="connsiteX3" fmla="*/ 142951 w 12176157"/>
              <a:gd name="connsiteY3" fmla="*/ 1681729 h 4266214"/>
              <a:gd name="connsiteX0" fmla="*/ 142951 w 11091160"/>
              <a:gd name="connsiteY0" fmla="*/ 1517956 h 4102441"/>
              <a:gd name="connsiteX1" fmla="*/ 11091160 w 11091160"/>
              <a:gd name="connsiteY1" fmla="*/ 0 h 4102441"/>
              <a:gd name="connsiteX2" fmla="*/ 0 w 11091160"/>
              <a:gd name="connsiteY2" fmla="*/ 4102441 h 4102441"/>
              <a:gd name="connsiteX3" fmla="*/ 142951 w 11091160"/>
              <a:gd name="connsiteY3" fmla="*/ 1517956 h 4102441"/>
              <a:gd name="connsiteX0" fmla="*/ 0 w 11214341"/>
              <a:gd name="connsiteY0" fmla="*/ 1558899 h 4102441"/>
              <a:gd name="connsiteX1" fmla="*/ 11214341 w 11214341"/>
              <a:gd name="connsiteY1" fmla="*/ 0 h 4102441"/>
              <a:gd name="connsiteX2" fmla="*/ 123181 w 11214341"/>
              <a:gd name="connsiteY2" fmla="*/ 4102441 h 4102441"/>
              <a:gd name="connsiteX3" fmla="*/ 0 w 11214341"/>
              <a:gd name="connsiteY3" fmla="*/ 1558899 h 4102441"/>
              <a:gd name="connsiteX0" fmla="*/ 0 w 11236566"/>
              <a:gd name="connsiteY0" fmla="*/ 1565249 h 4108791"/>
              <a:gd name="connsiteX1" fmla="*/ 11236566 w 11236566"/>
              <a:gd name="connsiteY1" fmla="*/ 0 h 4108791"/>
              <a:gd name="connsiteX2" fmla="*/ 123181 w 11236566"/>
              <a:gd name="connsiteY2" fmla="*/ 4108791 h 4108791"/>
              <a:gd name="connsiteX3" fmla="*/ 0 w 11236566"/>
              <a:gd name="connsiteY3" fmla="*/ 1565249 h 4108791"/>
            </a:gdLst>
            <a:ahLst/>
            <a:cxnLst>
              <a:cxn ang="0">
                <a:pos x="connsiteX0" y="connsiteY0"/>
              </a:cxn>
              <a:cxn ang="0">
                <a:pos x="connsiteX1" y="connsiteY1"/>
              </a:cxn>
              <a:cxn ang="0">
                <a:pos x="connsiteX2" y="connsiteY2"/>
              </a:cxn>
              <a:cxn ang="0">
                <a:pos x="connsiteX3" y="connsiteY3"/>
              </a:cxn>
            </a:cxnLst>
            <a:rect l="l" t="t" r="r" b="b"/>
            <a:pathLst>
              <a:path w="11236566" h="4108791">
                <a:moveTo>
                  <a:pt x="0" y="1565249"/>
                </a:moveTo>
                <a:lnTo>
                  <a:pt x="11236566" y="0"/>
                </a:lnTo>
                <a:lnTo>
                  <a:pt x="123181" y="4108791"/>
                </a:lnTo>
                <a:lnTo>
                  <a:pt x="0" y="1565249"/>
                </a:lnTo>
                <a:close/>
              </a:path>
            </a:pathLst>
          </a:custGeom>
          <a:solidFill>
            <a:srgbClr val="D3D75F">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39" name="Freeform 38">
            <a:extLst>
              <a:ext uri="{FF2B5EF4-FFF2-40B4-BE49-F238E27FC236}">
                <a16:creationId xmlns:a16="http://schemas.microsoft.com/office/drawing/2014/main" id="{2EFD3747-CE54-1F45-8BAA-8CCF2F5196D7}"/>
              </a:ext>
            </a:extLst>
          </p:cNvPr>
          <p:cNvSpPr/>
          <p:nvPr/>
        </p:nvSpPr>
        <p:spPr bwMode="auto">
          <a:xfrm>
            <a:off x="185838" y="1735374"/>
            <a:ext cx="10791391" cy="1573293"/>
          </a:xfrm>
          <a:custGeom>
            <a:avLst/>
            <a:gdLst>
              <a:gd name="connsiteX0" fmla="*/ 10791391 w 10791391"/>
              <a:gd name="connsiteY0" fmla="*/ 0 h 1573293"/>
              <a:gd name="connsiteX1" fmla="*/ 6535978 w 10791391"/>
              <a:gd name="connsiteY1" fmla="*/ 1573293 h 1573293"/>
              <a:gd name="connsiteX2" fmla="*/ 0 w 10791391"/>
              <a:gd name="connsiteY2" fmla="*/ 1503933 h 1573293"/>
              <a:gd name="connsiteX3" fmla="*/ 1522013 w 10791391"/>
              <a:gd name="connsiteY3" fmla="*/ 1291221 h 1573293"/>
            </a:gdLst>
            <a:ahLst/>
            <a:cxnLst>
              <a:cxn ang="0">
                <a:pos x="connsiteX0" y="connsiteY0"/>
              </a:cxn>
              <a:cxn ang="0">
                <a:pos x="connsiteX1" y="connsiteY1"/>
              </a:cxn>
              <a:cxn ang="0">
                <a:pos x="connsiteX2" y="connsiteY2"/>
              </a:cxn>
              <a:cxn ang="0">
                <a:pos x="connsiteX3" y="connsiteY3"/>
              </a:cxn>
            </a:cxnLst>
            <a:rect l="l" t="t" r="r" b="b"/>
            <a:pathLst>
              <a:path w="10791391" h="1573293">
                <a:moveTo>
                  <a:pt x="10791391" y="0"/>
                </a:moveTo>
                <a:lnTo>
                  <a:pt x="6535978" y="1573293"/>
                </a:lnTo>
                <a:lnTo>
                  <a:pt x="0" y="1503933"/>
                </a:lnTo>
                <a:lnTo>
                  <a:pt x="1522013" y="1291221"/>
                </a:lnTo>
                <a:close/>
              </a:path>
            </a:pathLst>
          </a:custGeom>
          <a:solidFill>
            <a:srgbClr val="7A9B3D">
              <a:alpha val="8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40" name="Text Box 15">
            <a:extLst>
              <a:ext uri="{FF2B5EF4-FFF2-40B4-BE49-F238E27FC236}">
                <a16:creationId xmlns:a16="http://schemas.microsoft.com/office/drawing/2014/main" id="{5787E358-0C06-9D4B-A384-25B0F7858225}"/>
              </a:ext>
            </a:extLst>
          </p:cNvPr>
          <p:cNvSpPr txBox="1">
            <a:spLocks noChangeArrowheads="1"/>
          </p:cNvSpPr>
          <p:nvPr/>
        </p:nvSpPr>
        <p:spPr bwMode="ltGray">
          <a:xfrm>
            <a:off x="498352" y="6298861"/>
            <a:ext cx="2868716" cy="184652"/>
          </a:xfrm>
          <a:prstGeom prst="rect">
            <a:avLst/>
          </a:prstGeom>
          <a:noFill/>
          <a:ln w="9525">
            <a:solidFill>
              <a:srgbClr val="000000"/>
            </a:solidFill>
            <a:miter lim="800000"/>
            <a:headEnd/>
            <a:tailEnd/>
          </a:ln>
        </p:spPr>
        <p:txBody>
          <a:bodyPr wrap="none" lIns="45711" tIns="45711" rIns="45711" bIns="27427" anchor="ctr">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marL="0" marR="0" lvl="0" indent="0" algn="l" defTabSz="914400" eaLnBrk="0"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solidFill>
                <a:effectLst/>
                <a:uLnTx/>
                <a:uFillTx/>
                <a:latin typeface="Arial"/>
                <a:ea typeface="ＭＳ Ｐゴシック" pitchFamily="34" charset="-128"/>
                <a:cs typeface="+mn-cs"/>
              </a:rPr>
              <a:t>Not FDIC Insured </a:t>
            </a:r>
            <a:r>
              <a:rPr kumimoji="0" lang="en-US" sz="800" b="1" i="0" u="none" strike="noStrike" kern="0" cap="none" spc="0" normalizeH="0" baseline="0" noProof="0" dirty="0">
                <a:ln>
                  <a:noFill/>
                </a:ln>
                <a:solidFill>
                  <a:srgbClr val="000000"/>
                </a:solidFill>
                <a:effectLst/>
                <a:uLnTx/>
                <a:uFillTx/>
                <a:latin typeface="Arial"/>
                <a:ea typeface="ＭＳ Ｐゴシック" pitchFamily="34" charset="-128"/>
                <a:cs typeface="+mn-cs"/>
                <a:sym typeface="Wingdings" pitchFamily="2" charset="2"/>
              </a:rPr>
              <a:t> May Lose Value  No Bank Guarantee</a:t>
            </a:r>
          </a:p>
        </p:txBody>
      </p:sp>
    </p:spTree>
    <p:extLst>
      <p:ext uri="{BB962C8B-B14F-4D97-AF65-F5344CB8AC3E}">
        <p14:creationId xmlns:p14="http://schemas.microsoft.com/office/powerpoint/2010/main" val="648278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Provisional Income</a:t>
            </a:r>
            <a:br>
              <a:rPr lang="en-US" dirty="0"/>
            </a:br>
            <a:r>
              <a:rPr lang="en-US" sz="2000" b="1" dirty="0">
                <a:solidFill>
                  <a:srgbClr val="768692"/>
                </a:solidFill>
              </a:rPr>
              <a:t>Federal tax on benefits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10</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None/>
            </a:pPr>
            <a:r>
              <a:rPr lang="en-US" altLang="en-US" sz="1000" dirty="0"/>
              <a:t>Source: Social Security Administration, </a:t>
            </a:r>
            <a:r>
              <a:rPr lang="is-IS" sz="1000" dirty="0"/>
              <a:t>2022</a:t>
            </a:r>
            <a:r>
              <a:rPr lang="en-US" altLang="en-US" sz="1000" dirty="0"/>
              <a:t>.</a:t>
            </a:r>
          </a:p>
        </p:txBody>
      </p:sp>
      <p:grpSp>
        <p:nvGrpSpPr>
          <p:cNvPr id="34" name="Group 33">
            <a:extLst>
              <a:ext uri="{FF2B5EF4-FFF2-40B4-BE49-F238E27FC236}">
                <a16:creationId xmlns:a16="http://schemas.microsoft.com/office/drawing/2014/main" id="{65FE24F2-A833-F644-A661-C129AE762E5C}"/>
              </a:ext>
            </a:extLst>
          </p:cNvPr>
          <p:cNvGrpSpPr/>
          <p:nvPr/>
        </p:nvGrpSpPr>
        <p:grpSpPr>
          <a:xfrm>
            <a:off x="5534675" y="4295306"/>
            <a:ext cx="666689" cy="786494"/>
            <a:chOff x="1579667" y="5357337"/>
            <a:chExt cx="547440" cy="645816"/>
          </a:xfrm>
        </p:grpSpPr>
        <p:sp>
          <p:nvSpPr>
            <p:cNvPr id="36" name="Text Box 15">
              <a:extLst>
                <a:ext uri="{FF2B5EF4-FFF2-40B4-BE49-F238E27FC236}">
                  <a16:creationId xmlns:a16="http://schemas.microsoft.com/office/drawing/2014/main" id="{4F92445C-7FE2-1B4E-8A32-BB7931E4217E}"/>
                </a:ext>
              </a:extLst>
            </p:cNvPr>
            <p:cNvSpPr txBox="1">
              <a:spLocks noChangeArrowheads="1"/>
            </p:cNvSpPr>
            <p:nvPr/>
          </p:nvSpPr>
          <p:spPr bwMode="auto">
            <a:xfrm>
              <a:off x="1599398" y="5541488"/>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sp>
          <p:nvSpPr>
            <p:cNvPr id="37" name="Text Box 42">
              <a:extLst>
                <a:ext uri="{FF2B5EF4-FFF2-40B4-BE49-F238E27FC236}">
                  <a16:creationId xmlns:a16="http://schemas.microsoft.com/office/drawing/2014/main" id="{9B37984A-1BCD-2746-BD1A-D3D0872E54A2}"/>
                </a:ext>
              </a:extLst>
            </p:cNvPr>
            <p:cNvSpPr txBox="1">
              <a:spLocks noChangeArrowheads="1"/>
            </p:cNvSpPr>
            <p:nvPr/>
          </p:nvSpPr>
          <p:spPr bwMode="auto">
            <a:xfrm>
              <a:off x="1579667" y="5357337"/>
              <a:ext cx="516245" cy="277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graphicFrame>
        <p:nvGraphicFramePr>
          <p:cNvPr id="11" name="Group 271">
            <a:extLst>
              <a:ext uri="{FF2B5EF4-FFF2-40B4-BE49-F238E27FC236}">
                <a16:creationId xmlns:a16="http://schemas.microsoft.com/office/drawing/2014/main" id="{61CBBA0B-D00A-B648-B1FA-F5C009D67CB7}"/>
              </a:ext>
            </a:extLst>
          </p:cNvPr>
          <p:cNvGraphicFramePr>
            <a:graphicFrameLocks noGrp="1"/>
          </p:cNvGraphicFramePr>
          <p:nvPr>
            <p:extLst>
              <p:ext uri="{D42A27DB-BD31-4B8C-83A1-F6EECF244321}">
                <p14:modId xmlns:p14="http://schemas.microsoft.com/office/powerpoint/2010/main" val="2814167008"/>
              </p:ext>
            </p:extLst>
          </p:nvPr>
        </p:nvGraphicFramePr>
        <p:xfrm>
          <a:off x="666749" y="2565985"/>
          <a:ext cx="10361469" cy="2635340"/>
        </p:xfrm>
        <a:graphic>
          <a:graphicData uri="http://schemas.openxmlformats.org/drawingml/2006/table">
            <a:tbl>
              <a:tblPr/>
              <a:tblGrid>
                <a:gridCol w="3453823">
                  <a:extLst>
                    <a:ext uri="{9D8B030D-6E8A-4147-A177-3AD203B41FA5}">
                      <a16:colId xmlns:a16="http://schemas.microsoft.com/office/drawing/2014/main" val="20000"/>
                    </a:ext>
                  </a:extLst>
                </a:gridCol>
                <a:gridCol w="3453823">
                  <a:extLst>
                    <a:ext uri="{9D8B030D-6E8A-4147-A177-3AD203B41FA5}">
                      <a16:colId xmlns:a16="http://schemas.microsoft.com/office/drawing/2014/main" val="20001"/>
                    </a:ext>
                  </a:extLst>
                </a:gridCol>
                <a:gridCol w="3453823">
                  <a:extLst>
                    <a:ext uri="{9D8B030D-6E8A-4147-A177-3AD203B41FA5}">
                      <a16:colId xmlns:a16="http://schemas.microsoft.com/office/drawing/2014/main" val="20002"/>
                    </a:ext>
                  </a:extLst>
                </a:gridCol>
              </a:tblGrid>
              <a:tr h="658835">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400" b="1" i="0" u="none" strike="noStrike" cap="none" normalizeH="0" baseline="0" dirty="0">
                          <a:ln>
                            <a:noFill/>
                          </a:ln>
                          <a:solidFill>
                            <a:schemeClr val="bg1"/>
                          </a:solidFill>
                          <a:effectLst/>
                          <a:latin typeface="Arial" pitchFamily="34" charset="0"/>
                          <a:ea typeface="Geneva" pitchFamily="125" charset="-128"/>
                        </a:rPr>
                        <a:t>Percentage of </a:t>
                      </a:r>
                      <a:br>
                        <a:rPr kumimoji="0" lang="en-US" sz="1400" b="1" i="0" u="none" strike="noStrike" cap="none" normalizeH="0" baseline="0" dirty="0">
                          <a:ln>
                            <a:noFill/>
                          </a:ln>
                          <a:solidFill>
                            <a:schemeClr val="bg1"/>
                          </a:solidFill>
                          <a:effectLst/>
                          <a:latin typeface="Arial" pitchFamily="34" charset="0"/>
                          <a:ea typeface="Geneva" pitchFamily="125" charset="-128"/>
                        </a:rPr>
                      </a:br>
                      <a:r>
                        <a:rPr kumimoji="0" lang="en-US" sz="1400" b="1" i="0" u="none" strike="noStrike" cap="none" normalizeH="0" baseline="0" dirty="0">
                          <a:ln>
                            <a:noFill/>
                          </a:ln>
                          <a:solidFill>
                            <a:schemeClr val="bg1"/>
                          </a:solidFill>
                          <a:effectLst/>
                          <a:latin typeface="Arial" pitchFamily="34" charset="0"/>
                          <a:ea typeface="Geneva" pitchFamily="125" charset="-128"/>
                        </a:rPr>
                        <a:t>Benefits Subject to Tax</a:t>
                      </a:r>
                    </a:p>
                  </a:txBody>
                  <a:tcPr marL="137160" marT="45701" marB="45701" anchor="ctr" horzOverflow="overflow">
                    <a:lnL>
                      <a:noFill/>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rgbClr val="298FC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400" b="1" i="0" u="none" strike="noStrike" cap="none" normalizeH="0" baseline="0" dirty="0">
                          <a:ln>
                            <a:noFill/>
                          </a:ln>
                          <a:solidFill>
                            <a:schemeClr val="bg1"/>
                          </a:solidFill>
                          <a:effectLst/>
                          <a:latin typeface="Arial" pitchFamily="34" charset="0"/>
                          <a:ea typeface="Geneva" pitchFamily="125" charset="-128"/>
                        </a:rPr>
                        <a:t>Single Filers’ PI </a:t>
                      </a:r>
                    </a:p>
                  </a:txBody>
                  <a:tcPr marT="45701" marB="4570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rgbClr val="298FC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400" b="1" i="0" u="none" strike="noStrike" cap="none" normalizeH="0" baseline="0" dirty="0">
                          <a:ln>
                            <a:noFill/>
                          </a:ln>
                          <a:solidFill>
                            <a:schemeClr val="bg1"/>
                          </a:solidFill>
                          <a:effectLst/>
                          <a:latin typeface="Arial" pitchFamily="34" charset="0"/>
                          <a:ea typeface="Geneva" pitchFamily="125" charset="-128"/>
                        </a:rPr>
                        <a:t>Married Filers’ PI</a:t>
                      </a:r>
                    </a:p>
                  </a:txBody>
                  <a:tcPr marT="45701" marB="45701" anchor="b" horzOverflow="overflow">
                    <a:lnL w="12700" cap="flat" cmpd="sng" algn="ctr">
                      <a:solidFill>
                        <a:schemeClr val="bg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rgbClr val="298FC2"/>
                    </a:solidFill>
                  </a:tcPr>
                </a:tc>
                <a:extLst>
                  <a:ext uri="{0D108BD9-81ED-4DB2-BD59-A6C34878D82A}">
                    <a16:rowId xmlns:a16="http://schemas.microsoft.com/office/drawing/2014/main" val="10000"/>
                  </a:ext>
                </a:extLst>
              </a:tr>
              <a:tr h="65883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0%</a:t>
                      </a:r>
                    </a:p>
                  </a:txBody>
                  <a:tcPr marL="0" marT="45701" marB="45701" anchor="ctr" horzOverflow="overflow">
                    <a:lnL>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$25,000</a:t>
                      </a: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10000"/>
                        <a:lumOff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$32,000</a:t>
                      </a:r>
                    </a:p>
                  </a:txBody>
                  <a:tcPr marT="45701" marB="45701" anchor="ctr" horzOverflow="overflow">
                    <a:lnL w="12700" cap="flat" cmpd="sng" algn="ctr">
                      <a:solidFill>
                        <a:schemeClr val="bg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10000"/>
                        <a:lumOff val="90000"/>
                      </a:schemeClr>
                    </a:solidFill>
                  </a:tcPr>
                </a:tc>
                <a:extLst>
                  <a:ext uri="{0D108BD9-81ED-4DB2-BD59-A6C34878D82A}">
                    <a16:rowId xmlns:a16="http://schemas.microsoft.com/office/drawing/2014/main" val="10001"/>
                  </a:ext>
                </a:extLst>
              </a:tr>
              <a:tr h="65883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Up to 50%</a:t>
                      </a:r>
                    </a:p>
                  </a:txBody>
                  <a:tcPr marL="0" marT="45701" marB="45701"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$25,000–$34,000</a:t>
                      </a:r>
                    </a:p>
                  </a:txBody>
                  <a:tcPr marL="0"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$32,000–$44,000</a:t>
                      </a:r>
                    </a:p>
                  </a:txBody>
                  <a:tcPr marL="0" marT="45701" marB="45701"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extLst>
                  <a:ext uri="{0D108BD9-81ED-4DB2-BD59-A6C34878D82A}">
                    <a16:rowId xmlns:a16="http://schemas.microsoft.com/office/drawing/2014/main" val="10002"/>
                  </a:ext>
                </a:extLst>
              </a:tr>
              <a:tr h="65883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Up to 85%</a:t>
                      </a:r>
                    </a:p>
                  </a:txBody>
                  <a:tcPr marL="0" marT="45701" marB="45701"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2">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Above $34,000</a:t>
                      </a:r>
                    </a:p>
                  </a:txBody>
                  <a:tcPr marL="0"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2">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tab pos="120650" algn="l"/>
                          <a:tab pos="300038" algn="l"/>
                          <a:tab pos="1035050" algn="l"/>
                        </a:tabLst>
                      </a:pPr>
                      <a:r>
                        <a:rPr kumimoji="0" lang="en-US" sz="1800" b="1" i="0" u="none" strike="noStrike" cap="none" normalizeH="0" baseline="0" dirty="0">
                          <a:ln>
                            <a:noFill/>
                          </a:ln>
                          <a:solidFill>
                            <a:schemeClr val="tx1"/>
                          </a:solidFill>
                          <a:effectLst/>
                          <a:latin typeface="Arial" pitchFamily="34" charset="0"/>
                          <a:ea typeface="Geneva" pitchFamily="125" charset="-128"/>
                        </a:rPr>
                        <a:t>Above $44,000</a:t>
                      </a:r>
                    </a:p>
                  </a:txBody>
                  <a:tcPr marL="0" marT="45701" marB="45701"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12" name="Rectangle 11">
            <a:extLst>
              <a:ext uri="{FF2B5EF4-FFF2-40B4-BE49-F238E27FC236}">
                <a16:creationId xmlns:a16="http://schemas.microsoft.com/office/drawing/2014/main" id="{9F2A2FCF-E98A-6B41-AE84-59A3985C9F46}"/>
              </a:ext>
            </a:extLst>
          </p:cNvPr>
          <p:cNvSpPr/>
          <p:nvPr/>
        </p:nvSpPr>
        <p:spPr>
          <a:xfrm>
            <a:off x="675616" y="1332799"/>
            <a:ext cx="3582118" cy="78569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
            <a:extLst>
              <a:ext uri="{FF2B5EF4-FFF2-40B4-BE49-F238E27FC236}">
                <a16:creationId xmlns:a16="http://schemas.microsoft.com/office/drawing/2014/main" id="{DA437168-34B1-9B4D-9836-4372E48A8C76}"/>
              </a:ext>
            </a:extLst>
          </p:cNvPr>
          <p:cNvSpPr>
            <a:spLocks noChangeArrowheads="1"/>
          </p:cNvSpPr>
          <p:nvPr/>
        </p:nvSpPr>
        <p:spPr bwMode="auto">
          <a:xfrm>
            <a:off x="943621" y="1608884"/>
            <a:ext cx="2807522" cy="25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ctr" eaLnBrk="0" hangingPunct="0">
              <a:spcBef>
                <a:spcPts val="300"/>
              </a:spcBef>
              <a:buClr>
                <a:schemeClr val="accent1"/>
              </a:buClr>
              <a:defRPr/>
            </a:pPr>
            <a:r>
              <a:rPr lang="en-US" sz="1600" b="1" dirty="0">
                <a:solidFill>
                  <a:srgbClr val="5482AB"/>
                </a:solidFill>
                <a:latin typeface="Arial" charset="0"/>
                <a:ea typeface="Geneva" charset="0"/>
                <a:cs typeface="ＭＳ Ｐゴシック" charset="0"/>
              </a:rPr>
              <a:t>Provisional Income (PI)</a:t>
            </a:r>
            <a:endParaRPr lang="en-US" sz="1400" dirty="0">
              <a:solidFill>
                <a:srgbClr val="5482AB"/>
              </a:solidFill>
              <a:latin typeface="Arial" charset="0"/>
              <a:ea typeface="Geneva" charset="0"/>
              <a:cs typeface="ＭＳ Ｐゴシック" charset="0"/>
            </a:endParaRPr>
          </a:p>
        </p:txBody>
      </p:sp>
      <p:sp>
        <p:nvSpPr>
          <p:cNvPr id="17" name="Rectangle 16">
            <a:extLst>
              <a:ext uri="{FF2B5EF4-FFF2-40B4-BE49-F238E27FC236}">
                <a16:creationId xmlns:a16="http://schemas.microsoft.com/office/drawing/2014/main" id="{935BB4E1-AF7C-5545-A7E9-2D8F188CF439}"/>
              </a:ext>
            </a:extLst>
          </p:cNvPr>
          <p:cNvSpPr/>
          <p:nvPr/>
        </p:nvSpPr>
        <p:spPr>
          <a:xfrm>
            <a:off x="4918537" y="1300839"/>
            <a:ext cx="4959580" cy="817656"/>
          </a:xfrm>
          <a:prstGeom prst="rect">
            <a:avLst/>
          </a:prstGeom>
          <a:noFill/>
          <a:ln w="38100" cmpd="sng">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31">
            <a:extLst>
              <a:ext uri="{FF2B5EF4-FFF2-40B4-BE49-F238E27FC236}">
                <a16:creationId xmlns:a16="http://schemas.microsoft.com/office/drawing/2014/main" id="{0A9CB990-766C-A84D-9591-AE6A0991F9BF}"/>
              </a:ext>
            </a:extLst>
          </p:cNvPr>
          <p:cNvSpPr txBox="1">
            <a:spLocks noChangeArrowheads="1"/>
          </p:cNvSpPr>
          <p:nvPr/>
        </p:nvSpPr>
        <p:spPr bwMode="auto">
          <a:xfrm>
            <a:off x="7704071" y="1287226"/>
            <a:ext cx="1928813" cy="81612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lnSpc>
                <a:spcPct val="90000"/>
              </a:lnSpc>
              <a:defRPr/>
            </a:pPr>
            <a:r>
              <a:rPr lang="en-US" dirty="0">
                <a:solidFill>
                  <a:srgbClr val="6D6E71"/>
                </a:solidFill>
              </a:rPr>
              <a:t>½ </a:t>
            </a:r>
          </a:p>
          <a:p>
            <a:pPr algn="ctr" eaLnBrk="1" hangingPunct="1">
              <a:lnSpc>
                <a:spcPct val="90000"/>
              </a:lnSpc>
              <a:defRPr/>
            </a:pPr>
            <a:r>
              <a:rPr lang="en-US" sz="1400" dirty="0">
                <a:solidFill>
                  <a:srgbClr val="6D6E71"/>
                </a:solidFill>
              </a:rPr>
              <a:t>Social Security Benefits</a:t>
            </a:r>
          </a:p>
        </p:txBody>
      </p:sp>
      <p:sp>
        <p:nvSpPr>
          <p:cNvPr id="19" name="Text Box 179">
            <a:extLst>
              <a:ext uri="{FF2B5EF4-FFF2-40B4-BE49-F238E27FC236}">
                <a16:creationId xmlns:a16="http://schemas.microsoft.com/office/drawing/2014/main" id="{C4C56FCC-DF71-0044-B4BC-7C131F696E47}"/>
              </a:ext>
            </a:extLst>
          </p:cNvPr>
          <p:cNvSpPr txBox="1">
            <a:spLocks noChangeArrowheads="1"/>
          </p:cNvSpPr>
          <p:nvPr/>
        </p:nvSpPr>
        <p:spPr bwMode="auto">
          <a:xfrm>
            <a:off x="7183310" y="1451611"/>
            <a:ext cx="381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eaLnBrk="1" hangingPunct="1">
              <a:spcBef>
                <a:spcPct val="50000"/>
              </a:spcBef>
              <a:buFont typeface="Symbol" charset="0"/>
              <a:buNone/>
              <a:defRPr/>
            </a:pPr>
            <a:r>
              <a:rPr lang="en-US" sz="2800" b="1" dirty="0">
                <a:solidFill>
                  <a:srgbClr val="298FC2"/>
                </a:solidFill>
              </a:rPr>
              <a:t>+</a:t>
            </a:r>
          </a:p>
        </p:txBody>
      </p:sp>
      <p:sp>
        <p:nvSpPr>
          <p:cNvPr id="20" name="Down Arrow 19">
            <a:extLst>
              <a:ext uri="{FF2B5EF4-FFF2-40B4-BE49-F238E27FC236}">
                <a16:creationId xmlns:a16="http://schemas.microsoft.com/office/drawing/2014/main" id="{21DDEDFB-3EBB-3447-AED0-7AE55192AA8E}"/>
              </a:ext>
            </a:extLst>
          </p:cNvPr>
          <p:cNvSpPr/>
          <p:nvPr/>
        </p:nvSpPr>
        <p:spPr>
          <a:xfrm rot="16200000">
            <a:off x="4291698" y="1526539"/>
            <a:ext cx="339579" cy="407507"/>
          </a:xfrm>
          <a:prstGeom prst="downArrow">
            <a:avLst>
              <a:gd name="adj1" fmla="val 50000"/>
              <a:gd name="adj2" fmla="val 60000"/>
            </a:avLst>
          </a:prstGeom>
          <a:solidFill>
            <a:schemeClr val="tx2">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 Box 131">
            <a:extLst>
              <a:ext uri="{FF2B5EF4-FFF2-40B4-BE49-F238E27FC236}">
                <a16:creationId xmlns:a16="http://schemas.microsoft.com/office/drawing/2014/main" id="{B43AF46C-EBEC-574D-B0EF-A7E74357C225}"/>
              </a:ext>
            </a:extLst>
          </p:cNvPr>
          <p:cNvSpPr txBox="1">
            <a:spLocks noChangeArrowheads="1"/>
          </p:cNvSpPr>
          <p:nvPr/>
        </p:nvSpPr>
        <p:spPr bwMode="auto">
          <a:xfrm>
            <a:off x="5268667" y="1395183"/>
            <a:ext cx="1928813" cy="67762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lnSpc>
                <a:spcPct val="90000"/>
              </a:lnSpc>
              <a:defRPr/>
            </a:pPr>
            <a:r>
              <a:rPr lang="en-US" sz="1400" dirty="0">
                <a:solidFill>
                  <a:srgbClr val="6D6E71"/>
                </a:solidFill>
              </a:rPr>
              <a:t>Modified </a:t>
            </a:r>
            <a:br>
              <a:rPr lang="en-US" sz="1400" dirty="0">
                <a:solidFill>
                  <a:srgbClr val="6D6E71"/>
                </a:solidFill>
              </a:rPr>
            </a:br>
            <a:r>
              <a:rPr lang="en-US" sz="1400" dirty="0">
                <a:solidFill>
                  <a:srgbClr val="6D6E71"/>
                </a:solidFill>
              </a:rPr>
              <a:t>Adjusted </a:t>
            </a:r>
          </a:p>
          <a:p>
            <a:pPr algn="ctr" eaLnBrk="1" hangingPunct="1">
              <a:lnSpc>
                <a:spcPct val="90000"/>
              </a:lnSpc>
              <a:defRPr/>
            </a:pPr>
            <a:r>
              <a:rPr lang="en-US" sz="1400" dirty="0">
                <a:solidFill>
                  <a:srgbClr val="6D6E71"/>
                </a:solidFill>
              </a:rPr>
              <a:t>Gross Income</a:t>
            </a:r>
          </a:p>
        </p:txBody>
      </p:sp>
    </p:spTree>
    <p:custDataLst>
      <p:tags r:id="rId1"/>
    </p:custDataLst>
    <p:extLst>
      <p:ext uri="{BB962C8B-B14F-4D97-AF65-F5344CB8AC3E}">
        <p14:creationId xmlns:p14="http://schemas.microsoft.com/office/powerpoint/2010/main" val="14183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Provisional Income Typically Includes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11</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grpSp>
        <p:nvGrpSpPr>
          <p:cNvPr id="34" name="Group 33">
            <a:extLst>
              <a:ext uri="{FF2B5EF4-FFF2-40B4-BE49-F238E27FC236}">
                <a16:creationId xmlns:a16="http://schemas.microsoft.com/office/drawing/2014/main" id="{65FE24F2-A833-F644-A661-C129AE762E5C}"/>
              </a:ext>
            </a:extLst>
          </p:cNvPr>
          <p:cNvGrpSpPr/>
          <p:nvPr/>
        </p:nvGrpSpPr>
        <p:grpSpPr>
          <a:xfrm>
            <a:off x="5534675" y="4296547"/>
            <a:ext cx="666689" cy="786494"/>
            <a:chOff x="1579667" y="5357337"/>
            <a:chExt cx="547440" cy="645816"/>
          </a:xfrm>
        </p:grpSpPr>
        <p:sp>
          <p:nvSpPr>
            <p:cNvPr id="36" name="Text Box 15">
              <a:extLst>
                <a:ext uri="{FF2B5EF4-FFF2-40B4-BE49-F238E27FC236}">
                  <a16:creationId xmlns:a16="http://schemas.microsoft.com/office/drawing/2014/main" id="{4F92445C-7FE2-1B4E-8A32-BB7931E4217E}"/>
                </a:ext>
              </a:extLst>
            </p:cNvPr>
            <p:cNvSpPr txBox="1">
              <a:spLocks noChangeArrowheads="1"/>
            </p:cNvSpPr>
            <p:nvPr/>
          </p:nvSpPr>
          <p:spPr bwMode="auto">
            <a:xfrm>
              <a:off x="1599398" y="5541488"/>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sp>
          <p:nvSpPr>
            <p:cNvPr id="37" name="Text Box 42">
              <a:extLst>
                <a:ext uri="{FF2B5EF4-FFF2-40B4-BE49-F238E27FC236}">
                  <a16:creationId xmlns:a16="http://schemas.microsoft.com/office/drawing/2014/main" id="{9B37984A-1BCD-2746-BD1A-D3D0872E54A2}"/>
                </a:ext>
              </a:extLst>
            </p:cNvPr>
            <p:cNvSpPr txBox="1">
              <a:spLocks noChangeArrowheads="1"/>
            </p:cNvSpPr>
            <p:nvPr/>
          </p:nvSpPr>
          <p:spPr bwMode="auto">
            <a:xfrm>
              <a:off x="1579667" y="5357337"/>
              <a:ext cx="516245" cy="277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sp>
        <p:nvSpPr>
          <p:cNvPr id="23" name="AutoShape 10">
            <a:extLst>
              <a:ext uri="{FF2B5EF4-FFF2-40B4-BE49-F238E27FC236}">
                <a16:creationId xmlns:a16="http://schemas.microsoft.com/office/drawing/2014/main" id="{328791A2-4E3C-FC47-99F6-2BE41CA1B70C}"/>
              </a:ext>
            </a:extLst>
          </p:cNvPr>
          <p:cNvSpPr>
            <a:spLocks noChangeArrowheads="1"/>
          </p:cNvSpPr>
          <p:nvPr/>
        </p:nvSpPr>
        <p:spPr bwMode="auto">
          <a:xfrm>
            <a:off x="0" y="1486443"/>
            <a:ext cx="12192000" cy="3809048"/>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24" name="Rectangle 23">
            <a:extLst>
              <a:ext uri="{FF2B5EF4-FFF2-40B4-BE49-F238E27FC236}">
                <a16:creationId xmlns:a16="http://schemas.microsoft.com/office/drawing/2014/main" id="{6930BE87-057D-814B-9440-A056A0014707}"/>
              </a:ext>
            </a:extLst>
          </p:cNvPr>
          <p:cNvSpPr/>
          <p:nvPr/>
        </p:nvSpPr>
        <p:spPr bwMode="auto">
          <a:xfrm>
            <a:off x="412749" y="1712543"/>
            <a:ext cx="5083935" cy="33704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25" name="Rectangle 24">
            <a:extLst>
              <a:ext uri="{FF2B5EF4-FFF2-40B4-BE49-F238E27FC236}">
                <a16:creationId xmlns:a16="http://schemas.microsoft.com/office/drawing/2014/main" id="{E8AC81C3-929D-F84D-9F82-ED1A9A881E2E}"/>
              </a:ext>
            </a:extLst>
          </p:cNvPr>
          <p:cNvSpPr/>
          <p:nvPr/>
        </p:nvSpPr>
        <p:spPr bwMode="auto">
          <a:xfrm>
            <a:off x="5904608" y="1712543"/>
            <a:ext cx="5105400" cy="33704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26" name="Rectangle 9">
            <a:extLst>
              <a:ext uri="{FF2B5EF4-FFF2-40B4-BE49-F238E27FC236}">
                <a16:creationId xmlns:a16="http://schemas.microsoft.com/office/drawing/2014/main" id="{6E03B6C4-5F1A-A444-AC9A-D1E1EEDF973C}"/>
              </a:ext>
            </a:extLst>
          </p:cNvPr>
          <p:cNvSpPr>
            <a:spLocks noChangeArrowheads="1"/>
          </p:cNvSpPr>
          <p:nvPr/>
        </p:nvSpPr>
        <p:spPr bwMode="auto">
          <a:xfrm>
            <a:off x="1022109" y="1896049"/>
            <a:ext cx="3492847" cy="1654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50% of Social Security benefits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Income from municipal bonds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Wages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Business income</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Interest</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Capital gains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Dividends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Traditional IRA distributions</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spc="-20" dirty="0">
                <a:ea typeface="Geneva" pitchFamily="125" charset="-128"/>
              </a:rPr>
              <a:t>Rental income</a:t>
            </a:r>
          </a:p>
        </p:txBody>
      </p:sp>
      <p:sp>
        <p:nvSpPr>
          <p:cNvPr id="27" name="Rectangle 9">
            <a:extLst>
              <a:ext uri="{FF2B5EF4-FFF2-40B4-BE49-F238E27FC236}">
                <a16:creationId xmlns:a16="http://schemas.microsoft.com/office/drawing/2014/main" id="{2CD1F0C0-89F2-154D-805B-69C382BD32CB}"/>
              </a:ext>
            </a:extLst>
          </p:cNvPr>
          <p:cNvSpPr>
            <a:spLocks noChangeArrowheads="1"/>
          </p:cNvSpPr>
          <p:nvPr/>
        </p:nvSpPr>
        <p:spPr bwMode="auto">
          <a:xfrm>
            <a:off x="6168706" y="1896048"/>
            <a:ext cx="4746036" cy="216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ct val="20000"/>
              </a:spcBef>
              <a:buClr>
                <a:schemeClr val="accent2"/>
              </a:buClr>
              <a:buSzPct val="140000"/>
              <a:tabLst>
                <a:tab pos="300038" algn="l"/>
                <a:tab pos="1035050" algn="l"/>
              </a:tabLst>
              <a:defRPr/>
            </a:pPr>
            <a:r>
              <a:rPr lang="en-US" sz="1600" b="1" spc="-20" dirty="0">
                <a:ea typeface="Geneva" pitchFamily="125" charset="-128"/>
              </a:rPr>
              <a:t>May Not Include:</a:t>
            </a:r>
          </a:p>
          <a:p>
            <a:pPr marL="111125" lvl="1" indent="-111125" eaLnBrk="0" hangingPunct="0">
              <a:lnSpc>
                <a:spcPct val="114000"/>
              </a:lnSpc>
              <a:spcBef>
                <a:spcPts val="600"/>
              </a:spcBef>
              <a:buSzPct val="100000"/>
              <a:buFont typeface="Arial" panose="020B0604020202020204" pitchFamily="34" charset="0"/>
              <a:buChar char="•"/>
              <a:tabLst>
                <a:tab pos="300038" algn="l"/>
                <a:tab pos="1035050" algn="l"/>
              </a:tabLst>
              <a:defRPr/>
            </a:pPr>
            <a:r>
              <a:rPr lang="en-US" sz="1600" spc="-20" dirty="0">
                <a:ea typeface="Geneva" pitchFamily="125" charset="-128"/>
              </a:rPr>
              <a:t>Tax-deferred buildup inside IRAs, 401(k)s, </a:t>
            </a:r>
            <a:br>
              <a:rPr lang="en-US" sz="1600" spc="-20" dirty="0">
                <a:ea typeface="Geneva" pitchFamily="125" charset="-128"/>
              </a:rPr>
            </a:br>
            <a:r>
              <a:rPr lang="en-US" sz="1600" spc="-20" dirty="0">
                <a:ea typeface="Geneva" pitchFamily="125" charset="-128"/>
              </a:rPr>
              <a:t>and annuities</a:t>
            </a:r>
          </a:p>
          <a:p>
            <a:pPr marL="111125" lvl="1" indent="-111125" eaLnBrk="0" hangingPunct="0">
              <a:lnSpc>
                <a:spcPct val="114000"/>
              </a:lnSpc>
              <a:spcBef>
                <a:spcPts val="600"/>
              </a:spcBef>
              <a:buSzPct val="100000"/>
              <a:buFont typeface="Arial" panose="020B0604020202020204" pitchFamily="34" charset="0"/>
              <a:buChar char="•"/>
              <a:tabLst>
                <a:tab pos="300038" algn="l"/>
                <a:tab pos="1035050" algn="l"/>
              </a:tabLst>
              <a:defRPr/>
            </a:pPr>
            <a:r>
              <a:rPr lang="en-US" sz="1600" spc="-20" dirty="0">
                <a:ea typeface="Geneva" pitchFamily="125" charset="-128"/>
              </a:rPr>
              <a:t>Income from Roth IRAs</a:t>
            </a:r>
          </a:p>
          <a:p>
            <a:pPr marL="111125" lvl="1" indent="-111125" eaLnBrk="0" hangingPunct="0">
              <a:lnSpc>
                <a:spcPct val="114000"/>
              </a:lnSpc>
              <a:spcBef>
                <a:spcPts val="600"/>
              </a:spcBef>
              <a:buSzPct val="100000"/>
              <a:buFont typeface="Arial" panose="020B0604020202020204" pitchFamily="34" charset="0"/>
              <a:buChar char="•"/>
              <a:tabLst>
                <a:tab pos="300038" algn="l"/>
                <a:tab pos="1035050" algn="l"/>
              </a:tabLst>
              <a:defRPr/>
            </a:pPr>
            <a:r>
              <a:rPr lang="en-US" sz="1600" spc="-20" dirty="0">
                <a:ea typeface="Geneva" pitchFamily="125" charset="-128"/>
              </a:rPr>
              <a:t>Non-taxable income from life insurance</a:t>
            </a:r>
          </a:p>
          <a:p>
            <a:pPr marL="111125" lvl="1" indent="-111125" eaLnBrk="0" hangingPunct="0">
              <a:lnSpc>
                <a:spcPct val="114000"/>
              </a:lnSpc>
              <a:spcBef>
                <a:spcPts val="600"/>
              </a:spcBef>
              <a:buSzPct val="100000"/>
              <a:buFont typeface="Arial" panose="020B0604020202020204" pitchFamily="34" charset="0"/>
              <a:buChar char="•"/>
              <a:tabLst>
                <a:tab pos="300038" algn="l"/>
                <a:tab pos="1035050" algn="l"/>
              </a:tabLst>
              <a:defRPr/>
            </a:pPr>
            <a:r>
              <a:rPr lang="en-US" sz="1600" spc="-20" dirty="0">
                <a:ea typeface="Geneva" pitchFamily="125" charset="-128"/>
              </a:rPr>
              <a:t>HSA distributions when used for qualified medical expenses</a:t>
            </a:r>
          </a:p>
        </p:txBody>
      </p:sp>
      <p:cxnSp>
        <p:nvCxnSpPr>
          <p:cNvPr id="28" name="Straight Connector 27">
            <a:extLst>
              <a:ext uri="{FF2B5EF4-FFF2-40B4-BE49-F238E27FC236}">
                <a16:creationId xmlns:a16="http://schemas.microsoft.com/office/drawing/2014/main" id="{8DD56324-4A16-C742-B95A-08EAE1D2F6E7}"/>
              </a:ext>
            </a:extLst>
          </p:cNvPr>
          <p:cNvCxnSpPr>
            <a:cxnSpLocks/>
          </p:cNvCxnSpPr>
          <p:nvPr/>
        </p:nvCxnSpPr>
        <p:spPr bwMode="auto">
          <a:xfrm>
            <a:off x="0" y="148480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638FE006-A1D3-7843-8D8B-CC78637139EC}"/>
              </a:ext>
            </a:extLst>
          </p:cNvPr>
          <p:cNvCxnSpPr>
            <a:cxnSpLocks/>
          </p:cNvCxnSpPr>
          <p:nvPr/>
        </p:nvCxnSpPr>
        <p:spPr bwMode="auto">
          <a:xfrm>
            <a:off x="0" y="529549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30" name="Freeform 6">
            <a:extLst>
              <a:ext uri="{FF2B5EF4-FFF2-40B4-BE49-F238E27FC236}">
                <a16:creationId xmlns:a16="http://schemas.microsoft.com/office/drawing/2014/main" id="{AF7C05D4-42F7-1A40-8EFD-95B97F09DBF1}"/>
              </a:ext>
            </a:extLst>
          </p:cNvPr>
          <p:cNvSpPr>
            <a:spLocks/>
          </p:cNvSpPr>
          <p:nvPr/>
        </p:nvSpPr>
        <p:spPr bwMode="auto">
          <a:xfrm>
            <a:off x="620591" y="1910184"/>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1" name="Freeform 6">
            <a:extLst>
              <a:ext uri="{FF2B5EF4-FFF2-40B4-BE49-F238E27FC236}">
                <a16:creationId xmlns:a16="http://schemas.microsoft.com/office/drawing/2014/main" id="{55412B27-800F-AF40-9B83-04CAA0DD804A}"/>
              </a:ext>
            </a:extLst>
          </p:cNvPr>
          <p:cNvSpPr>
            <a:spLocks/>
          </p:cNvSpPr>
          <p:nvPr/>
        </p:nvSpPr>
        <p:spPr bwMode="auto">
          <a:xfrm>
            <a:off x="620591" y="2261298"/>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2" name="Freeform 6">
            <a:extLst>
              <a:ext uri="{FF2B5EF4-FFF2-40B4-BE49-F238E27FC236}">
                <a16:creationId xmlns:a16="http://schemas.microsoft.com/office/drawing/2014/main" id="{47E16DF9-8390-7D4D-9E03-440699442E1F}"/>
              </a:ext>
            </a:extLst>
          </p:cNvPr>
          <p:cNvSpPr>
            <a:spLocks/>
          </p:cNvSpPr>
          <p:nvPr/>
        </p:nvSpPr>
        <p:spPr bwMode="auto">
          <a:xfrm>
            <a:off x="620591" y="2976223"/>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3" name="Freeform 6">
            <a:extLst>
              <a:ext uri="{FF2B5EF4-FFF2-40B4-BE49-F238E27FC236}">
                <a16:creationId xmlns:a16="http://schemas.microsoft.com/office/drawing/2014/main" id="{3DA94F42-A5A6-A34E-9AE6-6CBD7F22585F}"/>
              </a:ext>
            </a:extLst>
          </p:cNvPr>
          <p:cNvSpPr>
            <a:spLocks/>
          </p:cNvSpPr>
          <p:nvPr/>
        </p:nvSpPr>
        <p:spPr bwMode="auto">
          <a:xfrm>
            <a:off x="620591" y="4622857"/>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5" name="Freeform 6">
            <a:extLst>
              <a:ext uri="{FF2B5EF4-FFF2-40B4-BE49-F238E27FC236}">
                <a16:creationId xmlns:a16="http://schemas.microsoft.com/office/drawing/2014/main" id="{8621BF17-AC3B-C149-8D45-68300692CF37}"/>
              </a:ext>
            </a:extLst>
          </p:cNvPr>
          <p:cNvSpPr>
            <a:spLocks/>
          </p:cNvSpPr>
          <p:nvPr/>
        </p:nvSpPr>
        <p:spPr bwMode="auto">
          <a:xfrm>
            <a:off x="620591" y="4274782"/>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8" name="Freeform 6">
            <a:extLst>
              <a:ext uri="{FF2B5EF4-FFF2-40B4-BE49-F238E27FC236}">
                <a16:creationId xmlns:a16="http://schemas.microsoft.com/office/drawing/2014/main" id="{C095E06D-7F5A-F642-8DF5-36B3650E8EA9}"/>
              </a:ext>
            </a:extLst>
          </p:cNvPr>
          <p:cNvSpPr>
            <a:spLocks/>
          </p:cNvSpPr>
          <p:nvPr/>
        </p:nvSpPr>
        <p:spPr bwMode="auto">
          <a:xfrm>
            <a:off x="620591" y="3962467"/>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9" name="Freeform 6">
            <a:extLst>
              <a:ext uri="{FF2B5EF4-FFF2-40B4-BE49-F238E27FC236}">
                <a16:creationId xmlns:a16="http://schemas.microsoft.com/office/drawing/2014/main" id="{ED91A984-255E-C64B-9D5C-D6AA6EDD8D82}"/>
              </a:ext>
            </a:extLst>
          </p:cNvPr>
          <p:cNvSpPr>
            <a:spLocks/>
          </p:cNvSpPr>
          <p:nvPr/>
        </p:nvSpPr>
        <p:spPr bwMode="auto">
          <a:xfrm>
            <a:off x="620591" y="3650152"/>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0" name="Freeform 6">
            <a:extLst>
              <a:ext uri="{FF2B5EF4-FFF2-40B4-BE49-F238E27FC236}">
                <a16:creationId xmlns:a16="http://schemas.microsoft.com/office/drawing/2014/main" id="{9AFD7A5C-F604-9E4A-9276-CDF5016E89AF}"/>
              </a:ext>
            </a:extLst>
          </p:cNvPr>
          <p:cNvSpPr>
            <a:spLocks/>
          </p:cNvSpPr>
          <p:nvPr/>
        </p:nvSpPr>
        <p:spPr bwMode="auto">
          <a:xfrm>
            <a:off x="620591" y="3336167"/>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1" name="Freeform 6">
            <a:extLst>
              <a:ext uri="{FF2B5EF4-FFF2-40B4-BE49-F238E27FC236}">
                <a16:creationId xmlns:a16="http://schemas.microsoft.com/office/drawing/2014/main" id="{8A02441F-F656-6346-9EDC-3D55A0F8FC6A}"/>
              </a:ext>
            </a:extLst>
          </p:cNvPr>
          <p:cNvSpPr>
            <a:spLocks/>
          </p:cNvSpPr>
          <p:nvPr/>
        </p:nvSpPr>
        <p:spPr bwMode="auto">
          <a:xfrm>
            <a:off x="620591" y="2614001"/>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Tree>
    <p:custDataLst>
      <p:tags r:id="rId1"/>
    </p:custDataLst>
    <p:extLst>
      <p:ext uri="{BB962C8B-B14F-4D97-AF65-F5344CB8AC3E}">
        <p14:creationId xmlns:p14="http://schemas.microsoft.com/office/powerpoint/2010/main" val="131021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Spousal Benefits</a:t>
            </a:r>
            <a:br>
              <a:rPr lang="en-US" dirty="0"/>
            </a:br>
            <a:r>
              <a:rPr lang="en-US" sz="2000" b="1" dirty="0">
                <a:solidFill>
                  <a:srgbClr val="768692"/>
                </a:solidFill>
              </a:rPr>
              <a:t>If you are married and collect early, your spousal benefits are reduced</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12</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None/>
            </a:pPr>
            <a:r>
              <a:rPr lang="en-US" altLang="en-US" sz="1000" dirty="0"/>
              <a:t>Source: Social Security Administration, </a:t>
            </a:r>
            <a:r>
              <a:rPr lang="is-IS" sz="1000" dirty="0"/>
              <a:t>2022</a:t>
            </a:r>
            <a:r>
              <a:rPr lang="en-US" altLang="en-US" sz="1000" dirty="0"/>
              <a:t>.</a:t>
            </a:r>
          </a:p>
        </p:txBody>
      </p:sp>
      <p:grpSp>
        <p:nvGrpSpPr>
          <p:cNvPr id="34" name="Group 33">
            <a:extLst>
              <a:ext uri="{FF2B5EF4-FFF2-40B4-BE49-F238E27FC236}">
                <a16:creationId xmlns:a16="http://schemas.microsoft.com/office/drawing/2014/main" id="{65FE24F2-A833-F644-A661-C129AE762E5C}"/>
              </a:ext>
            </a:extLst>
          </p:cNvPr>
          <p:cNvGrpSpPr/>
          <p:nvPr/>
        </p:nvGrpSpPr>
        <p:grpSpPr>
          <a:xfrm>
            <a:off x="5560075" y="4645094"/>
            <a:ext cx="666689" cy="786494"/>
            <a:chOff x="1579667" y="5357337"/>
            <a:chExt cx="547440" cy="645816"/>
          </a:xfrm>
        </p:grpSpPr>
        <p:sp>
          <p:nvSpPr>
            <p:cNvPr id="36" name="Text Box 15">
              <a:extLst>
                <a:ext uri="{FF2B5EF4-FFF2-40B4-BE49-F238E27FC236}">
                  <a16:creationId xmlns:a16="http://schemas.microsoft.com/office/drawing/2014/main" id="{4F92445C-7FE2-1B4E-8A32-BB7931E4217E}"/>
                </a:ext>
              </a:extLst>
            </p:cNvPr>
            <p:cNvSpPr txBox="1">
              <a:spLocks noChangeArrowheads="1"/>
            </p:cNvSpPr>
            <p:nvPr/>
          </p:nvSpPr>
          <p:spPr bwMode="auto">
            <a:xfrm>
              <a:off x="1599398" y="5541488"/>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sp>
          <p:nvSpPr>
            <p:cNvPr id="37" name="Text Box 42">
              <a:extLst>
                <a:ext uri="{FF2B5EF4-FFF2-40B4-BE49-F238E27FC236}">
                  <a16:creationId xmlns:a16="http://schemas.microsoft.com/office/drawing/2014/main" id="{9B37984A-1BCD-2746-BD1A-D3D0872E54A2}"/>
                </a:ext>
              </a:extLst>
            </p:cNvPr>
            <p:cNvSpPr txBox="1">
              <a:spLocks noChangeArrowheads="1"/>
            </p:cNvSpPr>
            <p:nvPr/>
          </p:nvSpPr>
          <p:spPr bwMode="auto">
            <a:xfrm>
              <a:off x="1579667" y="5357337"/>
              <a:ext cx="516245" cy="277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grpSp>
        <p:nvGrpSpPr>
          <p:cNvPr id="53" name="Group 52">
            <a:extLst>
              <a:ext uri="{FF2B5EF4-FFF2-40B4-BE49-F238E27FC236}">
                <a16:creationId xmlns:a16="http://schemas.microsoft.com/office/drawing/2014/main" id="{AF62EF6F-0316-9443-94FC-7010814CAFE3}"/>
              </a:ext>
            </a:extLst>
          </p:cNvPr>
          <p:cNvGrpSpPr/>
          <p:nvPr/>
        </p:nvGrpSpPr>
        <p:grpSpPr>
          <a:xfrm>
            <a:off x="9339394" y="3561737"/>
            <a:ext cx="1266801" cy="657410"/>
            <a:chOff x="6192700" y="2405533"/>
            <a:chExt cx="1266801" cy="657410"/>
          </a:xfrm>
        </p:grpSpPr>
        <p:sp>
          <p:nvSpPr>
            <p:cNvPr id="54" name="Oval 53">
              <a:extLst>
                <a:ext uri="{FF2B5EF4-FFF2-40B4-BE49-F238E27FC236}">
                  <a16:creationId xmlns:a16="http://schemas.microsoft.com/office/drawing/2014/main" id="{B8803B5C-36CB-B44E-9F68-5332F7706F81}"/>
                </a:ext>
              </a:extLst>
            </p:cNvPr>
            <p:cNvSpPr/>
            <p:nvPr/>
          </p:nvSpPr>
          <p:spPr>
            <a:xfrm>
              <a:off x="6487460" y="2405533"/>
              <a:ext cx="657410" cy="657410"/>
            </a:xfrm>
            <a:prstGeom prst="ellipse">
              <a:avLst/>
            </a:prstGeom>
            <a:solidFill>
              <a:srgbClr val="298F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343">
              <a:extLst>
                <a:ext uri="{FF2B5EF4-FFF2-40B4-BE49-F238E27FC236}">
                  <a16:creationId xmlns:a16="http://schemas.microsoft.com/office/drawing/2014/main" id="{D209D212-CB74-AF42-868C-5986EEB177BF}"/>
                </a:ext>
              </a:extLst>
            </p:cNvPr>
            <p:cNvSpPr>
              <a:spLocks noChangeArrowheads="1"/>
            </p:cNvSpPr>
            <p:nvPr/>
          </p:nvSpPr>
          <p:spPr bwMode="auto">
            <a:xfrm>
              <a:off x="6214970" y="2461542"/>
              <a:ext cx="1244531"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chemeClr val="bg1"/>
                  </a:solidFill>
                  <a:latin typeface="Arial" charset="0"/>
                  <a:ea typeface="ＭＳ Ｐゴシック" charset="0"/>
                  <a:cs typeface="ＭＳ Ｐゴシック" charset="0"/>
                </a:rPr>
                <a:t>50%</a:t>
              </a:r>
            </a:p>
          </p:txBody>
        </p:sp>
        <p:sp>
          <p:nvSpPr>
            <p:cNvPr id="56" name="Rectangle 366">
              <a:extLst>
                <a:ext uri="{FF2B5EF4-FFF2-40B4-BE49-F238E27FC236}">
                  <a16:creationId xmlns:a16="http://schemas.microsoft.com/office/drawing/2014/main" id="{F5F20186-92BB-3A4E-BAE5-5A93DADB000C}"/>
                </a:ext>
              </a:extLst>
            </p:cNvPr>
            <p:cNvSpPr>
              <a:spLocks noChangeArrowheads="1"/>
            </p:cNvSpPr>
            <p:nvPr/>
          </p:nvSpPr>
          <p:spPr bwMode="auto">
            <a:xfrm>
              <a:off x="6192700" y="2727294"/>
              <a:ext cx="124081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400" b="1" dirty="0">
                  <a:solidFill>
                    <a:srgbClr val="FFFFFF"/>
                  </a:solidFill>
                  <a:latin typeface="Arial" charset="0"/>
                  <a:ea typeface="ＭＳ Ｐゴシック" charset="0"/>
                  <a:cs typeface="ＭＳ Ｐゴシック" charset="0"/>
                </a:rPr>
                <a:t>FRA</a:t>
              </a:r>
            </a:p>
          </p:txBody>
        </p:sp>
      </p:grpSp>
      <p:sp>
        <p:nvSpPr>
          <p:cNvPr id="57" name="Rectangle 56">
            <a:extLst>
              <a:ext uri="{FF2B5EF4-FFF2-40B4-BE49-F238E27FC236}">
                <a16:creationId xmlns:a16="http://schemas.microsoft.com/office/drawing/2014/main" id="{36D1BFD2-F8E4-3240-9DBF-ECF98F4020CF}"/>
              </a:ext>
            </a:extLst>
          </p:cNvPr>
          <p:cNvSpPr/>
          <p:nvPr/>
        </p:nvSpPr>
        <p:spPr>
          <a:xfrm>
            <a:off x="1318877" y="2143754"/>
            <a:ext cx="9362061" cy="3808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212">
            <a:extLst>
              <a:ext uri="{FF2B5EF4-FFF2-40B4-BE49-F238E27FC236}">
                <a16:creationId xmlns:a16="http://schemas.microsoft.com/office/drawing/2014/main" id="{6A2DBB78-1AF2-CF4B-9350-D44237EC3A2E}"/>
              </a:ext>
            </a:extLst>
          </p:cNvPr>
          <p:cNvSpPr>
            <a:spLocks noChangeArrowheads="1"/>
          </p:cNvSpPr>
          <p:nvPr/>
        </p:nvSpPr>
        <p:spPr bwMode="auto">
          <a:xfrm>
            <a:off x="734300" y="4682985"/>
            <a:ext cx="1219200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800" b="1" dirty="0">
                <a:solidFill>
                  <a:srgbClr val="768692"/>
                </a:solidFill>
              </a:rPr>
              <a:t>Spouse can collect up to</a:t>
            </a:r>
            <a:r>
              <a:rPr lang="en-US" sz="2000" b="1" dirty="0">
                <a:solidFill>
                  <a:srgbClr val="768692"/>
                </a:solidFill>
              </a:rPr>
              <a:t> </a:t>
            </a:r>
            <a:r>
              <a:rPr lang="en-US" sz="2400" b="1" dirty="0">
                <a:solidFill>
                  <a:srgbClr val="298FC2"/>
                </a:solidFill>
              </a:rPr>
              <a:t>43%–54% more</a:t>
            </a:r>
            <a:r>
              <a:rPr lang="en-US" sz="1600" b="1" dirty="0">
                <a:solidFill>
                  <a:srgbClr val="298FC2"/>
                </a:solidFill>
              </a:rPr>
              <a:t> </a:t>
            </a:r>
            <a:r>
              <a:rPr lang="en-US" sz="1800" b="1" dirty="0">
                <a:solidFill>
                  <a:srgbClr val="768692"/>
                </a:solidFill>
              </a:rPr>
              <a:t>by waiting until FRA.</a:t>
            </a:r>
            <a:endParaRPr lang="en-US" b="1" dirty="0">
              <a:solidFill>
                <a:srgbClr val="768692"/>
              </a:solidFill>
            </a:endParaRPr>
          </a:p>
        </p:txBody>
      </p:sp>
      <p:sp>
        <p:nvSpPr>
          <p:cNvPr id="59" name="Rectangle 377">
            <a:extLst>
              <a:ext uri="{FF2B5EF4-FFF2-40B4-BE49-F238E27FC236}">
                <a16:creationId xmlns:a16="http://schemas.microsoft.com/office/drawing/2014/main" id="{A26042EE-F680-6C45-8FF9-F80AA154EF13}"/>
              </a:ext>
            </a:extLst>
          </p:cNvPr>
          <p:cNvSpPr>
            <a:spLocks noChangeArrowheads="1"/>
          </p:cNvSpPr>
          <p:nvPr/>
        </p:nvSpPr>
        <p:spPr bwMode="auto">
          <a:xfrm>
            <a:off x="489861" y="1660150"/>
            <a:ext cx="5406884"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spcBef>
                <a:spcPct val="20000"/>
              </a:spcBef>
              <a:buClr>
                <a:schemeClr val="accent1"/>
              </a:buClr>
              <a:defRPr/>
            </a:pPr>
            <a:r>
              <a:rPr lang="en-US" sz="1800" b="1" dirty="0">
                <a:latin typeface="Arial" charset="0"/>
                <a:ea typeface="ＭＳ Ｐゴシック" charset="0"/>
                <a:cs typeface="ＭＳ Ｐゴシック" charset="0"/>
              </a:rPr>
              <a:t>PERCENTAGE OF SPOUSAL BENEFITS</a:t>
            </a:r>
          </a:p>
        </p:txBody>
      </p:sp>
      <p:cxnSp>
        <p:nvCxnSpPr>
          <p:cNvPr id="60" name="Straight Connector 59">
            <a:extLst>
              <a:ext uri="{FF2B5EF4-FFF2-40B4-BE49-F238E27FC236}">
                <a16:creationId xmlns:a16="http://schemas.microsoft.com/office/drawing/2014/main" id="{524FEC75-5AD1-2346-87F0-FD7498A8DD43}"/>
              </a:ext>
            </a:extLst>
          </p:cNvPr>
          <p:cNvCxnSpPr>
            <a:cxnSpLocks/>
          </p:cNvCxnSpPr>
          <p:nvPr/>
        </p:nvCxnSpPr>
        <p:spPr>
          <a:xfrm>
            <a:off x="1380290" y="3400959"/>
            <a:ext cx="9257187" cy="0"/>
          </a:xfrm>
          <a:prstGeom prst="line">
            <a:avLst/>
          </a:prstGeom>
          <a:ln w="6350">
            <a:solidFill>
              <a:srgbClr val="BFBFBF"/>
            </a:solidFill>
          </a:ln>
        </p:spPr>
        <p:style>
          <a:lnRef idx="1">
            <a:schemeClr val="accent1"/>
          </a:lnRef>
          <a:fillRef idx="0">
            <a:schemeClr val="accent1"/>
          </a:fillRef>
          <a:effectRef idx="0">
            <a:schemeClr val="accent1"/>
          </a:effectRef>
          <a:fontRef idx="minor">
            <a:schemeClr val="tx1"/>
          </a:fontRef>
        </p:style>
      </p:cxnSp>
      <p:sp>
        <p:nvSpPr>
          <p:cNvPr id="61" name="Rectangle 335">
            <a:extLst>
              <a:ext uri="{FF2B5EF4-FFF2-40B4-BE49-F238E27FC236}">
                <a16:creationId xmlns:a16="http://schemas.microsoft.com/office/drawing/2014/main" id="{E5D0F5E1-F369-9E45-8152-28712EB2BFB9}"/>
              </a:ext>
            </a:extLst>
          </p:cNvPr>
          <p:cNvSpPr>
            <a:spLocks noChangeArrowheads="1"/>
          </p:cNvSpPr>
          <p:nvPr/>
        </p:nvSpPr>
        <p:spPr bwMode="auto">
          <a:xfrm>
            <a:off x="3083107" y="2765056"/>
            <a:ext cx="1203771"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35.0% </a:t>
            </a:r>
          </a:p>
        </p:txBody>
      </p:sp>
      <p:sp>
        <p:nvSpPr>
          <p:cNvPr id="62" name="Rectangle 336">
            <a:extLst>
              <a:ext uri="{FF2B5EF4-FFF2-40B4-BE49-F238E27FC236}">
                <a16:creationId xmlns:a16="http://schemas.microsoft.com/office/drawing/2014/main" id="{68A59FA3-7B86-E744-8C31-F12B9A2802DF}"/>
              </a:ext>
            </a:extLst>
          </p:cNvPr>
          <p:cNvSpPr>
            <a:spLocks noChangeArrowheads="1"/>
          </p:cNvSpPr>
          <p:nvPr/>
        </p:nvSpPr>
        <p:spPr bwMode="auto">
          <a:xfrm>
            <a:off x="3051434" y="3664400"/>
            <a:ext cx="1222290"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32.5%</a:t>
            </a:r>
          </a:p>
        </p:txBody>
      </p:sp>
      <p:sp>
        <p:nvSpPr>
          <p:cNvPr id="63" name="Rectangle 337">
            <a:extLst>
              <a:ext uri="{FF2B5EF4-FFF2-40B4-BE49-F238E27FC236}">
                <a16:creationId xmlns:a16="http://schemas.microsoft.com/office/drawing/2014/main" id="{781DCEB3-125D-E04E-85BF-D5FC6FF56FFC}"/>
              </a:ext>
            </a:extLst>
          </p:cNvPr>
          <p:cNvSpPr>
            <a:spLocks noChangeArrowheads="1"/>
          </p:cNvSpPr>
          <p:nvPr/>
        </p:nvSpPr>
        <p:spPr bwMode="auto">
          <a:xfrm>
            <a:off x="4185861" y="2765056"/>
            <a:ext cx="1213031"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37.5% </a:t>
            </a:r>
          </a:p>
        </p:txBody>
      </p:sp>
      <p:sp>
        <p:nvSpPr>
          <p:cNvPr id="64" name="Rectangle 338">
            <a:extLst>
              <a:ext uri="{FF2B5EF4-FFF2-40B4-BE49-F238E27FC236}">
                <a16:creationId xmlns:a16="http://schemas.microsoft.com/office/drawing/2014/main" id="{38B6F691-B61B-D841-B9D0-47954BDE23B7}"/>
              </a:ext>
            </a:extLst>
          </p:cNvPr>
          <p:cNvSpPr>
            <a:spLocks noChangeArrowheads="1"/>
          </p:cNvSpPr>
          <p:nvPr/>
        </p:nvSpPr>
        <p:spPr bwMode="auto">
          <a:xfrm>
            <a:off x="4185861" y="3674102"/>
            <a:ext cx="1203771"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35.0% </a:t>
            </a:r>
          </a:p>
        </p:txBody>
      </p:sp>
      <p:sp>
        <p:nvSpPr>
          <p:cNvPr id="65" name="Rectangle 339">
            <a:extLst>
              <a:ext uri="{FF2B5EF4-FFF2-40B4-BE49-F238E27FC236}">
                <a16:creationId xmlns:a16="http://schemas.microsoft.com/office/drawing/2014/main" id="{E83713F0-6850-1C4A-B51C-BC105910B3F7}"/>
              </a:ext>
            </a:extLst>
          </p:cNvPr>
          <p:cNvSpPr>
            <a:spLocks noChangeArrowheads="1"/>
          </p:cNvSpPr>
          <p:nvPr/>
        </p:nvSpPr>
        <p:spPr bwMode="auto">
          <a:xfrm>
            <a:off x="5488260" y="2765056"/>
            <a:ext cx="1213030"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41.7% </a:t>
            </a:r>
          </a:p>
        </p:txBody>
      </p:sp>
      <p:sp>
        <p:nvSpPr>
          <p:cNvPr id="66" name="Rectangle 340">
            <a:extLst>
              <a:ext uri="{FF2B5EF4-FFF2-40B4-BE49-F238E27FC236}">
                <a16:creationId xmlns:a16="http://schemas.microsoft.com/office/drawing/2014/main" id="{F4D43F3F-DC9F-6449-8435-471EB17DA7C6}"/>
              </a:ext>
            </a:extLst>
          </p:cNvPr>
          <p:cNvSpPr>
            <a:spLocks noChangeArrowheads="1"/>
          </p:cNvSpPr>
          <p:nvPr/>
        </p:nvSpPr>
        <p:spPr bwMode="auto">
          <a:xfrm>
            <a:off x="5478999" y="3674102"/>
            <a:ext cx="1231550"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37.5% </a:t>
            </a:r>
          </a:p>
        </p:txBody>
      </p:sp>
      <p:sp>
        <p:nvSpPr>
          <p:cNvPr id="67" name="Rectangle 341">
            <a:extLst>
              <a:ext uri="{FF2B5EF4-FFF2-40B4-BE49-F238E27FC236}">
                <a16:creationId xmlns:a16="http://schemas.microsoft.com/office/drawing/2014/main" id="{39C8BA68-876B-724F-9B53-561B988AC77E}"/>
              </a:ext>
            </a:extLst>
          </p:cNvPr>
          <p:cNvSpPr>
            <a:spLocks noChangeArrowheads="1"/>
          </p:cNvSpPr>
          <p:nvPr/>
        </p:nvSpPr>
        <p:spPr bwMode="auto">
          <a:xfrm>
            <a:off x="6701291" y="2752864"/>
            <a:ext cx="1259330"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45.8% </a:t>
            </a:r>
          </a:p>
        </p:txBody>
      </p:sp>
      <p:sp>
        <p:nvSpPr>
          <p:cNvPr id="68" name="Rectangle 342">
            <a:extLst>
              <a:ext uri="{FF2B5EF4-FFF2-40B4-BE49-F238E27FC236}">
                <a16:creationId xmlns:a16="http://schemas.microsoft.com/office/drawing/2014/main" id="{C972B14A-1C6C-2D4E-ADD5-A378808A7C21}"/>
              </a:ext>
            </a:extLst>
          </p:cNvPr>
          <p:cNvSpPr>
            <a:spLocks noChangeArrowheads="1"/>
          </p:cNvSpPr>
          <p:nvPr/>
        </p:nvSpPr>
        <p:spPr bwMode="auto">
          <a:xfrm>
            <a:off x="6701291" y="3674102"/>
            <a:ext cx="1259329"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41.7% </a:t>
            </a:r>
          </a:p>
        </p:txBody>
      </p:sp>
      <p:sp>
        <p:nvSpPr>
          <p:cNvPr id="69" name="Rectangle 344">
            <a:extLst>
              <a:ext uri="{FF2B5EF4-FFF2-40B4-BE49-F238E27FC236}">
                <a16:creationId xmlns:a16="http://schemas.microsoft.com/office/drawing/2014/main" id="{8785BF92-577A-014C-AB39-32639B53A782}"/>
              </a:ext>
            </a:extLst>
          </p:cNvPr>
          <p:cNvSpPr>
            <a:spLocks noChangeArrowheads="1"/>
          </p:cNvSpPr>
          <p:nvPr/>
        </p:nvSpPr>
        <p:spPr bwMode="auto">
          <a:xfrm>
            <a:off x="8015763" y="3674102"/>
            <a:ext cx="1231549"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rgbClr val="768692"/>
                </a:solidFill>
                <a:latin typeface="Arial" charset="0"/>
                <a:ea typeface="ＭＳ Ｐゴシック" charset="0"/>
                <a:cs typeface="ＭＳ Ｐゴシック" charset="0"/>
              </a:rPr>
              <a:t>45.8% </a:t>
            </a:r>
          </a:p>
        </p:txBody>
      </p:sp>
      <p:sp>
        <p:nvSpPr>
          <p:cNvPr id="70" name="Rectangle 354">
            <a:extLst>
              <a:ext uri="{FF2B5EF4-FFF2-40B4-BE49-F238E27FC236}">
                <a16:creationId xmlns:a16="http://schemas.microsoft.com/office/drawing/2014/main" id="{EAD49AA4-B5DB-2240-B4A6-148278CC5D06}"/>
              </a:ext>
            </a:extLst>
          </p:cNvPr>
          <p:cNvSpPr>
            <a:spLocks noChangeArrowheads="1"/>
          </p:cNvSpPr>
          <p:nvPr/>
        </p:nvSpPr>
        <p:spPr bwMode="auto">
          <a:xfrm>
            <a:off x="9396667" y="2177049"/>
            <a:ext cx="124081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67</a:t>
            </a:r>
          </a:p>
        </p:txBody>
      </p:sp>
      <p:sp>
        <p:nvSpPr>
          <p:cNvPr id="71" name="Rectangle 362">
            <a:extLst>
              <a:ext uri="{FF2B5EF4-FFF2-40B4-BE49-F238E27FC236}">
                <a16:creationId xmlns:a16="http://schemas.microsoft.com/office/drawing/2014/main" id="{62E9E27E-B3FF-A042-8091-8CE28DF94089}"/>
              </a:ext>
            </a:extLst>
          </p:cNvPr>
          <p:cNvSpPr>
            <a:spLocks noChangeArrowheads="1"/>
          </p:cNvSpPr>
          <p:nvPr/>
        </p:nvSpPr>
        <p:spPr bwMode="auto">
          <a:xfrm>
            <a:off x="2960120" y="2164006"/>
            <a:ext cx="1222291"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62</a:t>
            </a:r>
          </a:p>
        </p:txBody>
      </p:sp>
      <p:sp>
        <p:nvSpPr>
          <p:cNvPr id="72" name="Rectangle 363">
            <a:extLst>
              <a:ext uri="{FF2B5EF4-FFF2-40B4-BE49-F238E27FC236}">
                <a16:creationId xmlns:a16="http://schemas.microsoft.com/office/drawing/2014/main" id="{98353AB8-168E-D140-BF5D-9E4981A53C8C}"/>
              </a:ext>
            </a:extLst>
          </p:cNvPr>
          <p:cNvSpPr>
            <a:spLocks noChangeArrowheads="1"/>
          </p:cNvSpPr>
          <p:nvPr/>
        </p:nvSpPr>
        <p:spPr bwMode="auto">
          <a:xfrm>
            <a:off x="4197133" y="2164006"/>
            <a:ext cx="122229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63</a:t>
            </a:r>
          </a:p>
        </p:txBody>
      </p:sp>
      <p:sp>
        <p:nvSpPr>
          <p:cNvPr id="73" name="Rectangle 364">
            <a:extLst>
              <a:ext uri="{FF2B5EF4-FFF2-40B4-BE49-F238E27FC236}">
                <a16:creationId xmlns:a16="http://schemas.microsoft.com/office/drawing/2014/main" id="{F663FD35-326D-524E-966E-CCB615535024}"/>
              </a:ext>
            </a:extLst>
          </p:cNvPr>
          <p:cNvSpPr>
            <a:spLocks noChangeArrowheads="1"/>
          </p:cNvSpPr>
          <p:nvPr/>
        </p:nvSpPr>
        <p:spPr bwMode="auto">
          <a:xfrm>
            <a:off x="5419905" y="2164006"/>
            <a:ext cx="121303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64</a:t>
            </a:r>
          </a:p>
        </p:txBody>
      </p:sp>
      <p:sp>
        <p:nvSpPr>
          <p:cNvPr id="74" name="Rectangle 365">
            <a:extLst>
              <a:ext uri="{FF2B5EF4-FFF2-40B4-BE49-F238E27FC236}">
                <a16:creationId xmlns:a16="http://schemas.microsoft.com/office/drawing/2014/main" id="{F5D466FA-5B4D-7846-AAC2-7D3B75F4E169}"/>
              </a:ext>
            </a:extLst>
          </p:cNvPr>
          <p:cNvSpPr>
            <a:spLocks noChangeArrowheads="1"/>
          </p:cNvSpPr>
          <p:nvPr/>
        </p:nvSpPr>
        <p:spPr bwMode="auto">
          <a:xfrm>
            <a:off x="6647219" y="2164006"/>
            <a:ext cx="125007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65</a:t>
            </a:r>
          </a:p>
        </p:txBody>
      </p:sp>
      <p:sp>
        <p:nvSpPr>
          <p:cNvPr id="75" name="Rectangle 366">
            <a:extLst>
              <a:ext uri="{FF2B5EF4-FFF2-40B4-BE49-F238E27FC236}">
                <a16:creationId xmlns:a16="http://schemas.microsoft.com/office/drawing/2014/main" id="{5940E5B8-41E5-9842-AEB3-2D540A45402E}"/>
              </a:ext>
            </a:extLst>
          </p:cNvPr>
          <p:cNvSpPr>
            <a:spLocks noChangeArrowheads="1"/>
          </p:cNvSpPr>
          <p:nvPr/>
        </p:nvSpPr>
        <p:spPr bwMode="auto">
          <a:xfrm>
            <a:off x="7937594" y="2166539"/>
            <a:ext cx="124081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600" b="1" dirty="0">
                <a:solidFill>
                  <a:srgbClr val="298FC2"/>
                </a:solidFill>
                <a:latin typeface="Arial" charset="0"/>
                <a:ea typeface="ＭＳ Ｐゴシック" charset="0"/>
                <a:cs typeface="ＭＳ Ｐゴシック" charset="0"/>
              </a:rPr>
              <a:t>66</a:t>
            </a:r>
          </a:p>
        </p:txBody>
      </p:sp>
      <p:grpSp>
        <p:nvGrpSpPr>
          <p:cNvPr id="76" name="Group 75">
            <a:extLst>
              <a:ext uri="{FF2B5EF4-FFF2-40B4-BE49-F238E27FC236}">
                <a16:creationId xmlns:a16="http://schemas.microsoft.com/office/drawing/2014/main" id="{DDC4D95D-0DFA-8648-8017-A18594191AA2}"/>
              </a:ext>
            </a:extLst>
          </p:cNvPr>
          <p:cNvGrpSpPr/>
          <p:nvPr/>
        </p:nvGrpSpPr>
        <p:grpSpPr>
          <a:xfrm>
            <a:off x="4172947" y="2147056"/>
            <a:ext cx="5014047" cy="619847"/>
            <a:chOff x="3233482" y="2217947"/>
            <a:chExt cx="5014047" cy="304800"/>
          </a:xfrm>
        </p:grpSpPr>
        <p:cxnSp>
          <p:nvCxnSpPr>
            <p:cNvPr id="77" name="Straight Connector 76">
              <a:extLst>
                <a:ext uri="{FF2B5EF4-FFF2-40B4-BE49-F238E27FC236}">
                  <a16:creationId xmlns:a16="http://schemas.microsoft.com/office/drawing/2014/main" id="{428B447A-574D-4644-9271-5F07EB0DA1F0}"/>
                </a:ext>
              </a:extLst>
            </p:cNvPr>
            <p:cNvCxnSpPr/>
            <p:nvPr/>
          </p:nvCxnSpPr>
          <p:spPr>
            <a:xfrm>
              <a:off x="3233482" y="2217947"/>
              <a:ext cx="0" cy="304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7C202F-E5D9-4140-B746-A1545E0BD955}"/>
                </a:ext>
              </a:extLst>
            </p:cNvPr>
            <p:cNvCxnSpPr/>
            <p:nvPr/>
          </p:nvCxnSpPr>
          <p:spPr>
            <a:xfrm>
              <a:off x="4480863" y="2217947"/>
              <a:ext cx="0" cy="304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3652FB5-B6A2-984C-81E9-48858AE2030B}"/>
                </a:ext>
              </a:extLst>
            </p:cNvPr>
            <p:cNvCxnSpPr/>
            <p:nvPr/>
          </p:nvCxnSpPr>
          <p:spPr>
            <a:xfrm>
              <a:off x="5690831" y="2217947"/>
              <a:ext cx="0" cy="304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6B39C4A-D74B-F548-A834-122B4360E5AA}"/>
                </a:ext>
              </a:extLst>
            </p:cNvPr>
            <p:cNvCxnSpPr/>
            <p:nvPr/>
          </p:nvCxnSpPr>
          <p:spPr>
            <a:xfrm>
              <a:off x="6990531" y="2217947"/>
              <a:ext cx="0" cy="304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0080F9A-91B0-164E-9D52-CFA03C390C44}"/>
                </a:ext>
              </a:extLst>
            </p:cNvPr>
            <p:cNvCxnSpPr/>
            <p:nvPr/>
          </p:nvCxnSpPr>
          <p:spPr>
            <a:xfrm>
              <a:off x="8247529" y="2217947"/>
              <a:ext cx="0" cy="304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3" name="Pentagon 82">
            <a:extLst>
              <a:ext uri="{FF2B5EF4-FFF2-40B4-BE49-F238E27FC236}">
                <a16:creationId xmlns:a16="http://schemas.microsoft.com/office/drawing/2014/main" id="{EE0C49A6-4DEB-A74C-955C-327FC953CAC4}"/>
              </a:ext>
            </a:extLst>
          </p:cNvPr>
          <p:cNvSpPr/>
          <p:nvPr/>
        </p:nvSpPr>
        <p:spPr>
          <a:xfrm>
            <a:off x="582767" y="2130143"/>
            <a:ext cx="2367889" cy="401918"/>
          </a:xfrm>
          <a:prstGeom prst="homePlate">
            <a:avLst>
              <a:gd name="adj" fmla="val 18184"/>
            </a:avLst>
          </a:prstGeom>
          <a:solidFill>
            <a:srgbClr val="7686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373">
            <a:extLst>
              <a:ext uri="{FF2B5EF4-FFF2-40B4-BE49-F238E27FC236}">
                <a16:creationId xmlns:a16="http://schemas.microsoft.com/office/drawing/2014/main" id="{6AB79453-BAFA-3C4F-9EA6-1D432F2A4AAE}"/>
              </a:ext>
            </a:extLst>
          </p:cNvPr>
          <p:cNvSpPr>
            <a:spLocks noChangeArrowheads="1"/>
          </p:cNvSpPr>
          <p:nvPr/>
        </p:nvSpPr>
        <p:spPr bwMode="auto">
          <a:xfrm>
            <a:off x="962011" y="2172869"/>
            <a:ext cx="1185024" cy="33855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spcBef>
                <a:spcPct val="20000"/>
              </a:spcBef>
              <a:buClr>
                <a:schemeClr val="accent1"/>
              </a:buClr>
              <a:defRPr/>
            </a:pPr>
            <a:r>
              <a:rPr lang="en-US" sz="1600" b="1" dirty="0">
                <a:solidFill>
                  <a:schemeClr val="bg1"/>
                </a:solidFill>
                <a:latin typeface="Arial" charset="0"/>
                <a:ea typeface="ＭＳ Ｐゴシック" charset="0"/>
                <a:cs typeface="ＭＳ Ｐゴシック" charset="0"/>
              </a:rPr>
              <a:t>Client Age</a:t>
            </a:r>
          </a:p>
        </p:txBody>
      </p:sp>
      <p:grpSp>
        <p:nvGrpSpPr>
          <p:cNvPr id="85" name="Group 84">
            <a:extLst>
              <a:ext uri="{FF2B5EF4-FFF2-40B4-BE49-F238E27FC236}">
                <a16:creationId xmlns:a16="http://schemas.microsoft.com/office/drawing/2014/main" id="{B2138C2A-5F8A-BE49-8F4E-D063A63FE0F3}"/>
              </a:ext>
            </a:extLst>
          </p:cNvPr>
          <p:cNvGrpSpPr/>
          <p:nvPr/>
        </p:nvGrpSpPr>
        <p:grpSpPr>
          <a:xfrm>
            <a:off x="7931935" y="2624812"/>
            <a:ext cx="1266801" cy="657410"/>
            <a:chOff x="6040300" y="2405533"/>
            <a:chExt cx="1266801" cy="657410"/>
          </a:xfrm>
        </p:grpSpPr>
        <p:sp>
          <p:nvSpPr>
            <p:cNvPr id="86" name="Oval 85">
              <a:extLst>
                <a:ext uri="{FF2B5EF4-FFF2-40B4-BE49-F238E27FC236}">
                  <a16:creationId xmlns:a16="http://schemas.microsoft.com/office/drawing/2014/main" id="{A492EF4F-99CD-1F4A-8301-BA31410E3173}"/>
                </a:ext>
              </a:extLst>
            </p:cNvPr>
            <p:cNvSpPr/>
            <p:nvPr/>
          </p:nvSpPr>
          <p:spPr>
            <a:xfrm>
              <a:off x="6335060" y="2405533"/>
              <a:ext cx="657410" cy="657410"/>
            </a:xfrm>
            <a:prstGeom prst="ellipse">
              <a:avLst/>
            </a:prstGeom>
            <a:solidFill>
              <a:srgbClr val="7A9B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43">
              <a:extLst>
                <a:ext uri="{FF2B5EF4-FFF2-40B4-BE49-F238E27FC236}">
                  <a16:creationId xmlns:a16="http://schemas.microsoft.com/office/drawing/2014/main" id="{C65020BB-72A3-D74B-8A5C-8633210D4ABA}"/>
                </a:ext>
              </a:extLst>
            </p:cNvPr>
            <p:cNvSpPr>
              <a:spLocks noChangeArrowheads="1"/>
            </p:cNvSpPr>
            <p:nvPr/>
          </p:nvSpPr>
          <p:spPr bwMode="auto">
            <a:xfrm>
              <a:off x="6062570" y="2461542"/>
              <a:ext cx="1244531"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2000" b="1" dirty="0">
                  <a:solidFill>
                    <a:schemeClr val="bg1"/>
                  </a:solidFill>
                  <a:latin typeface="Arial" charset="0"/>
                  <a:ea typeface="ＭＳ Ｐゴシック" charset="0"/>
                  <a:cs typeface="ＭＳ Ｐゴシック" charset="0"/>
                </a:rPr>
                <a:t>50%</a:t>
              </a:r>
            </a:p>
          </p:txBody>
        </p:sp>
        <p:sp>
          <p:nvSpPr>
            <p:cNvPr id="88" name="Rectangle 366">
              <a:extLst>
                <a:ext uri="{FF2B5EF4-FFF2-40B4-BE49-F238E27FC236}">
                  <a16:creationId xmlns:a16="http://schemas.microsoft.com/office/drawing/2014/main" id="{ED1ED70C-E9D1-B442-89A0-086E702686A3}"/>
                </a:ext>
              </a:extLst>
            </p:cNvPr>
            <p:cNvSpPr>
              <a:spLocks noChangeArrowheads="1"/>
            </p:cNvSpPr>
            <p:nvPr/>
          </p:nvSpPr>
          <p:spPr bwMode="auto">
            <a:xfrm>
              <a:off x="6040300" y="2727294"/>
              <a:ext cx="124081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20000"/>
                </a:spcBef>
                <a:buClr>
                  <a:schemeClr val="accent1"/>
                </a:buClr>
                <a:defRPr/>
              </a:pPr>
              <a:r>
                <a:rPr lang="en-US" sz="1400" b="1" dirty="0">
                  <a:solidFill>
                    <a:srgbClr val="FFFFFF"/>
                  </a:solidFill>
                  <a:latin typeface="Arial" charset="0"/>
                  <a:ea typeface="ＭＳ Ｐゴシック" charset="0"/>
                  <a:cs typeface="ＭＳ Ｐゴシック" charset="0"/>
                </a:rPr>
                <a:t>FRA</a:t>
              </a:r>
            </a:p>
          </p:txBody>
        </p:sp>
      </p:grpSp>
    </p:spTree>
    <p:custDataLst>
      <p:tags r:id="rId1"/>
    </p:custDataLst>
    <p:extLst>
      <p:ext uri="{BB962C8B-B14F-4D97-AF65-F5344CB8AC3E}">
        <p14:creationId xmlns:p14="http://schemas.microsoft.com/office/powerpoint/2010/main" val="145569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Maximizing Couples’ Benefits Strategy</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13</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133042"/>
            <a:ext cx="9492291" cy="42209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b="1" dirty="0"/>
              <a:t>* </a:t>
            </a:r>
            <a:r>
              <a:rPr lang="en-US" altLang="en-US" sz="1000" dirty="0"/>
              <a:t>Total includes spousal benefit of $10,800.</a:t>
            </a:r>
          </a:p>
          <a:p>
            <a:pPr eaLnBrk="1" hangingPunct="1">
              <a:spcBef>
                <a:spcPct val="0"/>
              </a:spcBef>
              <a:buClrTx/>
              <a:buSzTx/>
              <a:buFontTx/>
              <a:buNone/>
            </a:pPr>
            <a:r>
              <a:rPr lang="en-US" altLang="en-US" sz="1000" dirty="0"/>
              <a:t>This hypothetical scenario depicts the differences in amounts that a retiring couple would receive, depending on when they started collecting Social Security benefits.</a:t>
            </a:r>
          </a:p>
        </p:txBody>
      </p:sp>
      <p:sp>
        <p:nvSpPr>
          <p:cNvPr id="90" name="Rectangle 89">
            <a:extLst>
              <a:ext uri="{FF2B5EF4-FFF2-40B4-BE49-F238E27FC236}">
                <a16:creationId xmlns:a16="http://schemas.microsoft.com/office/drawing/2014/main" id="{473B6322-9E59-5F4E-8019-708242B8B918}"/>
              </a:ext>
            </a:extLst>
          </p:cNvPr>
          <p:cNvSpPr/>
          <p:nvPr/>
        </p:nvSpPr>
        <p:spPr>
          <a:xfrm>
            <a:off x="1" y="918267"/>
            <a:ext cx="4492060" cy="13546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D80A8EE0-2AD6-3740-BC53-6C93CE93CAB9}"/>
              </a:ext>
            </a:extLst>
          </p:cNvPr>
          <p:cNvSpPr/>
          <p:nvPr/>
        </p:nvSpPr>
        <p:spPr>
          <a:xfrm>
            <a:off x="516889" y="971884"/>
            <a:ext cx="2584541" cy="307777"/>
          </a:xfrm>
          <a:prstGeom prst="rect">
            <a:avLst/>
          </a:prstGeom>
        </p:spPr>
        <p:txBody>
          <a:bodyPr wrap="square">
            <a:spAutoFit/>
          </a:bodyPr>
          <a:lstStyle/>
          <a:p>
            <a:pPr>
              <a:spcBef>
                <a:spcPts val="0"/>
              </a:spcBef>
              <a:spcAft>
                <a:spcPts val="600"/>
              </a:spcAft>
            </a:pPr>
            <a:r>
              <a:rPr lang="en-US" sz="1400" b="1" dirty="0"/>
              <a:t>ABOUT OUR COUPLE</a:t>
            </a:r>
            <a:endParaRPr lang="en-US" sz="1400" b="1" kern="0" dirty="0"/>
          </a:p>
        </p:txBody>
      </p:sp>
      <p:sp>
        <p:nvSpPr>
          <p:cNvPr id="92" name="Rectangle 5">
            <a:extLst>
              <a:ext uri="{FF2B5EF4-FFF2-40B4-BE49-F238E27FC236}">
                <a16:creationId xmlns:a16="http://schemas.microsoft.com/office/drawing/2014/main" id="{CF6C13B8-67BC-074C-B647-0B3EFE5940AC}"/>
              </a:ext>
            </a:extLst>
          </p:cNvPr>
          <p:cNvSpPr>
            <a:spLocks noChangeArrowheads="1"/>
          </p:cNvSpPr>
          <p:nvPr>
            <p:custDataLst>
              <p:tags r:id="rId2"/>
            </p:custDataLst>
          </p:nvPr>
        </p:nvSpPr>
        <p:spPr bwMode="auto">
          <a:xfrm>
            <a:off x="508426" y="1293023"/>
            <a:ext cx="1726104" cy="848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298FC2"/>
                </a:solidFill>
                <a:cs typeface="Arial" charset="0"/>
              </a:rPr>
              <a:t>Joe</a:t>
            </a:r>
            <a:endParaRPr lang="en-US" altLang="en-US" sz="1400" b="1" i="1" dirty="0">
              <a:solidFill>
                <a:srgbClr val="298FC2"/>
              </a:solidFill>
              <a:cs typeface="Arial" charset="0"/>
            </a:endParaRPr>
          </a:p>
          <a:p>
            <a:pPr>
              <a:buClr>
                <a:srgbClr val="5482AB"/>
              </a:buClr>
              <a:buSzPct val="100000"/>
              <a:buFontTx/>
              <a:buNone/>
            </a:pPr>
            <a:r>
              <a:rPr lang="en-US" altLang="en-US" sz="1400" dirty="0">
                <a:cs typeface="Arial" charset="0"/>
              </a:rPr>
              <a:t>FRA: 66 </a:t>
            </a:r>
            <a:br>
              <a:rPr lang="en-US" altLang="en-US" sz="1400" dirty="0">
                <a:cs typeface="Arial" charset="0"/>
              </a:rPr>
            </a:br>
            <a:r>
              <a:rPr lang="en-US" altLang="en-US" sz="1400" dirty="0">
                <a:cs typeface="Arial" charset="0"/>
              </a:rPr>
              <a:t>PIA: $1,900 </a:t>
            </a:r>
            <a:br>
              <a:rPr lang="en-US" altLang="en-US" sz="1400" dirty="0">
                <a:cs typeface="Arial" charset="0"/>
              </a:rPr>
            </a:br>
            <a:r>
              <a:rPr lang="en-US" altLang="en-US" sz="1400" dirty="0">
                <a:cs typeface="Arial" charset="0"/>
              </a:rPr>
              <a:t>Life expectancy: 84</a:t>
            </a:r>
          </a:p>
        </p:txBody>
      </p:sp>
      <p:sp>
        <p:nvSpPr>
          <p:cNvPr id="93" name="Rectangle 5">
            <a:extLst>
              <a:ext uri="{FF2B5EF4-FFF2-40B4-BE49-F238E27FC236}">
                <a16:creationId xmlns:a16="http://schemas.microsoft.com/office/drawing/2014/main" id="{66E1C679-1078-6749-AFEE-0F15E8C831FF}"/>
              </a:ext>
            </a:extLst>
          </p:cNvPr>
          <p:cNvSpPr>
            <a:spLocks noChangeArrowheads="1"/>
          </p:cNvSpPr>
          <p:nvPr>
            <p:custDataLst>
              <p:tags r:id="rId3"/>
            </p:custDataLst>
          </p:nvPr>
        </p:nvSpPr>
        <p:spPr bwMode="auto">
          <a:xfrm>
            <a:off x="2528928" y="1293030"/>
            <a:ext cx="1963133" cy="765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298FC2"/>
                </a:solidFill>
                <a:cs typeface="Arial" charset="0"/>
              </a:rPr>
              <a:t>Erin</a:t>
            </a:r>
          </a:p>
          <a:p>
            <a:pPr>
              <a:buClr>
                <a:srgbClr val="5482AB"/>
              </a:buClr>
              <a:buSzPct val="100000"/>
              <a:buFontTx/>
              <a:buNone/>
            </a:pPr>
            <a:r>
              <a:rPr lang="en-US" altLang="en-US" sz="1400" dirty="0">
                <a:solidFill>
                  <a:srgbClr val="000000"/>
                </a:solidFill>
                <a:cs typeface="Arial" charset="0"/>
              </a:rPr>
              <a:t>FRA</a:t>
            </a:r>
            <a:r>
              <a:rPr lang="en-US" altLang="en-US" sz="1400" dirty="0">
                <a:cs typeface="Arial" charset="0"/>
              </a:rPr>
              <a:t>:</a:t>
            </a:r>
            <a:r>
              <a:rPr lang="en-US" altLang="en-US" sz="1400" dirty="0">
                <a:solidFill>
                  <a:srgbClr val="FF0000"/>
                </a:solidFill>
                <a:cs typeface="Arial" charset="0"/>
              </a:rPr>
              <a:t> </a:t>
            </a:r>
            <a:r>
              <a:rPr lang="en-US" altLang="en-US" sz="1400" dirty="0">
                <a:cs typeface="Arial" charset="0"/>
              </a:rPr>
              <a:t>66</a:t>
            </a:r>
            <a:r>
              <a:rPr lang="en-US" altLang="en-US" sz="1400" i="1" dirty="0">
                <a:cs typeface="Arial" charset="0"/>
              </a:rPr>
              <a:t> </a:t>
            </a:r>
            <a:br>
              <a:rPr lang="en-US" altLang="en-US" sz="1400" i="1" dirty="0">
                <a:solidFill>
                  <a:srgbClr val="000000"/>
                </a:solidFill>
                <a:cs typeface="Arial" charset="0"/>
              </a:rPr>
            </a:br>
            <a:r>
              <a:rPr lang="en-US" altLang="en-US" sz="1400" dirty="0">
                <a:solidFill>
                  <a:srgbClr val="000000"/>
                </a:solidFill>
                <a:cs typeface="Arial" charset="0"/>
              </a:rPr>
              <a:t>PIA: $900 </a:t>
            </a:r>
            <a:br>
              <a:rPr lang="en-US" altLang="en-US" sz="1400" dirty="0">
                <a:solidFill>
                  <a:srgbClr val="000000"/>
                </a:solidFill>
                <a:cs typeface="Arial" charset="0"/>
              </a:rPr>
            </a:br>
            <a:r>
              <a:rPr lang="en-US" altLang="en-US" sz="1400" dirty="0">
                <a:solidFill>
                  <a:srgbClr val="000000"/>
                </a:solidFill>
                <a:cs typeface="Arial" charset="0"/>
              </a:rPr>
              <a:t>Life expectancy: </a:t>
            </a:r>
            <a:r>
              <a:rPr lang="en-US" altLang="en-US" sz="1400" dirty="0">
                <a:cs typeface="Arial" charset="0"/>
              </a:rPr>
              <a:t>89</a:t>
            </a:r>
          </a:p>
        </p:txBody>
      </p:sp>
      <p:cxnSp>
        <p:nvCxnSpPr>
          <p:cNvPr id="94" name="Straight Connector 93">
            <a:extLst>
              <a:ext uri="{FF2B5EF4-FFF2-40B4-BE49-F238E27FC236}">
                <a16:creationId xmlns:a16="http://schemas.microsoft.com/office/drawing/2014/main" id="{8335D565-9416-1243-82FB-39EA93EA4066}"/>
              </a:ext>
            </a:extLst>
          </p:cNvPr>
          <p:cNvCxnSpPr>
            <a:cxnSpLocks/>
          </p:cNvCxnSpPr>
          <p:nvPr/>
        </p:nvCxnSpPr>
        <p:spPr>
          <a:xfrm>
            <a:off x="2364853" y="1287362"/>
            <a:ext cx="0" cy="9218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5" name="Chart 94">
            <a:extLst>
              <a:ext uri="{FF2B5EF4-FFF2-40B4-BE49-F238E27FC236}">
                <a16:creationId xmlns:a16="http://schemas.microsoft.com/office/drawing/2014/main" id="{FE0AF94B-19D7-A94A-A6AF-4D1ED2BFCD0C}"/>
              </a:ext>
            </a:extLst>
          </p:cNvPr>
          <p:cNvGraphicFramePr/>
          <p:nvPr>
            <p:extLst>
              <p:ext uri="{D42A27DB-BD31-4B8C-83A1-F6EECF244321}">
                <p14:modId xmlns:p14="http://schemas.microsoft.com/office/powerpoint/2010/main" val="227970528"/>
              </p:ext>
            </p:extLst>
          </p:nvPr>
        </p:nvGraphicFramePr>
        <p:xfrm>
          <a:off x="508425" y="2422771"/>
          <a:ext cx="10395102" cy="3386380"/>
        </p:xfrm>
        <a:graphic>
          <a:graphicData uri="http://schemas.openxmlformats.org/drawingml/2006/chart">
            <c:chart xmlns:c="http://schemas.openxmlformats.org/drawingml/2006/chart" xmlns:r="http://schemas.openxmlformats.org/officeDocument/2006/relationships" r:id="rId6"/>
          </a:graphicData>
        </a:graphic>
      </p:graphicFrame>
      <p:grpSp>
        <p:nvGrpSpPr>
          <p:cNvPr id="96" name="Group 41053">
            <a:extLst>
              <a:ext uri="{FF2B5EF4-FFF2-40B4-BE49-F238E27FC236}">
                <a16:creationId xmlns:a16="http://schemas.microsoft.com/office/drawing/2014/main" id="{186BA5F4-D7DA-024E-8E6A-3AF54C5D17E2}"/>
              </a:ext>
            </a:extLst>
          </p:cNvPr>
          <p:cNvGrpSpPr>
            <a:grpSpLocks/>
          </p:cNvGrpSpPr>
          <p:nvPr/>
        </p:nvGrpSpPr>
        <p:grpSpPr bwMode="auto">
          <a:xfrm>
            <a:off x="1847384" y="2591375"/>
            <a:ext cx="137160" cy="2290316"/>
            <a:chOff x="1196466" y="2185782"/>
            <a:chExt cx="4389438" cy="2291315"/>
          </a:xfrm>
        </p:grpSpPr>
        <p:sp>
          <p:nvSpPr>
            <p:cNvPr id="97" name="Line 34">
              <a:extLst>
                <a:ext uri="{FF2B5EF4-FFF2-40B4-BE49-F238E27FC236}">
                  <a16:creationId xmlns:a16="http://schemas.microsoft.com/office/drawing/2014/main" id="{A7505FB2-BDAB-F64B-8F20-71791C69B398}"/>
                </a:ext>
              </a:extLst>
            </p:cNvPr>
            <p:cNvSpPr>
              <a:spLocks noChangeShapeType="1"/>
            </p:cNvSpPr>
            <p:nvPr/>
          </p:nvSpPr>
          <p:spPr bwMode="auto">
            <a:xfrm>
              <a:off x="1196466" y="4477097"/>
              <a:ext cx="438943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 name="Line 35">
              <a:extLst>
                <a:ext uri="{FF2B5EF4-FFF2-40B4-BE49-F238E27FC236}">
                  <a16:creationId xmlns:a16="http://schemas.microsoft.com/office/drawing/2014/main" id="{FF570142-6499-674C-AA00-B8AAB387C836}"/>
                </a:ext>
              </a:extLst>
            </p:cNvPr>
            <p:cNvSpPr>
              <a:spLocks noChangeShapeType="1"/>
            </p:cNvSpPr>
            <p:nvPr/>
          </p:nvSpPr>
          <p:spPr bwMode="auto">
            <a:xfrm>
              <a:off x="1196466" y="3724600"/>
              <a:ext cx="438943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 name="Line 36">
              <a:extLst>
                <a:ext uri="{FF2B5EF4-FFF2-40B4-BE49-F238E27FC236}">
                  <a16:creationId xmlns:a16="http://schemas.microsoft.com/office/drawing/2014/main" id="{29A0F5D6-83D9-C046-B41E-7A5181304CA7}"/>
                </a:ext>
              </a:extLst>
            </p:cNvPr>
            <p:cNvSpPr>
              <a:spLocks noChangeShapeType="1"/>
            </p:cNvSpPr>
            <p:nvPr/>
          </p:nvSpPr>
          <p:spPr bwMode="auto">
            <a:xfrm>
              <a:off x="1196466" y="2963409"/>
              <a:ext cx="438943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 name="Line 38">
              <a:extLst>
                <a:ext uri="{FF2B5EF4-FFF2-40B4-BE49-F238E27FC236}">
                  <a16:creationId xmlns:a16="http://schemas.microsoft.com/office/drawing/2014/main" id="{AF4E2DF7-7D3D-4B4B-AB0E-93243895004F}"/>
                </a:ext>
              </a:extLst>
            </p:cNvPr>
            <p:cNvSpPr>
              <a:spLocks noChangeShapeType="1"/>
            </p:cNvSpPr>
            <p:nvPr/>
          </p:nvSpPr>
          <p:spPr bwMode="auto">
            <a:xfrm>
              <a:off x="1196466" y="2185782"/>
              <a:ext cx="4389438"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1" name="Rectangle 132">
            <a:extLst>
              <a:ext uri="{FF2B5EF4-FFF2-40B4-BE49-F238E27FC236}">
                <a16:creationId xmlns:a16="http://schemas.microsoft.com/office/drawing/2014/main" id="{E1EDAE3B-CFA4-5245-8D48-87EEB5F90BF8}"/>
              </a:ext>
            </a:extLst>
          </p:cNvPr>
          <p:cNvSpPr>
            <a:spLocks noChangeArrowheads="1"/>
          </p:cNvSpPr>
          <p:nvPr/>
        </p:nvSpPr>
        <p:spPr bwMode="auto">
          <a:xfrm>
            <a:off x="2692695" y="2843604"/>
            <a:ext cx="15287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800" dirty="0">
                <a:solidFill>
                  <a:schemeClr val="bg2"/>
                </a:solidFill>
              </a:rPr>
              <a:t>$649,140</a:t>
            </a:r>
          </a:p>
        </p:txBody>
      </p:sp>
      <p:sp>
        <p:nvSpPr>
          <p:cNvPr id="102" name="Rectangle 133">
            <a:extLst>
              <a:ext uri="{FF2B5EF4-FFF2-40B4-BE49-F238E27FC236}">
                <a16:creationId xmlns:a16="http://schemas.microsoft.com/office/drawing/2014/main" id="{13C37692-3403-4C4D-8E68-2F0E9EAEF91F}"/>
              </a:ext>
            </a:extLst>
          </p:cNvPr>
          <p:cNvSpPr>
            <a:spLocks noChangeArrowheads="1"/>
          </p:cNvSpPr>
          <p:nvPr/>
        </p:nvSpPr>
        <p:spPr bwMode="auto">
          <a:xfrm>
            <a:off x="5711572" y="2510853"/>
            <a:ext cx="1512867" cy="276999"/>
          </a:xfrm>
          <a:prstGeom prst="rect">
            <a:avLst/>
          </a:prstGeom>
          <a:solidFill>
            <a:schemeClr val="bg1"/>
          </a:solidFill>
          <a:ln>
            <a:noFill/>
          </a:ln>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800" dirty="0">
                <a:solidFill>
                  <a:schemeClr val="bg2"/>
                </a:solidFill>
              </a:rPr>
              <a:t>$729,600</a:t>
            </a:r>
          </a:p>
        </p:txBody>
      </p:sp>
      <p:sp>
        <p:nvSpPr>
          <p:cNvPr id="103" name="Rectangle 134">
            <a:extLst>
              <a:ext uri="{FF2B5EF4-FFF2-40B4-BE49-F238E27FC236}">
                <a16:creationId xmlns:a16="http://schemas.microsoft.com/office/drawing/2014/main" id="{CCC42DED-D65A-CF4F-9DF8-FF30E7E28980}"/>
              </a:ext>
            </a:extLst>
          </p:cNvPr>
          <p:cNvSpPr>
            <a:spLocks noChangeArrowheads="1"/>
          </p:cNvSpPr>
          <p:nvPr/>
        </p:nvSpPr>
        <p:spPr bwMode="auto">
          <a:xfrm>
            <a:off x="8661063" y="2339579"/>
            <a:ext cx="1512867" cy="276999"/>
          </a:xfrm>
          <a:prstGeom prst="rect">
            <a:avLst/>
          </a:prstGeom>
          <a:noFill/>
          <a:ln>
            <a:noFill/>
          </a:ln>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800" dirty="0">
                <a:solidFill>
                  <a:schemeClr val="bg2"/>
                </a:solidFill>
              </a:rPr>
              <a:t>$771,408</a:t>
            </a:r>
          </a:p>
        </p:txBody>
      </p:sp>
      <p:grpSp>
        <p:nvGrpSpPr>
          <p:cNvPr id="104" name="Group 103">
            <a:extLst>
              <a:ext uri="{FF2B5EF4-FFF2-40B4-BE49-F238E27FC236}">
                <a16:creationId xmlns:a16="http://schemas.microsoft.com/office/drawing/2014/main" id="{C1F0D73A-C0C5-CB40-AE2F-0323457DC684}"/>
              </a:ext>
            </a:extLst>
          </p:cNvPr>
          <p:cNvGrpSpPr/>
          <p:nvPr/>
        </p:nvGrpSpPr>
        <p:grpSpPr>
          <a:xfrm>
            <a:off x="5066740" y="5085519"/>
            <a:ext cx="806824" cy="806824"/>
            <a:chOff x="1425389" y="5190564"/>
            <a:chExt cx="806824" cy="806824"/>
          </a:xfrm>
        </p:grpSpPr>
        <p:sp>
          <p:nvSpPr>
            <p:cNvPr id="105" name="Oval 104">
              <a:extLst>
                <a:ext uri="{FF2B5EF4-FFF2-40B4-BE49-F238E27FC236}">
                  <a16:creationId xmlns:a16="http://schemas.microsoft.com/office/drawing/2014/main" id="{4138CFBC-CF77-F04E-A477-F638B2ED7DC0}"/>
                </a:ext>
              </a:extLst>
            </p:cNvPr>
            <p:cNvSpPr/>
            <p:nvPr/>
          </p:nvSpPr>
          <p:spPr>
            <a:xfrm>
              <a:off x="1425389" y="5190564"/>
              <a:ext cx="806824" cy="806824"/>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 Box 15">
              <a:extLst>
                <a:ext uri="{FF2B5EF4-FFF2-40B4-BE49-F238E27FC236}">
                  <a16:creationId xmlns:a16="http://schemas.microsoft.com/office/drawing/2014/main" id="{4C6E845D-0C6D-E74D-9796-90C40B4C945F}"/>
                </a:ext>
              </a:extLst>
            </p:cNvPr>
            <p:cNvSpPr txBox="1">
              <a:spLocks noChangeArrowheads="1"/>
            </p:cNvSpPr>
            <p:nvPr/>
          </p:nvSpPr>
          <p:spPr bwMode="auto">
            <a:xfrm>
              <a:off x="1572120"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66</a:t>
              </a:r>
            </a:p>
          </p:txBody>
        </p:sp>
        <p:sp>
          <p:nvSpPr>
            <p:cNvPr id="107" name="Text Box 42">
              <a:extLst>
                <a:ext uri="{FF2B5EF4-FFF2-40B4-BE49-F238E27FC236}">
                  <a16:creationId xmlns:a16="http://schemas.microsoft.com/office/drawing/2014/main" id="{56D191B3-7E5A-1E4A-9A42-77E1A5F596B3}"/>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grpSp>
      <p:grpSp>
        <p:nvGrpSpPr>
          <p:cNvPr id="108" name="Group 107">
            <a:extLst>
              <a:ext uri="{FF2B5EF4-FFF2-40B4-BE49-F238E27FC236}">
                <a16:creationId xmlns:a16="http://schemas.microsoft.com/office/drawing/2014/main" id="{14FE4B75-E8FE-7F48-BEAB-D8C426216FA1}"/>
              </a:ext>
            </a:extLst>
          </p:cNvPr>
          <p:cNvGrpSpPr/>
          <p:nvPr/>
        </p:nvGrpSpPr>
        <p:grpSpPr>
          <a:xfrm>
            <a:off x="8142471" y="5085519"/>
            <a:ext cx="806824" cy="806824"/>
            <a:chOff x="1425389" y="5190564"/>
            <a:chExt cx="806824" cy="806824"/>
          </a:xfrm>
        </p:grpSpPr>
        <p:sp>
          <p:nvSpPr>
            <p:cNvPr id="109" name="Oval 108">
              <a:extLst>
                <a:ext uri="{FF2B5EF4-FFF2-40B4-BE49-F238E27FC236}">
                  <a16:creationId xmlns:a16="http://schemas.microsoft.com/office/drawing/2014/main" id="{BC5ABD73-BAF1-8B4C-8A8A-D8C26E910BA0}"/>
                </a:ext>
              </a:extLst>
            </p:cNvPr>
            <p:cNvSpPr/>
            <p:nvPr/>
          </p:nvSpPr>
          <p:spPr>
            <a:xfrm>
              <a:off x="1425389" y="5190564"/>
              <a:ext cx="806824" cy="806824"/>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5">
              <a:extLst>
                <a:ext uri="{FF2B5EF4-FFF2-40B4-BE49-F238E27FC236}">
                  <a16:creationId xmlns:a16="http://schemas.microsoft.com/office/drawing/2014/main" id="{E396DD9A-AA55-0940-A7E5-92DA861CA6D4}"/>
                </a:ext>
              </a:extLst>
            </p:cNvPr>
            <p:cNvSpPr txBox="1">
              <a:spLocks noChangeArrowheads="1"/>
            </p:cNvSpPr>
            <p:nvPr/>
          </p:nvSpPr>
          <p:spPr bwMode="auto">
            <a:xfrm>
              <a:off x="1572120"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sp>
          <p:nvSpPr>
            <p:cNvPr id="111" name="Text Box 42">
              <a:extLst>
                <a:ext uri="{FF2B5EF4-FFF2-40B4-BE49-F238E27FC236}">
                  <a16:creationId xmlns:a16="http://schemas.microsoft.com/office/drawing/2014/main" id="{F0544BEB-3BFB-C44B-9115-484A163FC2BA}"/>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grpSp>
      <p:grpSp>
        <p:nvGrpSpPr>
          <p:cNvPr id="112" name="Group 111">
            <a:extLst>
              <a:ext uri="{FF2B5EF4-FFF2-40B4-BE49-F238E27FC236}">
                <a16:creationId xmlns:a16="http://schemas.microsoft.com/office/drawing/2014/main" id="{AC22A5ED-200A-6548-A697-F4269933FD61}"/>
              </a:ext>
            </a:extLst>
          </p:cNvPr>
          <p:cNvGrpSpPr/>
          <p:nvPr/>
        </p:nvGrpSpPr>
        <p:grpSpPr>
          <a:xfrm>
            <a:off x="2093500" y="5030316"/>
            <a:ext cx="870856" cy="806824"/>
            <a:chOff x="1001059" y="4804603"/>
            <a:chExt cx="870856" cy="806824"/>
          </a:xfrm>
        </p:grpSpPr>
        <p:grpSp>
          <p:nvGrpSpPr>
            <p:cNvPr id="113" name="Group 112">
              <a:extLst>
                <a:ext uri="{FF2B5EF4-FFF2-40B4-BE49-F238E27FC236}">
                  <a16:creationId xmlns:a16="http://schemas.microsoft.com/office/drawing/2014/main" id="{E402484C-5838-A14C-A3BE-3FC389BB8095}"/>
                </a:ext>
              </a:extLst>
            </p:cNvPr>
            <p:cNvGrpSpPr/>
            <p:nvPr/>
          </p:nvGrpSpPr>
          <p:grpSpPr>
            <a:xfrm>
              <a:off x="1065091" y="4804603"/>
              <a:ext cx="806824" cy="806824"/>
              <a:chOff x="1425389" y="5190564"/>
              <a:chExt cx="806824" cy="806824"/>
            </a:xfrm>
          </p:grpSpPr>
          <p:sp>
            <p:nvSpPr>
              <p:cNvPr id="115" name="Oval 114">
                <a:extLst>
                  <a:ext uri="{FF2B5EF4-FFF2-40B4-BE49-F238E27FC236}">
                    <a16:creationId xmlns:a16="http://schemas.microsoft.com/office/drawing/2014/main" id="{B87C5CBC-1BF5-FA46-ADFF-EF74AC097E55}"/>
                  </a:ext>
                </a:extLst>
              </p:cNvPr>
              <p:cNvSpPr/>
              <p:nvPr/>
            </p:nvSpPr>
            <p:spPr>
              <a:xfrm>
                <a:off x="1425389" y="5190564"/>
                <a:ext cx="806824" cy="806824"/>
              </a:xfrm>
              <a:prstGeom prst="ellipse">
                <a:avLst/>
              </a:prstGeom>
              <a:solidFill>
                <a:schemeClr val="accent5"/>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 Box 15">
                <a:extLst>
                  <a:ext uri="{FF2B5EF4-FFF2-40B4-BE49-F238E27FC236}">
                    <a16:creationId xmlns:a16="http://schemas.microsoft.com/office/drawing/2014/main" id="{74DC2F6C-7A3B-BE44-A96B-B0AEB675F4B2}"/>
                  </a:ext>
                </a:extLst>
              </p:cNvPr>
              <p:cNvSpPr txBox="1">
                <a:spLocks noChangeArrowheads="1"/>
              </p:cNvSpPr>
              <p:nvPr/>
            </p:nvSpPr>
            <p:spPr bwMode="auto">
              <a:xfrm>
                <a:off x="1572120"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62</a:t>
                </a:r>
              </a:p>
            </p:txBody>
          </p:sp>
          <p:sp>
            <p:nvSpPr>
              <p:cNvPr id="117" name="Text Box 42">
                <a:extLst>
                  <a:ext uri="{FF2B5EF4-FFF2-40B4-BE49-F238E27FC236}">
                    <a16:creationId xmlns:a16="http://schemas.microsoft.com/office/drawing/2014/main" id="{21B85692-7AD6-7247-A564-D30BD1994F6F}"/>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grpSp>
        <p:sp>
          <p:nvSpPr>
            <p:cNvPr id="114" name="Rectangle 113">
              <a:extLst>
                <a:ext uri="{FF2B5EF4-FFF2-40B4-BE49-F238E27FC236}">
                  <a16:creationId xmlns:a16="http://schemas.microsoft.com/office/drawing/2014/main" id="{42AC78E9-0BA7-114A-8B25-4FC30A4D9B5F}"/>
                </a:ext>
              </a:extLst>
            </p:cNvPr>
            <p:cNvSpPr/>
            <p:nvPr/>
          </p:nvSpPr>
          <p:spPr>
            <a:xfrm>
              <a:off x="1001059" y="5266765"/>
              <a:ext cx="52294" cy="747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8" name="Rectangle 91">
            <a:extLst>
              <a:ext uri="{FF2B5EF4-FFF2-40B4-BE49-F238E27FC236}">
                <a16:creationId xmlns:a16="http://schemas.microsoft.com/office/drawing/2014/main" id="{8B6C69FD-75C7-5D4F-ADED-CD2F4ECEA291}"/>
              </a:ext>
            </a:extLst>
          </p:cNvPr>
          <p:cNvSpPr>
            <a:spLocks noChangeArrowheads="1"/>
          </p:cNvSpPr>
          <p:nvPr/>
        </p:nvSpPr>
        <p:spPr bwMode="auto">
          <a:xfrm>
            <a:off x="5909316" y="5621479"/>
            <a:ext cx="5578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600" dirty="0">
                <a:solidFill>
                  <a:schemeClr val="accent3"/>
                </a:solidFill>
              </a:rPr>
              <a:t>(FRA)</a:t>
            </a:r>
          </a:p>
        </p:txBody>
      </p:sp>
      <p:sp>
        <p:nvSpPr>
          <p:cNvPr id="122" name="Rectangle 123">
            <a:extLst>
              <a:ext uri="{FF2B5EF4-FFF2-40B4-BE49-F238E27FC236}">
                <a16:creationId xmlns:a16="http://schemas.microsoft.com/office/drawing/2014/main" id="{C4ADFAB2-DB84-A140-8A25-0F44D80F46DB}"/>
              </a:ext>
            </a:extLst>
          </p:cNvPr>
          <p:cNvSpPr>
            <a:spLocks noChangeArrowheads="1"/>
          </p:cNvSpPr>
          <p:nvPr/>
        </p:nvSpPr>
        <p:spPr bwMode="auto">
          <a:xfrm>
            <a:off x="2651590" y="4514058"/>
            <a:ext cx="15239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$376,200</a:t>
            </a:r>
            <a:endParaRPr lang="en-US" altLang="en-US" sz="1800" dirty="0">
              <a:solidFill>
                <a:schemeClr val="bg1"/>
              </a:solidFill>
            </a:endParaRPr>
          </a:p>
        </p:txBody>
      </p:sp>
      <p:sp>
        <p:nvSpPr>
          <p:cNvPr id="123" name="Rectangle 126">
            <a:extLst>
              <a:ext uri="{FF2B5EF4-FFF2-40B4-BE49-F238E27FC236}">
                <a16:creationId xmlns:a16="http://schemas.microsoft.com/office/drawing/2014/main" id="{D4334DAD-F97D-C445-A280-912D67A83135}"/>
              </a:ext>
            </a:extLst>
          </p:cNvPr>
          <p:cNvSpPr>
            <a:spLocks noChangeArrowheads="1"/>
          </p:cNvSpPr>
          <p:nvPr/>
        </p:nvSpPr>
        <p:spPr bwMode="auto">
          <a:xfrm>
            <a:off x="2651590" y="3688945"/>
            <a:ext cx="15239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$187,440</a:t>
            </a:r>
            <a:endParaRPr lang="en-US" altLang="en-US" sz="1800" dirty="0">
              <a:solidFill>
                <a:schemeClr val="bg1"/>
              </a:solidFill>
            </a:endParaRPr>
          </a:p>
        </p:txBody>
      </p:sp>
      <p:sp>
        <p:nvSpPr>
          <p:cNvPr id="124" name="Rectangle 129">
            <a:extLst>
              <a:ext uri="{FF2B5EF4-FFF2-40B4-BE49-F238E27FC236}">
                <a16:creationId xmlns:a16="http://schemas.microsoft.com/office/drawing/2014/main" id="{A126140A-1548-774E-8E3E-8B7167983B16}"/>
              </a:ext>
            </a:extLst>
          </p:cNvPr>
          <p:cNvSpPr>
            <a:spLocks noChangeArrowheads="1"/>
          </p:cNvSpPr>
          <p:nvPr/>
        </p:nvSpPr>
        <p:spPr bwMode="auto">
          <a:xfrm>
            <a:off x="2644120" y="3191433"/>
            <a:ext cx="15389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$85,500</a:t>
            </a:r>
            <a:endParaRPr lang="en-US" altLang="en-US" sz="1800" dirty="0">
              <a:solidFill>
                <a:schemeClr val="bg1"/>
              </a:solidFill>
            </a:endParaRPr>
          </a:p>
        </p:txBody>
      </p:sp>
      <p:sp>
        <p:nvSpPr>
          <p:cNvPr id="125" name="Rectangle 150">
            <a:extLst>
              <a:ext uri="{FF2B5EF4-FFF2-40B4-BE49-F238E27FC236}">
                <a16:creationId xmlns:a16="http://schemas.microsoft.com/office/drawing/2014/main" id="{6BCEF795-3171-3A4F-B726-307034C58627}"/>
              </a:ext>
            </a:extLst>
          </p:cNvPr>
          <p:cNvSpPr>
            <a:spLocks noChangeArrowheads="1"/>
          </p:cNvSpPr>
          <p:nvPr/>
        </p:nvSpPr>
        <p:spPr bwMode="auto">
          <a:xfrm>
            <a:off x="2659060" y="4727630"/>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HIGHER EARNER</a:t>
            </a:r>
          </a:p>
        </p:txBody>
      </p:sp>
      <p:sp>
        <p:nvSpPr>
          <p:cNvPr id="126" name="Rectangle 152">
            <a:extLst>
              <a:ext uri="{FF2B5EF4-FFF2-40B4-BE49-F238E27FC236}">
                <a16:creationId xmlns:a16="http://schemas.microsoft.com/office/drawing/2014/main" id="{228A0BF7-6F31-0D43-A14D-A3EDB5C52DF9}"/>
              </a:ext>
            </a:extLst>
          </p:cNvPr>
          <p:cNvSpPr>
            <a:spLocks noChangeArrowheads="1"/>
          </p:cNvSpPr>
          <p:nvPr/>
        </p:nvSpPr>
        <p:spPr bwMode="auto">
          <a:xfrm>
            <a:off x="2651590" y="3900503"/>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rgbClr val="FFFFFF"/>
                </a:solidFill>
              </a:rPr>
              <a:t>LOWER EARNER</a:t>
            </a:r>
          </a:p>
        </p:txBody>
      </p:sp>
      <p:sp>
        <p:nvSpPr>
          <p:cNvPr id="127" name="Rectangle 126">
            <a:extLst>
              <a:ext uri="{FF2B5EF4-FFF2-40B4-BE49-F238E27FC236}">
                <a16:creationId xmlns:a16="http://schemas.microsoft.com/office/drawing/2014/main" id="{689756CA-F56E-4B40-800F-458A2D234196}"/>
              </a:ext>
            </a:extLst>
          </p:cNvPr>
          <p:cNvSpPr>
            <a:spLocks noChangeArrowheads="1"/>
          </p:cNvSpPr>
          <p:nvPr/>
        </p:nvSpPr>
        <p:spPr bwMode="auto">
          <a:xfrm>
            <a:off x="2651591" y="3368686"/>
            <a:ext cx="1546411" cy="15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SURVIVOR BENEFIT</a:t>
            </a:r>
          </a:p>
        </p:txBody>
      </p:sp>
      <p:sp>
        <p:nvSpPr>
          <p:cNvPr id="128" name="Rectangle 124">
            <a:extLst>
              <a:ext uri="{FF2B5EF4-FFF2-40B4-BE49-F238E27FC236}">
                <a16:creationId xmlns:a16="http://schemas.microsoft.com/office/drawing/2014/main" id="{6BDBE7E5-3B7C-4F4F-9994-79E79F271168}"/>
              </a:ext>
            </a:extLst>
          </p:cNvPr>
          <p:cNvSpPr>
            <a:spLocks noChangeArrowheads="1"/>
          </p:cNvSpPr>
          <p:nvPr/>
        </p:nvSpPr>
        <p:spPr bwMode="auto">
          <a:xfrm>
            <a:off x="5644777" y="4427772"/>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$410,400</a:t>
            </a:r>
            <a:endParaRPr lang="en-US" altLang="en-US" sz="1800" dirty="0">
              <a:solidFill>
                <a:schemeClr val="bg1"/>
              </a:solidFill>
            </a:endParaRPr>
          </a:p>
        </p:txBody>
      </p:sp>
      <p:sp>
        <p:nvSpPr>
          <p:cNvPr id="129" name="Rectangle 127">
            <a:extLst>
              <a:ext uri="{FF2B5EF4-FFF2-40B4-BE49-F238E27FC236}">
                <a16:creationId xmlns:a16="http://schemas.microsoft.com/office/drawing/2014/main" id="{7BA294ED-B54E-1E41-A9BA-E7E9E0C0F9C8}"/>
              </a:ext>
            </a:extLst>
          </p:cNvPr>
          <p:cNvSpPr>
            <a:spLocks noChangeArrowheads="1"/>
          </p:cNvSpPr>
          <p:nvPr/>
        </p:nvSpPr>
        <p:spPr bwMode="auto">
          <a:xfrm>
            <a:off x="5652247" y="3479605"/>
            <a:ext cx="15090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$205,200*</a:t>
            </a:r>
            <a:endParaRPr lang="en-US" altLang="en-US" sz="1800" dirty="0">
              <a:solidFill>
                <a:schemeClr val="bg1"/>
              </a:solidFill>
            </a:endParaRPr>
          </a:p>
        </p:txBody>
      </p:sp>
      <p:sp>
        <p:nvSpPr>
          <p:cNvPr id="130" name="Rectangle 130">
            <a:extLst>
              <a:ext uri="{FF2B5EF4-FFF2-40B4-BE49-F238E27FC236}">
                <a16:creationId xmlns:a16="http://schemas.microsoft.com/office/drawing/2014/main" id="{80FB2B09-25C6-4946-B07D-82859D94BC2F}"/>
              </a:ext>
            </a:extLst>
          </p:cNvPr>
          <p:cNvSpPr>
            <a:spLocks noChangeArrowheads="1"/>
          </p:cNvSpPr>
          <p:nvPr/>
        </p:nvSpPr>
        <p:spPr bwMode="auto">
          <a:xfrm>
            <a:off x="5644777" y="2901789"/>
            <a:ext cx="15165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$114,000</a:t>
            </a:r>
            <a:endParaRPr lang="en-US" altLang="en-US" sz="1800" dirty="0">
              <a:solidFill>
                <a:schemeClr val="bg1"/>
              </a:solidFill>
            </a:endParaRPr>
          </a:p>
        </p:txBody>
      </p:sp>
      <p:sp>
        <p:nvSpPr>
          <p:cNvPr id="131" name="Rectangle 150">
            <a:extLst>
              <a:ext uri="{FF2B5EF4-FFF2-40B4-BE49-F238E27FC236}">
                <a16:creationId xmlns:a16="http://schemas.microsoft.com/office/drawing/2014/main" id="{EAF3B11C-C8FD-534D-995E-9EFF64AD557C}"/>
              </a:ext>
            </a:extLst>
          </p:cNvPr>
          <p:cNvSpPr>
            <a:spLocks noChangeArrowheads="1"/>
          </p:cNvSpPr>
          <p:nvPr/>
        </p:nvSpPr>
        <p:spPr bwMode="auto">
          <a:xfrm>
            <a:off x="5652247" y="4641908"/>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HIGHER EARNER</a:t>
            </a:r>
          </a:p>
        </p:txBody>
      </p:sp>
      <p:sp>
        <p:nvSpPr>
          <p:cNvPr id="132" name="Rectangle 152">
            <a:extLst>
              <a:ext uri="{FF2B5EF4-FFF2-40B4-BE49-F238E27FC236}">
                <a16:creationId xmlns:a16="http://schemas.microsoft.com/office/drawing/2014/main" id="{0A0D01B8-B849-DA44-9310-72D4669DA9A4}"/>
              </a:ext>
            </a:extLst>
          </p:cNvPr>
          <p:cNvSpPr>
            <a:spLocks noChangeArrowheads="1"/>
          </p:cNvSpPr>
          <p:nvPr/>
        </p:nvSpPr>
        <p:spPr bwMode="auto">
          <a:xfrm>
            <a:off x="5644777" y="3687614"/>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rgbClr val="FFFFFF"/>
                </a:solidFill>
              </a:rPr>
              <a:t>LOWER EARNER</a:t>
            </a:r>
          </a:p>
        </p:txBody>
      </p:sp>
      <p:sp>
        <p:nvSpPr>
          <p:cNvPr id="133" name="Rectangle 154">
            <a:extLst>
              <a:ext uri="{FF2B5EF4-FFF2-40B4-BE49-F238E27FC236}">
                <a16:creationId xmlns:a16="http://schemas.microsoft.com/office/drawing/2014/main" id="{79DA9D87-1F50-6046-A5AA-9884A9493830}"/>
              </a:ext>
            </a:extLst>
          </p:cNvPr>
          <p:cNvSpPr>
            <a:spLocks noChangeArrowheads="1"/>
          </p:cNvSpPr>
          <p:nvPr/>
        </p:nvSpPr>
        <p:spPr bwMode="auto">
          <a:xfrm>
            <a:off x="5637307" y="3111743"/>
            <a:ext cx="1546411" cy="15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SURVIVOR BENEFIT</a:t>
            </a:r>
          </a:p>
        </p:txBody>
      </p:sp>
      <p:sp>
        <p:nvSpPr>
          <p:cNvPr id="134" name="Rectangle 125">
            <a:extLst>
              <a:ext uri="{FF2B5EF4-FFF2-40B4-BE49-F238E27FC236}">
                <a16:creationId xmlns:a16="http://schemas.microsoft.com/office/drawing/2014/main" id="{80E7E5FA-EF94-AC45-864A-566D86E39330}"/>
              </a:ext>
            </a:extLst>
          </p:cNvPr>
          <p:cNvSpPr>
            <a:spLocks noChangeArrowheads="1"/>
          </p:cNvSpPr>
          <p:nvPr/>
        </p:nvSpPr>
        <p:spPr bwMode="auto">
          <a:xfrm>
            <a:off x="8632557" y="4411817"/>
            <a:ext cx="15165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$421,344</a:t>
            </a:r>
            <a:endParaRPr lang="en-US" altLang="en-US" sz="1800" dirty="0">
              <a:solidFill>
                <a:schemeClr val="bg1"/>
              </a:solidFill>
            </a:endParaRPr>
          </a:p>
        </p:txBody>
      </p:sp>
      <p:sp>
        <p:nvSpPr>
          <p:cNvPr id="135" name="Rectangle 128">
            <a:extLst>
              <a:ext uri="{FF2B5EF4-FFF2-40B4-BE49-F238E27FC236}">
                <a16:creationId xmlns:a16="http://schemas.microsoft.com/office/drawing/2014/main" id="{8EA24641-5E93-DE49-A99C-2C75CB7899FC}"/>
              </a:ext>
            </a:extLst>
          </p:cNvPr>
          <p:cNvSpPr>
            <a:spLocks noChangeArrowheads="1"/>
          </p:cNvSpPr>
          <p:nvPr/>
        </p:nvSpPr>
        <p:spPr bwMode="auto">
          <a:xfrm>
            <a:off x="8632558" y="3475119"/>
            <a:ext cx="15165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rgbClr val="FFFFFF"/>
                </a:solidFill>
              </a:rPr>
              <a:t>$199,584</a:t>
            </a:r>
            <a:endParaRPr lang="en-US" altLang="en-US" sz="1800" dirty="0">
              <a:solidFill>
                <a:srgbClr val="FFFFFF"/>
              </a:solidFill>
            </a:endParaRPr>
          </a:p>
        </p:txBody>
      </p:sp>
      <p:sp>
        <p:nvSpPr>
          <p:cNvPr id="136" name="Rectangle 131">
            <a:extLst>
              <a:ext uri="{FF2B5EF4-FFF2-40B4-BE49-F238E27FC236}">
                <a16:creationId xmlns:a16="http://schemas.microsoft.com/office/drawing/2014/main" id="{3B21D04E-A570-F243-8707-B296D7AEC56F}"/>
              </a:ext>
            </a:extLst>
          </p:cNvPr>
          <p:cNvSpPr>
            <a:spLocks noChangeArrowheads="1"/>
          </p:cNvSpPr>
          <p:nvPr/>
        </p:nvSpPr>
        <p:spPr bwMode="auto">
          <a:xfrm>
            <a:off x="8644542" y="2800932"/>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400" dirty="0">
                <a:solidFill>
                  <a:schemeClr val="bg1"/>
                </a:solidFill>
              </a:rPr>
              <a:t>$150,480</a:t>
            </a:r>
            <a:endParaRPr lang="en-US" altLang="en-US" sz="1800" dirty="0">
              <a:solidFill>
                <a:schemeClr val="bg1"/>
              </a:solidFill>
            </a:endParaRPr>
          </a:p>
        </p:txBody>
      </p:sp>
      <p:sp>
        <p:nvSpPr>
          <p:cNvPr id="137" name="Rectangle 150">
            <a:extLst>
              <a:ext uri="{FF2B5EF4-FFF2-40B4-BE49-F238E27FC236}">
                <a16:creationId xmlns:a16="http://schemas.microsoft.com/office/drawing/2014/main" id="{CAC38E7D-8966-564D-A3A3-03488693C566}"/>
              </a:ext>
            </a:extLst>
          </p:cNvPr>
          <p:cNvSpPr>
            <a:spLocks noChangeArrowheads="1"/>
          </p:cNvSpPr>
          <p:nvPr/>
        </p:nvSpPr>
        <p:spPr bwMode="auto">
          <a:xfrm>
            <a:off x="8632557" y="4630799"/>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HIGHER EARNER</a:t>
            </a:r>
          </a:p>
        </p:txBody>
      </p:sp>
      <p:sp>
        <p:nvSpPr>
          <p:cNvPr id="138" name="Rectangle 152">
            <a:extLst>
              <a:ext uri="{FF2B5EF4-FFF2-40B4-BE49-F238E27FC236}">
                <a16:creationId xmlns:a16="http://schemas.microsoft.com/office/drawing/2014/main" id="{1B90C67A-DA2A-AF48-A2EE-6FE272CE01FE}"/>
              </a:ext>
            </a:extLst>
          </p:cNvPr>
          <p:cNvSpPr>
            <a:spLocks noChangeArrowheads="1"/>
          </p:cNvSpPr>
          <p:nvPr/>
        </p:nvSpPr>
        <p:spPr bwMode="auto">
          <a:xfrm>
            <a:off x="8632558" y="3675092"/>
            <a:ext cx="15240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rgbClr val="FFFFFF"/>
                </a:solidFill>
              </a:rPr>
              <a:t>LOWER EARNER</a:t>
            </a:r>
          </a:p>
        </p:txBody>
      </p:sp>
      <p:sp>
        <p:nvSpPr>
          <p:cNvPr id="139" name="Rectangle 154">
            <a:extLst>
              <a:ext uri="{FF2B5EF4-FFF2-40B4-BE49-F238E27FC236}">
                <a16:creationId xmlns:a16="http://schemas.microsoft.com/office/drawing/2014/main" id="{3FF15110-5F8B-3645-A3F5-EABAF83204EC}"/>
              </a:ext>
            </a:extLst>
          </p:cNvPr>
          <p:cNvSpPr>
            <a:spLocks noChangeArrowheads="1"/>
          </p:cNvSpPr>
          <p:nvPr/>
        </p:nvSpPr>
        <p:spPr bwMode="auto">
          <a:xfrm>
            <a:off x="8637073" y="3011273"/>
            <a:ext cx="1546411" cy="15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000" b="0" dirty="0">
                <a:solidFill>
                  <a:schemeClr val="bg1"/>
                </a:solidFill>
              </a:rPr>
              <a:t>SURVIVOR BENEFIT</a:t>
            </a:r>
          </a:p>
        </p:txBody>
      </p:sp>
    </p:spTree>
    <p:custDataLst>
      <p:tags r:id="rId1"/>
    </p:custDataLst>
    <p:extLst>
      <p:ext uri="{BB962C8B-B14F-4D97-AF65-F5344CB8AC3E}">
        <p14:creationId xmlns:p14="http://schemas.microsoft.com/office/powerpoint/2010/main" val="2794398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Three Opportunities to Maximize Benefits</a:t>
            </a:r>
            <a:br>
              <a:rPr lang="en-US" dirty="0"/>
            </a:br>
            <a:r>
              <a:rPr lang="en-US" sz="2000" b="1" dirty="0">
                <a:solidFill>
                  <a:srgbClr val="768692"/>
                </a:solidFill>
              </a:rPr>
              <a:t>You may be able to boost your Social Security benefits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14</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graphicFrame>
        <p:nvGraphicFramePr>
          <p:cNvPr id="53" name="Table 52">
            <a:extLst>
              <a:ext uri="{FF2B5EF4-FFF2-40B4-BE49-F238E27FC236}">
                <a16:creationId xmlns:a16="http://schemas.microsoft.com/office/drawing/2014/main" id="{F4BEBFB7-013C-C34E-BFDA-E2AFCF193CB9}"/>
              </a:ext>
            </a:extLst>
          </p:cNvPr>
          <p:cNvGraphicFramePr>
            <a:graphicFrameLocks noGrp="1"/>
          </p:cNvGraphicFramePr>
          <p:nvPr>
            <p:extLst>
              <p:ext uri="{D42A27DB-BD31-4B8C-83A1-F6EECF244321}">
                <p14:modId xmlns:p14="http://schemas.microsoft.com/office/powerpoint/2010/main" val="1115719951"/>
              </p:ext>
            </p:extLst>
          </p:nvPr>
        </p:nvGraphicFramePr>
        <p:xfrm>
          <a:off x="1667676" y="1643649"/>
          <a:ext cx="8953764" cy="3570702"/>
        </p:xfrm>
        <a:graphic>
          <a:graphicData uri="http://schemas.openxmlformats.org/drawingml/2006/table">
            <a:tbl>
              <a:tblPr firstRow="1" bandRow="1">
                <a:tableStyleId>{5C22544A-7EE6-4342-B048-85BDC9FD1C3A}</a:tableStyleId>
              </a:tblPr>
              <a:tblGrid>
                <a:gridCol w="2984588">
                  <a:extLst>
                    <a:ext uri="{9D8B030D-6E8A-4147-A177-3AD203B41FA5}">
                      <a16:colId xmlns:a16="http://schemas.microsoft.com/office/drawing/2014/main" val="20000"/>
                    </a:ext>
                  </a:extLst>
                </a:gridCol>
                <a:gridCol w="2984588">
                  <a:extLst>
                    <a:ext uri="{9D8B030D-6E8A-4147-A177-3AD203B41FA5}">
                      <a16:colId xmlns:a16="http://schemas.microsoft.com/office/drawing/2014/main" val="20001"/>
                    </a:ext>
                  </a:extLst>
                </a:gridCol>
                <a:gridCol w="2984588">
                  <a:extLst>
                    <a:ext uri="{9D8B030D-6E8A-4147-A177-3AD203B41FA5}">
                      <a16:colId xmlns:a16="http://schemas.microsoft.com/office/drawing/2014/main" val="20002"/>
                    </a:ext>
                  </a:extLst>
                </a:gridCol>
              </a:tblGrid>
              <a:tr h="766173">
                <a:tc>
                  <a:txBody>
                    <a:bodyPr/>
                    <a:lstStyle/>
                    <a:p>
                      <a:endParaRPr lang="en-US" dirty="0"/>
                    </a:p>
                  </a:txBody>
                  <a:tcPr>
                    <a:lnR w="12700" cap="flat" cmpd="sng" algn="ctr">
                      <a:no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0"/>
                  </a:ext>
                </a:extLst>
              </a:tr>
              <a:tr h="1245079">
                <a:tc>
                  <a:txBody>
                    <a:bodyPr/>
                    <a:lstStyle/>
                    <a:p>
                      <a:endParaRPr lang="en-US" dirty="0"/>
                    </a:p>
                  </a:txBody>
                  <a:tcPr>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endParaRPr lang="en-US"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768692"/>
                    </a:solidFill>
                  </a:tcPr>
                </a:tc>
                <a:tc>
                  <a:txBody>
                    <a:bodyPr/>
                    <a:lstStyle/>
                    <a:p>
                      <a:endParaRPr lang="en-US"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7A9B3D"/>
                    </a:solidFill>
                  </a:tcPr>
                </a:tc>
                <a:extLst>
                  <a:ext uri="{0D108BD9-81ED-4DB2-BD59-A6C34878D82A}">
                    <a16:rowId xmlns:a16="http://schemas.microsoft.com/office/drawing/2014/main" val="10001"/>
                  </a:ext>
                </a:extLst>
              </a:tr>
              <a:tr h="1559450">
                <a:tc>
                  <a:txBody>
                    <a:bodyPr/>
                    <a:lstStyle/>
                    <a:p>
                      <a:endParaRPr lang="en-US" dirty="0"/>
                    </a:p>
                  </a:txBody>
                  <a:tcPr>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53A5CE"/>
                    </a:solidFill>
                  </a:tcPr>
                </a:tc>
                <a:tc>
                  <a:txBody>
                    <a:bodyPr/>
                    <a:lstStyle/>
                    <a:p>
                      <a:endParaRPr lang="en-US"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919EA8"/>
                    </a:solidFill>
                  </a:tcPr>
                </a:tc>
                <a:tc>
                  <a:txBody>
                    <a:bodyPr/>
                    <a:lstStyle/>
                    <a:p>
                      <a:endParaRPr lang="en-US"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94AE3C"/>
                    </a:solidFill>
                  </a:tcPr>
                </a:tc>
                <a:extLst>
                  <a:ext uri="{0D108BD9-81ED-4DB2-BD59-A6C34878D82A}">
                    <a16:rowId xmlns:a16="http://schemas.microsoft.com/office/drawing/2014/main" val="10002"/>
                  </a:ext>
                </a:extLst>
              </a:tr>
            </a:tbl>
          </a:graphicData>
        </a:graphic>
      </p:graphicFrame>
      <p:sp>
        <p:nvSpPr>
          <p:cNvPr id="54" name="Text Box 18">
            <a:extLst>
              <a:ext uri="{FF2B5EF4-FFF2-40B4-BE49-F238E27FC236}">
                <a16:creationId xmlns:a16="http://schemas.microsoft.com/office/drawing/2014/main" id="{DE705682-2098-F547-B7E7-819A1B51CFC7}"/>
              </a:ext>
            </a:extLst>
          </p:cNvPr>
          <p:cNvSpPr txBox="1">
            <a:spLocks noChangeArrowheads="1"/>
          </p:cNvSpPr>
          <p:nvPr/>
        </p:nvSpPr>
        <p:spPr bwMode="auto">
          <a:xfrm>
            <a:off x="1724699" y="2717851"/>
            <a:ext cx="2874196" cy="590931"/>
          </a:xfrm>
          <a:prstGeom prst="rect">
            <a:avLst/>
          </a:prstGeom>
          <a:noFill/>
          <a:ln>
            <a:noFill/>
          </a:ln>
          <a:effectLst/>
          <a:extLst>
            <a:ext uri="{909E8E84-426E-40DD-AFC4-6F175D3DCCD1}">
              <a14:hiddenFill xmlns:a14="http://schemas.microsoft.com/office/drawing/2010/main">
                <a:solidFill>
                  <a:srgbClr val="00A4DE"/>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algn="ctr" eaLnBrk="1" hangingPunct="1">
              <a:lnSpc>
                <a:spcPct val="90000"/>
              </a:lnSpc>
            </a:pPr>
            <a:r>
              <a:rPr lang="en-US" sz="1800" b="1" dirty="0">
                <a:solidFill>
                  <a:schemeClr val="bg1"/>
                </a:solidFill>
              </a:rPr>
              <a:t>Strategies </a:t>
            </a:r>
            <a:br>
              <a:rPr lang="en-US" sz="1800" b="1" dirty="0">
                <a:solidFill>
                  <a:schemeClr val="bg1"/>
                </a:solidFill>
              </a:rPr>
            </a:br>
            <a:r>
              <a:rPr lang="en-US" sz="1800" b="1" dirty="0">
                <a:solidFill>
                  <a:schemeClr val="bg1"/>
                </a:solidFill>
              </a:rPr>
              <a:t>for Couples</a:t>
            </a:r>
          </a:p>
        </p:txBody>
      </p:sp>
      <p:sp>
        <p:nvSpPr>
          <p:cNvPr id="56" name="TextBox 55">
            <a:extLst>
              <a:ext uri="{FF2B5EF4-FFF2-40B4-BE49-F238E27FC236}">
                <a16:creationId xmlns:a16="http://schemas.microsoft.com/office/drawing/2014/main" id="{6871EBA3-2039-7D47-B503-7679F11D868F}"/>
              </a:ext>
            </a:extLst>
          </p:cNvPr>
          <p:cNvSpPr txBox="1"/>
          <p:nvPr/>
        </p:nvSpPr>
        <p:spPr>
          <a:xfrm>
            <a:off x="1852216" y="4003823"/>
            <a:ext cx="2619161" cy="830997"/>
          </a:xfrm>
          <a:prstGeom prst="rect">
            <a:avLst/>
          </a:prstGeom>
          <a:noFill/>
        </p:spPr>
        <p:txBody>
          <a:bodyPr wrap="square" rtlCol="0">
            <a:spAutoFit/>
          </a:bodyPr>
          <a:lstStyle/>
          <a:p>
            <a:pPr algn="ctr"/>
            <a:r>
              <a:rPr lang="en-US" sz="1600" dirty="0">
                <a:solidFill>
                  <a:schemeClr val="bg1"/>
                </a:solidFill>
              </a:rPr>
              <a:t>Spouses should evaluate options to determine when to file for benefits</a:t>
            </a:r>
          </a:p>
        </p:txBody>
      </p:sp>
      <p:sp>
        <p:nvSpPr>
          <p:cNvPr id="57" name="TextBox 56">
            <a:extLst>
              <a:ext uri="{FF2B5EF4-FFF2-40B4-BE49-F238E27FC236}">
                <a16:creationId xmlns:a16="http://schemas.microsoft.com/office/drawing/2014/main" id="{73BE2888-1510-3444-81C8-686601385EC3}"/>
              </a:ext>
            </a:extLst>
          </p:cNvPr>
          <p:cNvSpPr txBox="1"/>
          <p:nvPr/>
        </p:nvSpPr>
        <p:spPr>
          <a:xfrm>
            <a:off x="4952436" y="4016510"/>
            <a:ext cx="2428815" cy="830997"/>
          </a:xfrm>
          <a:prstGeom prst="rect">
            <a:avLst/>
          </a:prstGeom>
          <a:noFill/>
        </p:spPr>
        <p:txBody>
          <a:bodyPr wrap="square" rtlCol="0">
            <a:spAutoFit/>
          </a:bodyPr>
          <a:lstStyle/>
          <a:p>
            <a:pPr algn="ctr"/>
            <a:r>
              <a:rPr lang="en-US" sz="1600" dirty="0">
                <a:solidFill>
                  <a:schemeClr val="bg1"/>
                </a:solidFill>
              </a:rPr>
              <a:t>This option works best if one spouse is expected to outlive another</a:t>
            </a:r>
          </a:p>
        </p:txBody>
      </p:sp>
      <p:sp>
        <p:nvSpPr>
          <p:cNvPr id="58" name="TextBox 57">
            <a:extLst>
              <a:ext uri="{FF2B5EF4-FFF2-40B4-BE49-F238E27FC236}">
                <a16:creationId xmlns:a16="http://schemas.microsoft.com/office/drawing/2014/main" id="{6AEFF42E-D48F-1145-A57D-B404C7011253}"/>
              </a:ext>
            </a:extLst>
          </p:cNvPr>
          <p:cNvSpPr txBox="1"/>
          <p:nvPr/>
        </p:nvSpPr>
        <p:spPr>
          <a:xfrm>
            <a:off x="7930380" y="4016509"/>
            <a:ext cx="2459474" cy="830997"/>
          </a:xfrm>
          <a:prstGeom prst="rect">
            <a:avLst/>
          </a:prstGeom>
          <a:noFill/>
        </p:spPr>
        <p:txBody>
          <a:bodyPr wrap="square" rtlCol="0">
            <a:spAutoFit/>
          </a:bodyPr>
          <a:lstStyle/>
          <a:p>
            <a:pPr algn="ctr"/>
            <a:r>
              <a:rPr lang="en-US" sz="1600" dirty="0">
                <a:solidFill>
                  <a:schemeClr val="bg1"/>
                </a:solidFill>
              </a:rPr>
              <a:t>Ex-spouses may </a:t>
            </a:r>
            <a:br>
              <a:rPr lang="en-US" sz="1600" dirty="0">
                <a:solidFill>
                  <a:schemeClr val="bg1"/>
                </a:solidFill>
              </a:rPr>
            </a:br>
            <a:r>
              <a:rPr lang="en-US" sz="1600" dirty="0">
                <a:solidFill>
                  <a:schemeClr val="bg1"/>
                </a:solidFill>
              </a:rPr>
              <a:t>be eligible for a portion of benefits</a:t>
            </a:r>
          </a:p>
        </p:txBody>
      </p:sp>
      <p:sp>
        <p:nvSpPr>
          <p:cNvPr id="61" name="Text Box 18">
            <a:extLst>
              <a:ext uri="{FF2B5EF4-FFF2-40B4-BE49-F238E27FC236}">
                <a16:creationId xmlns:a16="http://schemas.microsoft.com/office/drawing/2014/main" id="{8917B0CD-2848-0F40-AB21-071A81DB24BA}"/>
              </a:ext>
            </a:extLst>
          </p:cNvPr>
          <p:cNvSpPr txBox="1">
            <a:spLocks noChangeArrowheads="1"/>
          </p:cNvSpPr>
          <p:nvPr/>
        </p:nvSpPr>
        <p:spPr bwMode="auto">
          <a:xfrm>
            <a:off x="4682859" y="2716094"/>
            <a:ext cx="2968518" cy="590931"/>
          </a:xfrm>
          <a:prstGeom prst="rect">
            <a:avLst/>
          </a:prstGeom>
          <a:noFill/>
          <a:ln>
            <a:noFill/>
          </a:ln>
          <a:effectLst/>
          <a:extLst>
            <a:ext uri="{909E8E84-426E-40DD-AFC4-6F175D3DCCD1}">
              <a14:hiddenFill xmlns:a14="http://schemas.microsoft.com/office/drawing/2010/main">
                <a:solidFill>
                  <a:srgbClr val="00A4DE"/>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algn="ctr" eaLnBrk="1" hangingPunct="1">
              <a:lnSpc>
                <a:spcPct val="90000"/>
              </a:lnSpc>
            </a:pPr>
            <a:r>
              <a:rPr lang="en-US" sz="1800" b="1" dirty="0">
                <a:solidFill>
                  <a:schemeClr val="bg1"/>
                </a:solidFill>
              </a:rPr>
              <a:t>Survivor </a:t>
            </a:r>
            <a:br>
              <a:rPr lang="en-US" sz="1800" b="1" dirty="0">
                <a:solidFill>
                  <a:schemeClr val="bg1"/>
                </a:solidFill>
              </a:rPr>
            </a:br>
            <a:r>
              <a:rPr lang="en-US" sz="1800" b="1" dirty="0">
                <a:solidFill>
                  <a:schemeClr val="bg1"/>
                </a:solidFill>
              </a:rPr>
              <a:t>Benefits</a:t>
            </a:r>
          </a:p>
        </p:txBody>
      </p:sp>
      <p:sp>
        <p:nvSpPr>
          <p:cNvPr id="62" name="Text Box 18">
            <a:extLst>
              <a:ext uri="{FF2B5EF4-FFF2-40B4-BE49-F238E27FC236}">
                <a16:creationId xmlns:a16="http://schemas.microsoft.com/office/drawing/2014/main" id="{6B953884-4D7C-664B-A9BE-8D35D6BA0C91}"/>
              </a:ext>
            </a:extLst>
          </p:cNvPr>
          <p:cNvSpPr txBox="1">
            <a:spLocks noChangeArrowheads="1"/>
          </p:cNvSpPr>
          <p:nvPr/>
        </p:nvSpPr>
        <p:spPr bwMode="auto">
          <a:xfrm>
            <a:off x="7968530" y="2710385"/>
            <a:ext cx="2421324" cy="590931"/>
          </a:xfrm>
          <a:prstGeom prst="rect">
            <a:avLst/>
          </a:prstGeom>
          <a:noFill/>
          <a:ln>
            <a:noFill/>
          </a:ln>
          <a:effectLst/>
          <a:extLst>
            <a:ext uri="{909E8E84-426E-40DD-AFC4-6F175D3DCCD1}">
              <a14:hiddenFill xmlns:a14="http://schemas.microsoft.com/office/drawing/2010/main">
                <a:solidFill>
                  <a:srgbClr val="00A4DE"/>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algn="ctr" eaLnBrk="1" hangingPunct="1">
              <a:lnSpc>
                <a:spcPct val="90000"/>
              </a:lnSpc>
            </a:pPr>
            <a:r>
              <a:rPr lang="en-US" sz="1800" b="1" dirty="0">
                <a:solidFill>
                  <a:schemeClr val="bg1"/>
                </a:solidFill>
              </a:rPr>
              <a:t>Former </a:t>
            </a:r>
            <a:br>
              <a:rPr lang="en-US" sz="1800" b="1" dirty="0">
                <a:solidFill>
                  <a:schemeClr val="bg1"/>
                </a:solidFill>
              </a:rPr>
            </a:br>
            <a:r>
              <a:rPr lang="en-US" sz="1800" b="1" dirty="0">
                <a:solidFill>
                  <a:schemeClr val="bg1"/>
                </a:solidFill>
              </a:rPr>
              <a:t>Spousal Benefits</a:t>
            </a:r>
          </a:p>
        </p:txBody>
      </p:sp>
    </p:spTree>
    <p:custDataLst>
      <p:tags r:id="rId1"/>
    </p:custDataLst>
    <p:extLst>
      <p:ext uri="{BB962C8B-B14F-4D97-AF65-F5344CB8AC3E}">
        <p14:creationId xmlns:p14="http://schemas.microsoft.com/office/powerpoint/2010/main" val="2387797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Opportunities to Maximize Survivor Benefits</a:t>
            </a:r>
            <a:br>
              <a:rPr lang="en-US" dirty="0"/>
            </a:br>
            <a:r>
              <a:rPr lang="en-US" sz="2000" b="1" dirty="0">
                <a:solidFill>
                  <a:srgbClr val="768692"/>
                </a:solidFill>
              </a:rPr>
              <a:t>Important for large differences in benefit amounts and/or life expectancies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15</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49" name="Rectangle 48">
            <a:extLst>
              <a:ext uri="{FF2B5EF4-FFF2-40B4-BE49-F238E27FC236}">
                <a16:creationId xmlns:a16="http://schemas.microsoft.com/office/drawing/2014/main" id="{5757F402-A0B7-9146-BA58-927717BC321C}"/>
              </a:ext>
            </a:extLst>
          </p:cNvPr>
          <p:cNvSpPr/>
          <p:nvPr/>
        </p:nvSpPr>
        <p:spPr>
          <a:xfrm>
            <a:off x="2260369" y="4106656"/>
            <a:ext cx="3190411" cy="830997"/>
          </a:xfrm>
          <a:prstGeom prst="rect">
            <a:avLst/>
          </a:prstGeom>
          <a:solidFill>
            <a:schemeClr val="bg1"/>
          </a:solidFill>
        </p:spPr>
        <p:txBody>
          <a:bodyPr wrap="square">
            <a:spAutoFit/>
          </a:bodyPr>
          <a:lstStyle/>
          <a:p>
            <a:pPr>
              <a:spcBef>
                <a:spcPts val="0"/>
              </a:spcBef>
              <a:spcAft>
                <a:spcPts val="600"/>
              </a:spcAft>
            </a:pPr>
            <a:r>
              <a:rPr lang="en-US" sz="1600" b="1" dirty="0">
                <a:solidFill>
                  <a:srgbClr val="768692"/>
                </a:solidFill>
              </a:rPr>
              <a:t>Works best if the younger spouse is expected to outlive the older spouse.</a:t>
            </a:r>
          </a:p>
        </p:txBody>
      </p:sp>
      <p:sp>
        <p:nvSpPr>
          <p:cNvPr id="43" name="Rectangle 42">
            <a:extLst>
              <a:ext uri="{FF2B5EF4-FFF2-40B4-BE49-F238E27FC236}">
                <a16:creationId xmlns:a16="http://schemas.microsoft.com/office/drawing/2014/main" id="{CCA1B330-945C-40CB-96BF-9D6BB30363C7}"/>
              </a:ext>
            </a:extLst>
          </p:cNvPr>
          <p:cNvSpPr/>
          <p:nvPr/>
        </p:nvSpPr>
        <p:spPr>
          <a:xfrm>
            <a:off x="6478125" y="4106656"/>
            <a:ext cx="3190411" cy="584775"/>
          </a:xfrm>
          <a:prstGeom prst="rect">
            <a:avLst/>
          </a:prstGeom>
          <a:solidFill>
            <a:schemeClr val="bg1"/>
          </a:solidFill>
        </p:spPr>
        <p:txBody>
          <a:bodyPr wrap="square">
            <a:spAutoFit/>
          </a:bodyPr>
          <a:lstStyle/>
          <a:p>
            <a:pPr>
              <a:spcBef>
                <a:spcPts val="0"/>
              </a:spcBef>
              <a:spcAft>
                <a:spcPts val="600"/>
              </a:spcAft>
            </a:pPr>
            <a:r>
              <a:rPr lang="en-US" sz="1600" b="1" dirty="0">
                <a:solidFill>
                  <a:srgbClr val="768692"/>
                </a:solidFill>
              </a:rPr>
              <a:t>Deemed Filing Rules Do Not Apply to Spousal Benefits</a:t>
            </a:r>
          </a:p>
        </p:txBody>
      </p:sp>
      <p:sp>
        <p:nvSpPr>
          <p:cNvPr id="47" name="Rectangle 46">
            <a:extLst>
              <a:ext uri="{FF2B5EF4-FFF2-40B4-BE49-F238E27FC236}">
                <a16:creationId xmlns:a16="http://schemas.microsoft.com/office/drawing/2014/main" id="{7AB1BE5A-AAEF-472A-A428-DF7492A50D76}"/>
              </a:ext>
            </a:extLst>
          </p:cNvPr>
          <p:cNvSpPr/>
          <p:nvPr/>
        </p:nvSpPr>
        <p:spPr>
          <a:xfrm>
            <a:off x="3013586" y="1456530"/>
            <a:ext cx="8411650" cy="17109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utoShape 180">
            <a:extLst>
              <a:ext uri="{FF2B5EF4-FFF2-40B4-BE49-F238E27FC236}">
                <a16:creationId xmlns:a16="http://schemas.microsoft.com/office/drawing/2014/main" id="{4E27C71C-035D-409B-8477-5EBB8687AF1B}"/>
              </a:ext>
            </a:extLst>
          </p:cNvPr>
          <p:cNvSpPr>
            <a:spLocks noChangeArrowheads="1"/>
          </p:cNvSpPr>
          <p:nvPr/>
        </p:nvSpPr>
        <p:spPr bwMode="auto">
          <a:xfrm>
            <a:off x="638792" y="1472180"/>
            <a:ext cx="2769566" cy="1692577"/>
          </a:xfrm>
          <a:prstGeom prst="rightArrow">
            <a:avLst>
              <a:gd name="adj1" fmla="val 100000"/>
              <a:gd name="adj2" fmla="val 21657"/>
            </a:avLst>
          </a:prstGeom>
          <a:solidFill>
            <a:schemeClr val="accent1"/>
          </a:solidFill>
          <a:ln>
            <a:noFill/>
          </a:ln>
          <a:effectLst/>
        </p:spPr>
        <p:txBody>
          <a:bodyPr wrap="none" anchor="ctr"/>
          <a:lstStyle/>
          <a:p>
            <a:endParaRPr lang="en-US">
              <a:latin typeface="Arial" charset="0"/>
              <a:ea typeface="ＭＳ Ｐゴシック" charset="0"/>
              <a:cs typeface="ＭＳ Ｐゴシック" charset="0"/>
            </a:endParaRPr>
          </a:p>
        </p:txBody>
      </p:sp>
      <p:sp>
        <p:nvSpPr>
          <p:cNvPr id="50" name="Rectangle 28">
            <a:extLst>
              <a:ext uri="{FF2B5EF4-FFF2-40B4-BE49-F238E27FC236}">
                <a16:creationId xmlns:a16="http://schemas.microsoft.com/office/drawing/2014/main" id="{1D55ACAA-44CB-4912-A13D-AFB445032D18}"/>
              </a:ext>
            </a:extLst>
          </p:cNvPr>
          <p:cNvSpPr>
            <a:spLocks noChangeArrowheads="1"/>
          </p:cNvSpPr>
          <p:nvPr/>
        </p:nvSpPr>
        <p:spPr bwMode="auto">
          <a:xfrm>
            <a:off x="3630245" y="1512508"/>
            <a:ext cx="7671386" cy="163172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marL="114300" indent="-114300">
              <a:lnSpc>
                <a:spcPct val="115000"/>
              </a:lnSpc>
              <a:spcAft>
                <a:spcPct val="20000"/>
              </a:spcAft>
              <a:buClr>
                <a:schemeClr val="accent1"/>
              </a:buClr>
              <a:buFont typeface="Arial" panose="020B0604020202020204" pitchFamily="34" charset="0"/>
              <a:buChar char="•"/>
            </a:pPr>
            <a:r>
              <a:rPr lang="en-US" altLang="en-US" sz="1600" dirty="0"/>
              <a:t>Married to spouse for at least 9 months </a:t>
            </a:r>
          </a:p>
          <a:p>
            <a:pPr marL="114300" indent="-114300">
              <a:lnSpc>
                <a:spcPct val="115000"/>
              </a:lnSpc>
              <a:spcAft>
                <a:spcPct val="20000"/>
              </a:spcAft>
              <a:buClr>
                <a:schemeClr val="accent1"/>
              </a:buClr>
              <a:buFont typeface="Arial" panose="020B0604020202020204" pitchFamily="34" charset="0"/>
              <a:buChar char="•"/>
            </a:pPr>
            <a:r>
              <a:rPr lang="en-US" altLang="en-US" sz="1600" dirty="0"/>
              <a:t>Married to an ex-spouse for at least 10 years and did not remarry prior to age 60</a:t>
            </a:r>
          </a:p>
          <a:p>
            <a:pPr marL="114300" indent="-114300">
              <a:lnSpc>
                <a:spcPct val="115000"/>
              </a:lnSpc>
              <a:spcAft>
                <a:spcPct val="20000"/>
              </a:spcAft>
              <a:buClr>
                <a:schemeClr val="accent1"/>
              </a:buClr>
              <a:buFont typeface="Arial" panose="020B0604020202020204" pitchFamily="34" charset="0"/>
              <a:buChar char="•"/>
            </a:pPr>
            <a:r>
              <a:rPr lang="en-US" altLang="en-US" sz="1600" dirty="0"/>
              <a:t>Receive the highest benefit if eligible for multiple survivor benefits</a:t>
            </a:r>
          </a:p>
          <a:p>
            <a:pPr marL="114300" indent="-114300">
              <a:lnSpc>
                <a:spcPct val="115000"/>
              </a:lnSpc>
              <a:spcAft>
                <a:spcPct val="20000"/>
              </a:spcAft>
              <a:buClr>
                <a:schemeClr val="accent1"/>
              </a:buClr>
              <a:buFont typeface="Arial" panose="020B0604020202020204" pitchFamily="34" charset="0"/>
              <a:buChar char="•"/>
            </a:pPr>
            <a:r>
              <a:rPr lang="en-US" altLang="en-US" sz="1600" dirty="0"/>
              <a:t>If eligible for own benefit and a survivor benefit, one may be activated early without reducing the other</a:t>
            </a:r>
          </a:p>
        </p:txBody>
      </p:sp>
      <p:sp>
        <p:nvSpPr>
          <p:cNvPr id="51" name="Rectangle 27">
            <a:extLst>
              <a:ext uri="{FF2B5EF4-FFF2-40B4-BE49-F238E27FC236}">
                <a16:creationId xmlns:a16="http://schemas.microsoft.com/office/drawing/2014/main" id="{3DD4FB7F-4A26-4809-AC2C-820EBFAA1D3E}"/>
              </a:ext>
            </a:extLst>
          </p:cNvPr>
          <p:cNvSpPr>
            <a:spLocks noChangeArrowheads="1"/>
          </p:cNvSpPr>
          <p:nvPr/>
        </p:nvSpPr>
        <p:spPr bwMode="auto">
          <a:xfrm>
            <a:off x="766764" y="2117342"/>
            <a:ext cx="2641593"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ct val="20000"/>
              </a:spcBef>
            </a:pPr>
            <a:r>
              <a:rPr lang="en-US" altLang="en-US" sz="1800" b="1" dirty="0">
                <a:solidFill>
                  <a:schemeClr val="bg1"/>
                </a:solidFill>
              </a:rPr>
              <a:t>Eligibility</a:t>
            </a:r>
          </a:p>
        </p:txBody>
      </p:sp>
      <p:cxnSp>
        <p:nvCxnSpPr>
          <p:cNvPr id="52" name="Straight Connector 51">
            <a:extLst>
              <a:ext uri="{FF2B5EF4-FFF2-40B4-BE49-F238E27FC236}">
                <a16:creationId xmlns:a16="http://schemas.microsoft.com/office/drawing/2014/main" id="{07F7FC93-9BA4-4607-86A3-258960A0A444}"/>
              </a:ext>
            </a:extLst>
          </p:cNvPr>
          <p:cNvCxnSpPr>
            <a:cxnSpLocks/>
          </p:cNvCxnSpPr>
          <p:nvPr/>
        </p:nvCxnSpPr>
        <p:spPr bwMode="auto">
          <a:xfrm>
            <a:off x="6087710" y="3915167"/>
            <a:ext cx="0" cy="1280160"/>
          </a:xfrm>
          <a:prstGeom prst="line">
            <a:avLst/>
          </a:prstGeom>
          <a:ln>
            <a:solidFill>
              <a:srgbClr val="9999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8579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7AB5BD22-76E9-2D49-BDC3-384C9A07103F}"/>
              </a:ext>
            </a:extLst>
          </p:cNvPr>
          <p:cNvSpPr/>
          <p:nvPr/>
        </p:nvSpPr>
        <p:spPr>
          <a:xfrm>
            <a:off x="3126658" y="4377739"/>
            <a:ext cx="8298578" cy="14587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F007775B-FE3A-864A-9256-C8887F924FF9}"/>
              </a:ext>
            </a:extLst>
          </p:cNvPr>
          <p:cNvSpPr/>
          <p:nvPr/>
        </p:nvSpPr>
        <p:spPr>
          <a:xfrm>
            <a:off x="3013586" y="2767974"/>
            <a:ext cx="8411650" cy="14587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8810FB73-3FE1-6E4D-B6BA-C8C2DA3CE4E9}"/>
              </a:ext>
            </a:extLst>
          </p:cNvPr>
          <p:cNvSpPr/>
          <p:nvPr/>
        </p:nvSpPr>
        <p:spPr>
          <a:xfrm>
            <a:off x="-1" y="1232850"/>
            <a:ext cx="7846143" cy="1358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 Box 18">
            <a:extLst>
              <a:ext uri="{FF2B5EF4-FFF2-40B4-BE49-F238E27FC236}">
                <a16:creationId xmlns:a16="http://schemas.microsoft.com/office/drawing/2014/main" id="{4C0327F6-36F0-BA4D-B565-5EA95DB8B47C}"/>
              </a:ext>
            </a:extLst>
          </p:cNvPr>
          <p:cNvSpPr txBox="1">
            <a:spLocks noChangeArrowheads="1"/>
          </p:cNvSpPr>
          <p:nvPr/>
        </p:nvSpPr>
        <p:spPr bwMode="auto">
          <a:xfrm>
            <a:off x="559257" y="1375520"/>
            <a:ext cx="2769565" cy="590931"/>
          </a:xfrm>
          <a:prstGeom prst="rect">
            <a:avLst/>
          </a:prstGeom>
          <a:noFill/>
          <a:ln>
            <a:noFill/>
          </a:ln>
          <a:effectLst/>
          <a:extLst>
            <a:ext uri="{909E8E84-426E-40DD-AFC4-6F175D3DCCD1}">
              <a14:hiddenFill xmlns:a14="http://schemas.microsoft.com/office/drawing/2010/main">
                <a:solidFill>
                  <a:srgbClr val="00A4DE"/>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eaLnBrk="1" hangingPunct="1">
              <a:lnSpc>
                <a:spcPct val="90000"/>
              </a:lnSpc>
            </a:pPr>
            <a:r>
              <a:rPr lang="en-US" sz="1800" b="1" dirty="0">
                <a:solidFill>
                  <a:srgbClr val="7A9B3D"/>
                </a:solidFill>
              </a:rPr>
              <a:t>Former </a:t>
            </a:r>
            <a:br>
              <a:rPr lang="en-US" sz="1800" b="1" dirty="0">
                <a:solidFill>
                  <a:srgbClr val="7A9B3D"/>
                </a:solidFill>
              </a:rPr>
            </a:br>
            <a:r>
              <a:rPr lang="en-US" sz="1800" b="1" dirty="0">
                <a:solidFill>
                  <a:srgbClr val="7A9B3D"/>
                </a:solidFill>
              </a:rPr>
              <a:t>Spousal Benefits</a:t>
            </a:r>
          </a:p>
        </p:txBody>
      </p:sp>
      <p:sp>
        <p:nvSpPr>
          <p:cNvPr id="7" name="Title 6"/>
          <p:cNvSpPr>
            <a:spLocks noGrp="1"/>
          </p:cNvSpPr>
          <p:nvPr>
            <p:ph type="title"/>
          </p:nvPr>
        </p:nvSpPr>
        <p:spPr>
          <a:xfrm>
            <a:off x="445085" y="202223"/>
            <a:ext cx="10917264" cy="838200"/>
          </a:xfrm>
        </p:spPr>
        <p:txBody>
          <a:bodyPr/>
          <a:lstStyle/>
          <a:p>
            <a:r>
              <a:rPr lang="en-US" dirty="0"/>
              <a:t>Opportunities to Maximize Divorced Spousal Benefits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16</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133042"/>
            <a:ext cx="9492291" cy="42209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None/>
            </a:pPr>
            <a:r>
              <a:rPr lang="en-US" altLang="en-US" sz="1000" dirty="0"/>
              <a:t>You </a:t>
            </a:r>
            <a:r>
              <a:rPr lang="en-US" sz="1000" dirty="0"/>
              <a:t>should seek </a:t>
            </a:r>
            <a:r>
              <a:rPr lang="en-US" altLang="en-US" sz="1000" dirty="0"/>
              <a:t>the advice of a legal or tax advisor or contact Social Security to assist with questions. </a:t>
            </a:r>
          </a:p>
          <a:p>
            <a:pPr eaLnBrk="1" hangingPunct="1">
              <a:spcBef>
                <a:spcPct val="0"/>
              </a:spcBef>
              <a:buClrTx/>
              <a:buSzTx/>
              <a:buFontTx/>
              <a:buNone/>
            </a:pPr>
            <a:r>
              <a:rPr lang="en-US" altLang="en-US" sz="1000" dirty="0"/>
              <a:t>* Provision is subject to final instruction from the SSA. </a:t>
            </a:r>
          </a:p>
        </p:txBody>
      </p:sp>
      <p:sp>
        <p:nvSpPr>
          <p:cNvPr id="70" name="AutoShape 180">
            <a:extLst>
              <a:ext uri="{FF2B5EF4-FFF2-40B4-BE49-F238E27FC236}">
                <a16:creationId xmlns:a16="http://schemas.microsoft.com/office/drawing/2014/main" id="{7A5F14C0-71F2-574B-A373-BBC60187B110}"/>
              </a:ext>
            </a:extLst>
          </p:cNvPr>
          <p:cNvSpPr>
            <a:spLocks noChangeArrowheads="1"/>
          </p:cNvSpPr>
          <p:nvPr/>
        </p:nvSpPr>
        <p:spPr bwMode="auto">
          <a:xfrm>
            <a:off x="638792" y="4386337"/>
            <a:ext cx="2769566" cy="1443078"/>
          </a:xfrm>
          <a:prstGeom prst="rightArrow">
            <a:avLst>
              <a:gd name="adj1" fmla="val 100000"/>
              <a:gd name="adj2" fmla="val 21657"/>
            </a:avLst>
          </a:prstGeom>
          <a:solidFill>
            <a:srgbClr val="7A9B3D"/>
          </a:solidFill>
          <a:ln>
            <a:noFill/>
          </a:ln>
          <a:effectLst/>
        </p:spPr>
        <p:txBody>
          <a:bodyPr wrap="none" anchor="ctr"/>
          <a:lstStyle/>
          <a:p>
            <a:endParaRPr lang="en-US">
              <a:latin typeface="Arial" charset="0"/>
              <a:ea typeface="ＭＳ Ｐゴシック" charset="0"/>
              <a:cs typeface="ＭＳ Ｐゴシック" charset="0"/>
            </a:endParaRPr>
          </a:p>
        </p:txBody>
      </p:sp>
      <p:sp>
        <p:nvSpPr>
          <p:cNvPr id="71" name="AutoShape 180">
            <a:extLst>
              <a:ext uri="{FF2B5EF4-FFF2-40B4-BE49-F238E27FC236}">
                <a16:creationId xmlns:a16="http://schemas.microsoft.com/office/drawing/2014/main" id="{89DFCE4F-18E7-8945-AB8B-C726FAF7099F}"/>
              </a:ext>
            </a:extLst>
          </p:cNvPr>
          <p:cNvSpPr>
            <a:spLocks noChangeArrowheads="1"/>
          </p:cNvSpPr>
          <p:nvPr/>
        </p:nvSpPr>
        <p:spPr bwMode="auto">
          <a:xfrm>
            <a:off x="638792" y="2783624"/>
            <a:ext cx="2769566" cy="1443078"/>
          </a:xfrm>
          <a:prstGeom prst="rightArrow">
            <a:avLst>
              <a:gd name="adj1" fmla="val 100000"/>
              <a:gd name="adj2" fmla="val 21657"/>
            </a:avLst>
          </a:prstGeom>
          <a:solidFill>
            <a:schemeClr val="accent1"/>
          </a:solidFill>
          <a:ln>
            <a:noFill/>
          </a:ln>
          <a:effectLst/>
        </p:spPr>
        <p:txBody>
          <a:bodyPr wrap="none" anchor="ctr"/>
          <a:lstStyle/>
          <a:p>
            <a:endParaRPr lang="en-US">
              <a:latin typeface="Arial" charset="0"/>
              <a:ea typeface="ＭＳ Ｐゴシック" charset="0"/>
              <a:cs typeface="ＭＳ Ｐゴシック" charset="0"/>
            </a:endParaRPr>
          </a:p>
        </p:txBody>
      </p:sp>
      <p:sp>
        <p:nvSpPr>
          <p:cNvPr id="72" name="Rectangle 28">
            <a:extLst>
              <a:ext uri="{FF2B5EF4-FFF2-40B4-BE49-F238E27FC236}">
                <a16:creationId xmlns:a16="http://schemas.microsoft.com/office/drawing/2014/main" id="{5287C2F2-B148-4846-8FC7-01D786D15768}"/>
              </a:ext>
            </a:extLst>
          </p:cNvPr>
          <p:cNvSpPr>
            <a:spLocks noChangeArrowheads="1"/>
          </p:cNvSpPr>
          <p:nvPr/>
        </p:nvSpPr>
        <p:spPr bwMode="auto">
          <a:xfrm>
            <a:off x="3630245" y="2823951"/>
            <a:ext cx="7671386" cy="131164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Aft>
                <a:spcPct val="20000"/>
              </a:spcAft>
            </a:pPr>
            <a:r>
              <a:rPr lang="en-US" altLang="en-US" sz="1600" b="1" dirty="0">
                <a:solidFill>
                  <a:schemeClr val="accent1"/>
                </a:solidFill>
              </a:rPr>
              <a:t>The ex-spouse may be entitled to up to 50% of an ex-spouse’s benefits if:</a:t>
            </a:r>
          </a:p>
          <a:p>
            <a:pPr marL="114300" indent="-114300">
              <a:lnSpc>
                <a:spcPct val="115000"/>
              </a:lnSpc>
              <a:spcAft>
                <a:spcPct val="20000"/>
              </a:spcAft>
              <a:buClr>
                <a:schemeClr val="accent1"/>
              </a:buClr>
              <a:buFont typeface="Arial" panose="020B0604020202020204" pitchFamily="34" charset="0"/>
              <a:buChar char="•"/>
            </a:pPr>
            <a:r>
              <a:rPr lang="en-US" altLang="en-US" sz="1600" dirty="0"/>
              <a:t>Marriage lasted at least 10 years</a:t>
            </a:r>
          </a:p>
          <a:p>
            <a:pPr marL="114300" indent="-114300">
              <a:lnSpc>
                <a:spcPct val="115000"/>
              </a:lnSpc>
              <a:spcAft>
                <a:spcPct val="20000"/>
              </a:spcAft>
              <a:buClr>
                <a:schemeClr val="accent1"/>
              </a:buClr>
              <a:buFont typeface="Arial" panose="020B0604020202020204" pitchFamily="34" charset="0"/>
              <a:buChar char="•"/>
            </a:pPr>
            <a:r>
              <a:rPr lang="en-US" sz="1600" dirty="0"/>
              <a:t>The couple has been divorced </a:t>
            </a:r>
            <a:r>
              <a:rPr lang="en-US" altLang="en-US" sz="1600" dirty="0"/>
              <a:t>for at least 2 years</a:t>
            </a:r>
          </a:p>
          <a:p>
            <a:pPr marL="114300" indent="-114300">
              <a:lnSpc>
                <a:spcPct val="115000"/>
              </a:lnSpc>
              <a:spcAft>
                <a:spcPct val="20000"/>
              </a:spcAft>
              <a:buClr>
                <a:schemeClr val="accent1"/>
              </a:buClr>
              <a:buFont typeface="Arial" panose="020B0604020202020204" pitchFamily="34" charset="0"/>
              <a:buChar char="•"/>
            </a:pPr>
            <a:r>
              <a:rPr lang="en-US" altLang="en-US" sz="1600" dirty="0"/>
              <a:t>The ex-spouse is currently unmarried </a:t>
            </a:r>
          </a:p>
        </p:txBody>
      </p:sp>
      <p:sp>
        <p:nvSpPr>
          <p:cNvPr id="73" name="Rectangle 29">
            <a:extLst>
              <a:ext uri="{FF2B5EF4-FFF2-40B4-BE49-F238E27FC236}">
                <a16:creationId xmlns:a16="http://schemas.microsoft.com/office/drawing/2014/main" id="{F257677E-8B33-E34E-9E91-3B5FAC458ACF}"/>
              </a:ext>
            </a:extLst>
          </p:cNvPr>
          <p:cNvSpPr>
            <a:spLocks noChangeArrowheads="1"/>
          </p:cNvSpPr>
          <p:nvPr/>
        </p:nvSpPr>
        <p:spPr bwMode="auto">
          <a:xfrm>
            <a:off x="3625483" y="4464972"/>
            <a:ext cx="7736866" cy="131164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Aft>
                <a:spcPct val="20000"/>
              </a:spcAft>
            </a:pPr>
            <a:r>
              <a:rPr lang="en-US" altLang="en-US" sz="1600" b="1" dirty="0">
                <a:solidFill>
                  <a:srgbClr val="7A9B3D"/>
                </a:solidFill>
              </a:rPr>
              <a:t>If client dies, ex-spouse may be eligible for benefits if: </a:t>
            </a:r>
          </a:p>
          <a:p>
            <a:pPr marL="114300" indent="-114300">
              <a:lnSpc>
                <a:spcPct val="115000"/>
              </a:lnSpc>
              <a:spcAft>
                <a:spcPct val="20000"/>
              </a:spcAft>
              <a:buClr>
                <a:srgbClr val="7A9B3D"/>
              </a:buClr>
              <a:buFont typeface="Arial"/>
              <a:buChar char="•"/>
            </a:pPr>
            <a:r>
              <a:rPr lang="en-US" altLang="en-US" sz="1600" dirty="0"/>
              <a:t>Ex-spouse was entitled to Social Security or disability insurance at time of death</a:t>
            </a:r>
          </a:p>
          <a:p>
            <a:pPr marL="114300" indent="-114300">
              <a:lnSpc>
                <a:spcPct val="115000"/>
              </a:lnSpc>
              <a:spcAft>
                <a:spcPct val="20000"/>
              </a:spcAft>
              <a:buClr>
                <a:srgbClr val="7A9B3D"/>
              </a:buClr>
              <a:buFont typeface="Arial"/>
              <a:buChar char="•"/>
            </a:pPr>
            <a:r>
              <a:rPr lang="en-US" altLang="en-US" sz="1600" dirty="0"/>
              <a:t>Marriage lasted at least 10 years </a:t>
            </a:r>
          </a:p>
          <a:p>
            <a:pPr marL="114300" indent="-114300">
              <a:lnSpc>
                <a:spcPct val="115000"/>
              </a:lnSpc>
              <a:spcAft>
                <a:spcPct val="20000"/>
              </a:spcAft>
              <a:buClr>
                <a:srgbClr val="7A9B3D"/>
              </a:buClr>
              <a:buFont typeface="Arial" panose="020B0604020202020204" pitchFamily="34" charset="0"/>
              <a:buChar char="•"/>
            </a:pPr>
            <a:r>
              <a:rPr lang="en-US" sz="1600" dirty="0"/>
              <a:t>Ex-spouse has not remarried </a:t>
            </a:r>
            <a:r>
              <a:rPr lang="en-US" altLang="en-US" sz="1600" dirty="0"/>
              <a:t>prior to age 60</a:t>
            </a:r>
          </a:p>
        </p:txBody>
      </p:sp>
      <p:sp>
        <p:nvSpPr>
          <p:cNvPr id="74" name="Rectangle 27">
            <a:extLst>
              <a:ext uri="{FF2B5EF4-FFF2-40B4-BE49-F238E27FC236}">
                <a16:creationId xmlns:a16="http://schemas.microsoft.com/office/drawing/2014/main" id="{8F9FEFA6-CAFC-5F41-985F-2609A5563261}"/>
              </a:ext>
            </a:extLst>
          </p:cNvPr>
          <p:cNvSpPr>
            <a:spLocks noChangeArrowheads="1"/>
          </p:cNvSpPr>
          <p:nvPr/>
        </p:nvSpPr>
        <p:spPr bwMode="auto">
          <a:xfrm>
            <a:off x="766764" y="4783937"/>
            <a:ext cx="2359894" cy="6463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ct val="20000"/>
              </a:spcBef>
            </a:pPr>
            <a:r>
              <a:rPr lang="en-US" altLang="en-US" sz="1800" b="1" dirty="0">
                <a:solidFill>
                  <a:schemeClr val="bg1"/>
                </a:solidFill>
              </a:rPr>
              <a:t>Divorced Survivor Benefits</a:t>
            </a:r>
          </a:p>
        </p:txBody>
      </p:sp>
      <p:sp>
        <p:nvSpPr>
          <p:cNvPr id="75" name="Rectangle 27">
            <a:extLst>
              <a:ext uri="{FF2B5EF4-FFF2-40B4-BE49-F238E27FC236}">
                <a16:creationId xmlns:a16="http://schemas.microsoft.com/office/drawing/2014/main" id="{E21F553A-7399-8241-9E24-5DFC7327D960}"/>
              </a:ext>
            </a:extLst>
          </p:cNvPr>
          <p:cNvSpPr>
            <a:spLocks noChangeArrowheads="1"/>
          </p:cNvSpPr>
          <p:nvPr/>
        </p:nvSpPr>
        <p:spPr bwMode="auto">
          <a:xfrm>
            <a:off x="766764" y="3320497"/>
            <a:ext cx="2641593"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ct val="20000"/>
              </a:spcBef>
            </a:pPr>
            <a:r>
              <a:rPr lang="en-US" altLang="en-US" sz="1800" b="1" dirty="0">
                <a:solidFill>
                  <a:schemeClr val="bg1"/>
                </a:solidFill>
              </a:rPr>
              <a:t>Divorced Benefits*</a:t>
            </a:r>
          </a:p>
        </p:txBody>
      </p:sp>
      <p:sp>
        <p:nvSpPr>
          <p:cNvPr id="77" name="Rectangle 76">
            <a:extLst>
              <a:ext uri="{FF2B5EF4-FFF2-40B4-BE49-F238E27FC236}">
                <a16:creationId xmlns:a16="http://schemas.microsoft.com/office/drawing/2014/main" id="{B9024D77-9515-6145-8E0D-6582414A0C48}"/>
              </a:ext>
            </a:extLst>
          </p:cNvPr>
          <p:cNvSpPr/>
          <p:nvPr/>
        </p:nvSpPr>
        <p:spPr>
          <a:xfrm>
            <a:off x="4424004" y="1488582"/>
            <a:ext cx="2848941" cy="830997"/>
          </a:xfrm>
          <a:prstGeom prst="rect">
            <a:avLst/>
          </a:prstGeom>
          <a:solidFill>
            <a:schemeClr val="bg1"/>
          </a:solidFill>
        </p:spPr>
        <p:txBody>
          <a:bodyPr wrap="square">
            <a:spAutoFit/>
          </a:bodyPr>
          <a:lstStyle/>
          <a:p>
            <a:pPr>
              <a:spcBef>
                <a:spcPts val="0"/>
              </a:spcBef>
              <a:spcAft>
                <a:spcPts val="600"/>
              </a:spcAft>
            </a:pPr>
            <a:r>
              <a:rPr lang="en-US" sz="1600" b="1" dirty="0">
                <a:solidFill>
                  <a:srgbClr val="768692"/>
                </a:solidFill>
              </a:rPr>
              <a:t>TIP: </a:t>
            </a:r>
            <a:r>
              <a:rPr lang="en-US" sz="1600" b="1" dirty="0">
                <a:solidFill>
                  <a:srgbClr val="7A9B3D"/>
                </a:solidFill>
              </a:rPr>
              <a:t>Eligible for more than one benefit? </a:t>
            </a:r>
            <a:r>
              <a:rPr lang="en-US" sz="1600" dirty="0">
                <a:solidFill>
                  <a:srgbClr val="768692"/>
                </a:solidFill>
              </a:rPr>
              <a:t>Client will receive the highest.</a:t>
            </a:r>
          </a:p>
        </p:txBody>
      </p:sp>
    </p:spTree>
    <p:custDataLst>
      <p:tags r:id="rId1"/>
    </p:custDataLst>
    <p:extLst>
      <p:ext uri="{BB962C8B-B14F-4D97-AF65-F5344CB8AC3E}">
        <p14:creationId xmlns:p14="http://schemas.microsoft.com/office/powerpoint/2010/main" val="214030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2820" y="228600"/>
            <a:ext cx="11311980" cy="838200"/>
          </a:xfrm>
        </p:spPr>
        <p:txBody>
          <a:bodyPr/>
          <a:lstStyle/>
          <a:p>
            <a:r>
              <a:rPr lang="en-US" altLang="en-US" dirty="0"/>
              <a:t>Take Stock of Your Funding Sources</a:t>
            </a:r>
            <a:br>
              <a:rPr lang="en-US" altLang="en-US" dirty="0"/>
            </a:br>
            <a:r>
              <a:rPr lang="en-US" sz="2000" b="1" dirty="0">
                <a:solidFill>
                  <a:srgbClr val="768692"/>
                </a:solidFill>
              </a:rPr>
              <a:t>Use your sources of dependable income to cover health care and other essential expenses</a:t>
            </a:r>
            <a:endParaRPr lang="en-US" altLang="en-US" b="1" dirty="0">
              <a:solidFill>
                <a:srgbClr val="768692"/>
              </a:solidFill>
            </a:endParaRPr>
          </a:p>
        </p:txBody>
      </p:sp>
      <p:sp>
        <p:nvSpPr>
          <p:cNvPr id="5" name="Slide Number Placeholder 4">
            <a:extLst>
              <a:ext uri="{FF2B5EF4-FFF2-40B4-BE49-F238E27FC236}">
                <a16:creationId xmlns:a16="http://schemas.microsoft.com/office/drawing/2014/main" id="{4673E500-36DA-4D0D-9F84-BA1429F06EFD}"/>
              </a:ext>
            </a:extLst>
          </p:cNvPr>
          <p:cNvSpPr>
            <a:spLocks noGrp="1"/>
          </p:cNvSpPr>
          <p:nvPr>
            <p:ph type="sldNum" sz="quarter" idx="14"/>
          </p:nvPr>
        </p:nvSpPr>
        <p:spPr/>
        <p:txBody>
          <a:bodyPr/>
          <a:lstStyle/>
          <a:p>
            <a:pPr>
              <a:defRPr/>
            </a:pPr>
            <a:fld id="{E6474CC2-1230-4213-AD1A-4B2FEEABA7A1}" type="slidenum">
              <a:rPr lang="en-US" smtClean="0"/>
              <a:pPr>
                <a:defRPr/>
              </a:pPr>
              <a:t>17</a:t>
            </a:fld>
            <a:endParaRPr lang="en-US" dirty="0"/>
          </a:p>
        </p:txBody>
      </p:sp>
      <p:sp>
        <p:nvSpPr>
          <p:cNvPr id="2" name="Footer Placeholder 1">
            <a:extLst>
              <a:ext uri="{FF2B5EF4-FFF2-40B4-BE49-F238E27FC236}">
                <a16:creationId xmlns:a16="http://schemas.microsoft.com/office/drawing/2014/main" id="{B5ACE046-1782-408D-B4A6-6D0258FBC01C}"/>
              </a:ext>
            </a:extLst>
          </p:cNvPr>
          <p:cNvSpPr>
            <a:spLocks noGrp="1"/>
          </p:cNvSpPr>
          <p:nvPr>
            <p:ph type="ftr" sz="quarter" idx="15"/>
          </p:nvPr>
        </p:nvSpPr>
        <p:spPr/>
        <p:txBody>
          <a:bodyPr/>
          <a:lstStyle/>
          <a:p>
            <a:pPr algn="l">
              <a:defRPr/>
            </a:pPr>
            <a:r>
              <a:rPr lang="en-US"/>
              <a:t>For investor use.</a:t>
            </a:r>
            <a:endParaRPr lang="en-US" dirty="0"/>
          </a:p>
        </p:txBody>
      </p:sp>
      <p:grpSp>
        <p:nvGrpSpPr>
          <p:cNvPr id="8" name="Group 7">
            <a:extLst>
              <a:ext uri="{FF2B5EF4-FFF2-40B4-BE49-F238E27FC236}">
                <a16:creationId xmlns:a16="http://schemas.microsoft.com/office/drawing/2014/main" id="{CCAAEE94-F4C9-4A59-A72A-E5B042A46CD3}"/>
              </a:ext>
            </a:extLst>
          </p:cNvPr>
          <p:cNvGrpSpPr/>
          <p:nvPr/>
        </p:nvGrpSpPr>
        <p:grpSpPr>
          <a:xfrm>
            <a:off x="584309" y="1962152"/>
            <a:ext cx="9344551" cy="2942646"/>
            <a:chOff x="2270184" y="2673489"/>
            <a:chExt cx="7630101" cy="2402757"/>
          </a:xfrm>
        </p:grpSpPr>
        <p:sp>
          <p:nvSpPr>
            <p:cNvPr id="26" name="Rectangle 41"/>
            <p:cNvSpPr>
              <a:spLocks noChangeArrowheads="1"/>
            </p:cNvSpPr>
            <p:nvPr/>
          </p:nvSpPr>
          <p:spPr bwMode="auto">
            <a:xfrm>
              <a:off x="4938259" y="4516398"/>
              <a:ext cx="1709738" cy="17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spcBef>
                  <a:spcPct val="20000"/>
                </a:spcBef>
              </a:pPr>
              <a:r>
                <a:rPr lang="en-US" altLang="en-US" dirty="0">
                  <a:solidFill>
                    <a:srgbClr val="333F48"/>
                  </a:solidFill>
                  <a:ea typeface="ヒラギノ角ゴ Pro W3" pitchFamily="-111" charset="-128"/>
                </a:rPr>
                <a:t>Then fund</a:t>
              </a:r>
            </a:p>
          </p:txBody>
        </p:sp>
        <p:sp>
          <p:nvSpPr>
            <p:cNvPr id="31" name="Text Box 48"/>
            <p:cNvSpPr txBox="1">
              <a:spLocks noChangeArrowheads="1"/>
            </p:cNvSpPr>
            <p:nvPr/>
          </p:nvSpPr>
          <p:spPr bwMode="auto">
            <a:xfrm>
              <a:off x="4938259" y="4113906"/>
              <a:ext cx="1451522" cy="17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spcBef>
                  <a:spcPct val="20000"/>
                </a:spcBef>
              </a:pPr>
              <a:r>
                <a:rPr lang="en-US" altLang="en-US" dirty="0">
                  <a:solidFill>
                    <a:srgbClr val="333F48"/>
                  </a:solidFill>
                  <a:ea typeface="ヒラギノ角ゴ Pro W3" pitchFamily="-111" charset="-128"/>
                </a:rPr>
                <a:t>Cover gaps first</a:t>
              </a:r>
            </a:p>
          </p:txBody>
        </p:sp>
        <p:sp>
          <p:nvSpPr>
            <p:cNvPr id="49" name="Rectangle 14"/>
            <p:cNvSpPr>
              <a:spLocks noChangeArrowheads="1"/>
            </p:cNvSpPr>
            <p:nvPr/>
          </p:nvSpPr>
          <p:spPr bwMode="auto">
            <a:xfrm>
              <a:off x="7339965" y="2901028"/>
              <a:ext cx="2560320" cy="588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tIns="91440" bIns="91440">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spcBef>
                  <a:spcPct val="20000"/>
                </a:spcBef>
              </a:pPr>
              <a:r>
                <a:rPr lang="en-US" altLang="en-US" sz="1800" b="1" dirty="0">
                  <a:solidFill>
                    <a:srgbClr val="768692"/>
                  </a:solidFill>
                  <a:ea typeface="ヒラギノ角ゴ Pro W3" pitchFamily="-111" charset="-128"/>
                </a:rPr>
                <a:t>Essential expenses</a:t>
              </a:r>
            </a:p>
            <a:p>
              <a:pPr eaLnBrk="1" hangingPunct="1">
                <a:spcBef>
                  <a:spcPct val="20000"/>
                </a:spcBef>
              </a:pPr>
              <a:r>
                <a:rPr lang="en-US" altLang="en-US" dirty="0">
                  <a:ea typeface="ヒラギノ角ゴ Pro W3" pitchFamily="-111" charset="-128"/>
                </a:rPr>
                <a:t>Food, clothing, shelter, health care</a:t>
              </a:r>
            </a:p>
          </p:txBody>
        </p:sp>
        <p:sp>
          <p:nvSpPr>
            <p:cNvPr id="50" name="Line 20"/>
            <p:cNvSpPr>
              <a:spLocks noChangeShapeType="1"/>
            </p:cNvSpPr>
            <p:nvPr/>
          </p:nvSpPr>
          <p:spPr bwMode="auto">
            <a:xfrm>
              <a:off x="7407334" y="2728924"/>
              <a:ext cx="0" cy="6286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type="none" w="sm" len="sm"/>
                  <a:tailEnd/>
                </a14:hiddenLine>
              </a:ext>
            </a:extLst>
          </p:spPr>
          <p:txBody>
            <a:bodyPr/>
            <a:lstStyle/>
            <a:p>
              <a:endParaRPr lang="en-US" sz="2400"/>
            </a:p>
          </p:txBody>
        </p:sp>
        <p:sp>
          <p:nvSpPr>
            <p:cNvPr id="52" name="Line 31"/>
            <p:cNvSpPr>
              <a:spLocks noChangeShapeType="1"/>
            </p:cNvSpPr>
            <p:nvPr/>
          </p:nvSpPr>
          <p:spPr bwMode="auto">
            <a:xfrm>
              <a:off x="2452747" y="4885654"/>
              <a:ext cx="21971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p>
          </p:txBody>
        </p:sp>
        <p:sp>
          <p:nvSpPr>
            <p:cNvPr id="57" name="Rectangle 17"/>
            <p:cNvSpPr>
              <a:spLocks noChangeArrowheads="1"/>
            </p:cNvSpPr>
            <p:nvPr/>
          </p:nvSpPr>
          <p:spPr bwMode="auto">
            <a:xfrm>
              <a:off x="7339965" y="4402711"/>
              <a:ext cx="2560320" cy="588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tIns="91440" rIns="0" bIns="91440">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spcBef>
                  <a:spcPct val="20000"/>
                </a:spcBef>
              </a:pPr>
              <a:r>
                <a:rPr lang="en-US" altLang="en-US" sz="1800" b="1" dirty="0">
                  <a:solidFill>
                    <a:srgbClr val="768692"/>
                  </a:solidFill>
                  <a:ea typeface="ヒラギノ角ゴ Pro W3" pitchFamily="-111" charset="-128"/>
                </a:rPr>
                <a:t>Discretionary expenses</a:t>
              </a:r>
            </a:p>
            <a:p>
              <a:pPr eaLnBrk="1" hangingPunct="1">
                <a:spcBef>
                  <a:spcPct val="20000"/>
                </a:spcBef>
              </a:pPr>
              <a:r>
                <a:rPr lang="en-US" altLang="en-US" dirty="0">
                  <a:ea typeface="ヒラギノ角ゴ Pro W3" pitchFamily="-111" charset="-128"/>
                </a:rPr>
                <a:t>Travel, entertainment, memberships </a:t>
              </a:r>
            </a:p>
          </p:txBody>
        </p:sp>
        <p:cxnSp>
          <p:nvCxnSpPr>
            <p:cNvPr id="4" name="Straight Arrow Connector 3">
              <a:extLst>
                <a:ext uri="{FF2B5EF4-FFF2-40B4-BE49-F238E27FC236}">
                  <a16:creationId xmlns:a16="http://schemas.microsoft.com/office/drawing/2014/main" id="{77FA9E21-6930-4D64-A57B-B29A355E4970}"/>
                </a:ext>
              </a:extLst>
            </p:cNvPr>
            <p:cNvCxnSpPr>
              <a:cxnSpLocks/>
            </p:cNvCxnSpPr>
            <p:nvPr/>
          </p:nvCxnSpPr>
          <p:spPr bwMode="auto">
            <a:xfrm>
              <a:off x="4117654" y="4710486"/>
              <a:ext cx="2699290" cy="0"/>
            </a:xfrm>
            <a:prstGeom prst="straightConnector1">
              <a:avLst/>
            </a:prstGeom>
            <a:solidFill>
              <a:schemeClr val="hlink"/>
            </a:solidFill>
            <a:ln w="15875" cap="rnd" cmpd="sng" algn="ctr">
              <a:solidFill>
                <a:schemeClr val="bg1">
                  <a:lumMod val="65000"/>
                </a:schemeClr>
              </a:solidFill>
              <a:prstDash val="sysDot"/>
              <a:round/>
              <a:headEnd type="none" w="med" len="med"/>
              <a:tailEnd type="triangle"/>
            </a:ln>
            <a:effectLst/>
          </p:spPr>
        </p:cxnSp>
        <p:sp>
          <p:nvSpPr>
            <p:cNvPr id="48" name="Text Box 83"/>
            <p:cNvSpPr txBox="1">
              <a:spLocks noChangeArrowheads="1"/>
            </p:cNvSpPr>
            <p:nvPr/>
          </p:nvSpPr>
          <p:spPr bwMode="auto">
            <a:xfrm>
              <a:off x="4938260" y="3019999"/>
              <a:ext cx="1096963" cy="17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spcBef>
                  <a:spcPct val="20000"/>
                </a:spcBef>
              </a:pPr>
              <a:r>
                <a:rPr lang="en-US" altLang="en-US" dirty="0">
                  <a:solidFill>
                    <a:srgbClr val="333F48"/>
                  </a:solidFill>
                  <a:ea typeface="ヒラギノ角ゴ Pro W3" pitchFamily="-111" charset="-128"/>
                </a:rPr>
                <a:t>Cover</a:t>
              </a:r>
            </a:p>
          </p:txBody>
        </p:sp>
        <p:cxnSp>
          <p:nvCxnSpPr>
            <p:cNvPr id="34" name="Straight Arrow Connector 33">
              <a:extLst>
                <a:ext uri="{FF2B5EF4-FFF2-40B4-BE49-F238E27FC236}">
                  <a16:creationId xmlns:a16="http://schemas.microsoft.com/office/drawing/2014/main" id="{52DF269F-FD4A-487C-88B2-C88E4C2D55ED}"/>
                </a:ext>
              </a:extLst>
            </p:cNvPr>
            <p:cNvCxnSpPr/>
            <p:nvPr/>
          </p:nvCxnSpPr>
          <p:spPr bwMode="auto">
            <a:xfrm>
              <a:off x="4392786" y="3213421"/>
              <a:ext cx="2424158" cy="0"/>
            </a:xfrm>
            <a:prstGeom prst="straightConnector1">
              <a:avLst/>
            </a:prstGeom>
            <a:solidFill>
              <a:schemeClr val="hlink"/>
            </a:solidFill>
            <a:ln w="15875" cap="rnd" cmpd="sng" algn="ctr">
              <a:solidFill>
                <a:schemeClr val="bg1">
                  <a:lumMod val="65000"/>
                </a:schemeClr>
              </a:solidFill>
              <a:prstDash val="sysDot"/>
              <a:round/>
              <a:headEnd type="none" w="med" len="med"/>
              <a:tailEnd type="triangle"/>
            </a:ln>
            <a:effectLst/>
          </p:spPr>
        </p:cxnSp>
        <p:cxnSp>
          <p:nvCxnSpPr>
            <p:cNvPr id="6" name="Connector: Elbow 5">
              <a:extLst>
                <a:ext uri="{FF2B5EF4-FFF2-40B4-BE49-F238E27FC236}">
                  <a16:creationId xmlns:a16="http://schemas.microsoft.com/office/drawing/2014/main" id="{5B69D43B-5273-4F95-B9B9-5571E3672812}"/>
                </a:ext>
              </a:extLst>
            </p:cNvPr>
            <p:cNvCxnSpPr>
              <a:cxnSpLocks/>
            </p:cNvCxnSpPr>
            <p:nvPr/>
          </p:nvCxnSpPr>
          <p:spPr bwMode="auto">
            <a:xfrm rot="10800000" flipV="1">
              <a:off x="4531756" y="3712793"/>
              <a:ext cx="2560320" cy="603504"/>
            </a:xfrm>
            <a:prstGeom prst="bentConnector3">
              <a:avLst>
                <a:gd name="adj1" fmla="val -17"/>
              </a:avLst>
            </a:prstGeom>
            <a:solidFill>
              <a:schemeClr val="hlink"/>
            </a:solidFill>
            <a:ln w="15875" cap="rnd" cmpd="sng" algn="ctr">
              <a:solidFill>
                <a:schemeClr val="bg1">
                  <a:lumMod val="65000"/>
                </a:schemeClr>
              </a:solidFill>
              <a:prstDash val="sysDot"/>
              <a:round/>
              <a:headEnd type="triangle" w="med" len="med"/>
              <a:tailEnd type="none"/>
            </a:ln>
            <a:effectLst/>
          </p:spPr>
        </p:cxnSp>
        <p:sp>
          <p:nvSpPr>
            <p:cNvPr id="56" name="Text Box 65"/>
            <p:cNvSpPr txBox="1">
              <a:spLocks noChangeArrowheads="1"/>
            </p:cNvSpPr>
            <p:nvPr/>
          </p:nvSpPr>
          <p:spPr bwMode="auto">
            <a:xfrm>
              <a:off x="2270184" y="2673489"/>
              <a:ext cx="2544408" cy="1098048"/>
            </a:xfrm>
            <a:prstGeom prst="rect">
              <a:avLst/>
            </a:prstGeom>
            <a:solidFill>
              <a:srgbClr val="E4E7E9"/>
            </a:solidFill>
            <a:ln>
              <a:noFill/>
            </a:ln>
          </p:spPr>
          <p:txBody>
            <a:bodyPr wrap="square" lIns="182880" tIns="182880" rIns="182880" bIns="182880" anchor="ctr" anchorCtr="0">
              <a:no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lnSpc>
                  <a:spcPct val="90000"/>
                </a:lnSpc>
                <a:spcBef>
                  <a:spcPct val="20000"/>
                </a:spcBef>
              </a:pPr>
              <a:r>
                <a:rPr lang="en-US" altLang="en-US" sz="1800" b="1" dirty="0">
                  <a:solidFill>
                    <a:srgbClr val="7A9A3D"/>
                  </a:solidFill>
                  <a:ea typeface="ヒラギノ角ゴ Pro W3" pitchFamily="-111" charset="-128"/>
                </a:rPr>
                <a:t>Reliable income sources</a:t>
              </a:r>
            </a:p>
            <a:p>
              <a:pPr eaLnBrk="1" hangingPunct="1">
                <a:spcBef>
                  <a:spcPct val="20000"/>
                </a:spcBef>
              </a:pPr>
              <a:r>
                <a:rPr lang="en-US" altLang="en-US" dirty="0">
                  <a:solidFill>
                    <a:srgbClr val="333F48"/>
                  </a:solidFill>
                  <a:ea typeface="ヒラギノ角ゴ Pro W3" pitchFamily="-111" charset="-128"/>
                </a:rPr>
                <a:t>e.g., pension plan, Social Security</a:t>
              </a:r>
            </a:p>
          </p:txBody>
        </p:sp>
        <p:sp>
          <p:nvSpPr>
            <p:cNvPr id="28" name="Text Box 65">
              <a:extLst>
                <a:ext uri="{FF2B5EF4-FFF2-40B4-BE49-F238E27FC236}">
                  <a16:creationId xmlns:a16="http://schemas.microsoft.com/office/drawing/2014/main" id="{14ED3408-6307-4E90-B73F-4052DB06128F}"/>
                </a:ext>
              </a:extLst>
            </p:cNvPr>
            <p:cNvSpPr txBox="1">
              <a:spLocks noChangeArrowheads="1"/>
            </p:cNvSpPr>
            <p:nvPr/>
          </p:nvSpPr>
          <p:spPr bwMode="auto">
            <a:xfrm>
              <a:off x="2270184" y="3978966"/>
              <a:ext cx="2544408" cy="1097280"/>
            </a:xfrm>
            <a:prstGeom prst="rect">
              <a:avLst/>
            </a:prstGeom>
            <a:solidFill>
              <a:srgbClr val="E4E7E9"/>
            </a:solidFill>
            <a:ln>
              <a:noFill/>
            </a:ln>
          </p:spPr>
          <p:txBody>
            <a:bodyPr wrap="square" lIns="182880" tIns="182880" rIns="182880" bIns="182880" anchor="ctr" anchorCtr="0">
              <a:no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eaLnBrk="1" hangingPunct="1">
                <a:lnSpc>
                  <a:spcPct val="90000"/>
                </a:lnSpc>
                <a:spcBef>
                  <a:spcPct val="20000"/>
                </a:spcBef>
              </a:pPr>
              <a:r>
                <a:rPr lang="en-US" altLang="en-US" sz="1800" b="1" dirty="0">
                  <a:solidFill>
                    <a:srgbClr val="298FC2"/>
                  </a:solidFill>
                  <a:ea typeface="ヒラギノ角ゴ Pro W3" pitchFamily="-111" charset="-128"/>
                </a:rPr>
                <a:t>Other income sources</a:t>
              </a:r>
            </a:p>
            <a:p>
              <a:pPr eaLnBrk="1" hangingPunct="1">
                <a:spcBef>
                  <a:spcPct val="20000"/>
                </a:spcBef>
              </a:pPr>
              <a:r>
                <a:rPr lang="en-US" altLang="en-US" dirty="0">
                  <a:solidFill>
                    <a:srgbClr val="333F48"/>
                  </a:solidFill>
                  <a:ea typeface="ヒラギノ角ゴ Pro W3" pitchFamily="-111" charset="-128"/>
                </a:rPr>
                <a:t>e.g., mutual funds, stocks/bonds, CDs, IRAs, 401ks</a:t>
              </a:r>
            </a:p>
          </p:txBody>
        </p:sp>
        <p:grpSp>
          <p:nvGrpSpPr>
            <p:cNvPr id="16" name="Graphic 14">
              <a:extLst>
                <a:ext uri="{FF2B5EF4-FFF2-40B4-BE49-F238E27FC236}">
                  <a16:creationId xmlns:a16="http://schemas.microsoft.com/office/drawing/2014/main" id="{FA6DC4AA-811E-4284-BC92-6CEE8A317197}"/>
                </a:ext>
              </a:extLst>
            </p:cNvPr>
            <p:cNvGrpSpPr>
              <a:grpSpLocks noChangeAspect="1"/>
            </p:cNvGrpSpPr>
            <p:nvPr/>
          </p:nvGrpSpPr>
          <p:grpSpPr>
            <a:xfrm>
              <a:off x="6911497" y="2963677"/>
              <a:ext cx="369189" cy="499491"/>
              <a:chOff x="4526594" y="1648259"/>
              <a:chExt cx="1370881" cy="1854721"/>
            </a:xfrm>
            <a:noFill/>
          </p:grpSpPr>
          <p:sp>
            <p:nvSpPr>
              <p:cNvPr id="17" name="Freeform: Shape 16">
                <a:extLst>
                  <a:ext uri="{FF2B5EF4-FFF2-40B4-BE49-F238E27FC236}">
                    <a16:creationId xmlns:a16="http://schemas.microsoft.com/office/drawing/2014/main" id="{84E5A92C-DCAF-4F05-B512-23AC71CC986C}"/>
                  </a:ext>
                </a:extLst>
              </p:cNvPr>
              <p:cNvSpPr/>
              <p:nvPr/>
            </p:nvSpPr>
            <p:spPr>
              <a:xfrm>
                <a:off x="4793513" y="2061136"/>
                <a:ext cx="241920" cy="483840"/>
              </a:xfrm>
              <a:custGeom>
                <a:avLst/>
                <a:gdLst>
                  <a:gd name="connsiteX0" fmla="*/ 0 w 241920"/>
                  <a:gd name="connsiteY0" fmla="*/ 408845 h 483840"/>
                  <a:gd name="connsiteX1" fmla="*/ 136282 w 241920"/>
                  <a:gd name="connsiteY1" fmla="*/ 545127 h 483840"/>
                  <a:gd name="connsiteX2" fmla="*/ 272563 w 241920"/>
                  <a:gd name="connsiteY2" fmla="*/ 408845 h 483840"/>
                  <a:gd name="connsiteX3" fmla="*/ 136282 w 241920"/>
                  <a:gd name="connsiteY3" fmla="*/ 272563 h 483840"/>
                  <a:gd name="connsiteX4" fmla="*/ 0 w 241920"/>
                  <a:gd name="connsiteY4" fmla="*/ 136282 h 483840"/>
                  <a:gd name="connsiteX5" fmla="*/ 136282 w 241920"/>
                  <a:gd name="connsiteY5" fmla="*/ 0 h 483840"/>
                  <a:gd name="connsiteX6" fmla="*/ 272563 w 241920"/>
                  <a:gd name="connsiteY6" fmla="*/ 136282 h 483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920" h="483840">
                    <a:moveTo>
                      <a:pt x="0" y="408845"/>
                    </a:moveTo>
                    <a:cubicBezTo>
                      <a:pt x="0" y="483840"/>
                      <a:pt x="61286" y="545127"/>
                      <a:pt x="136282" y="545127"/>
                    </a:cubicBezTo>
                    <a:cubicBezTo>
                      <a:pt x="211277" y="545127"/>
                      <a:pt x="272563" y="484647"/>
                      <a:pt x="272563" y="408845"/>
                    </a:cubicBezTo>
                    <a:cubicBezTo>
                      <a:pt x="272563" y="333850"/>
                      <a:pt x="211277" y="272563"/>
                      <a:pt x="136282" y="272563"/>
                    </a:cubicBezTo>
                    <a:cubicBezTo>
                      <a:pt x="61286" y="272563"/>
                      <a:pt x="0" y="212083"/>
                      <a:pt x="0" y="136282"/>
                    </a:cubicBezTo>
                    <a:cubicBezTo>
                      <a:pt x="0" y="61286"/>
                      <a:pt x="61286" y="0"/>
                      <a:pt x="136282" y="0"/>
                    </a:cubicBezTo>
                    <a:cubicBezTo>
                      <a:pt x="211277" y="0"/>
                      <a:pt x="272563" y="61286"/>
                      <a:pt x="272563" y="136282"/>
                    </a:cubicBezTo>
                  </a:path>
                </a:pathLst>
              </a:custGeom>
              <a:noFill/>
              <a:ln w="25400" cap="rnd">
                <a:solidFill>
                  <a:srgbClr val="768692"/>
                </a:solidFill>
                <a:prstDash val="solid"/>
                <a:round/>
              </a:ln>
            </p:spPr>
            <p:txBody>
              <a:bodyPr rtlCol="0" anchor="ctr"/>
              <a:lstStyle/>
              <a:p>
                <a:endParaRPr lang="en-US" sz="2400"/>
              </a:p>
            </p:txBody>
          </p:sp>
          <p:sp>
            <p:nvSpPr>
              <p:cNvPr id="18" name="Freeform: Shape 17">
                <a:extLst>
                  <a:ext uri="{FF2B5EF4-FFF2-40B4-BE49-F238E27FC236}">
                    <a16:creationId xmlns:a16="http://schemas.microsoft.com/office/drawing/2014/main" id="{42B76D3A-3AC6-497B-A712-7E5E71FE61AB}"/>
                  </a:ext>
                </a:extLst>
              </p:cNvPr>
              <p:cNvSpPr/>
              <p:nvPr/>
            </p:nvSpPr>
            <p:spPr>
              <a:xfrm>
                <a:off x="4929794" y="2605456"/>
                <a:ext cx="80640" cy="80640"/>
              </a:xfrm>
              <a:custGeom>
                <a:avLst/>
                <a:gdLst>
                  <a:gd name="connsiteX0" fmla="*/ 0 w 0"/>
                  <a:gd name="connsiteY0" fmla="*/ 0 h 80640"/>
                  <a:gd name="connsiteX1" fmla="*/ 0 w 0"/>
                  <a:gd name="connsiteY1" fmla="*/ 91123 h 80640"/>
                </a:gdLst>
                <a:ahLst/>
                <a:cxnLst>
                  <a:cxn ang="0">
                    <a:pos x="connsiteX0" y="connsiteY0"/>
                  </a:cxn>
                  <a:cxn ang="0">
                    <a:pos x="connsiteX1" y="connsiteY1"/>
                  </a:cxn>
                </a:cxnLst>
                <a:rect l="l" t="t" r="r" b="b"/>
                <a:pathLst>
                  <a:path h="80640">
                    <a:moveTo>
                      <a:pt x="0" y="0"/>
                    </a:moveTo>
                    <a:lnTo>
                      <a:pt x="0" y="91123"/>
                    </a:lnTo>
                  </a:path>
                </a:pathLst>
              </a:custGeom>
              <a:ln w="25400" cap="rnd">
                <a:solidFill>
                  <a:srgbClr val="768692"/>
                </a:solidFill>
                <a:prstDash val="solid"/>
                <a:round/>
              </a:ln>
            </p:spPr>
            <p:txBody>
              <a:bodyPr rtlCol="0" anchor="ctr"/>
              <a:lstStyle/>
              <a:p>
                <a:endParaRPr lang="en-US" sz="2400"/>
              </a:p>
            </p:txBody>
          </p:sp>
          <p:sp>
            <p:nvSpPr>
              <p:cNvPr id="19" name="Freeform: Shape 18">
                <a:extLst>
                  <a:ext uri="{FF2B5EF4-FFF2-40B4-BE49-F238E27FC236}">
                    <a16:creationId xmlns:a16="http://schemas.microsoft.com/office/drawing/2014/main" id="{A4EA25EE-93FE-4A21-8152-9F1C4ABB1B45}"/>
                  </a:ext>
                </a:extLst>
              </p:cNvPr>
              <p:cNvSpPr/>
              <p:nvPr/>
            </p:nvSpPr>
            <p:spPr>
              <a:xfrm>
                <a:off x="4929794" y="1970819"/>
                <a:ext cx="80640" cy="80640"/>
              </a:xfrm>
              <a:custGeom>
                <a:avLst/>
                <a:gdLst>
                  <a:gd name="connsiteX0" fmla="*/ 0 w 0"/>
                  <a:gd name="connsiteY0" fmla="*/ 0 h 80640"/>
                  <a:gd name="connsiteX1" fmla="*/ 0 w 0"/>
                  <a:gd name="connsiteY1" fmla="*/ 90317 h 80640"/>
                </a:gdLst>
                <a:ahLst/>
                <a:cxnLst>
                  <a:cxn ang="0">
                    <a:pos x="connsiteX0" y="connsiteY0"/>
                  </a:cxn>
                  <a:cxn ang="0">
                    <a:pos x="connsiteX1" y="connsiteY1"/>
                  </a:cxn>
                </a:cxnLst>
                <a:rect l="l" t="t" r="r" b="b"/>
                <a:pathLst>
                  <a:path h="80640">
                    <a:moveTo>
                      <a:pt x="0" y="0"/>
                    </a:moveTo>
                    <a:lnTo>
                      <a:pt x="0" y="90317"/>
                    </a:lnTo>
                  </a:path>
                </a:pathLst>
              </a:custGeom>
              <a:ln w="25400" cap="rnd">
                <a:solidFill>
                  <a:srgbClr val="768692"/>
                </a:solidFill>
                <a:prstDash val="solid"/>
                <a:round/>
              </a:ln>
            </p:spPr>
            <p:txBody>
              <a:bodyPr rtlCol="0" anchor="ctr"/>
              <a:lstStyle/>
              <a:p>
                <a:endParaRPr lang="en-US" sz="2400"/>
              </a:p>
            </p:txBody>
          </p:sp>
          <p:grpSp>
            <p:nvGrpSpPr>
              <p:cNvPr id="20" name="Graphic 14">
                <a:extLst>
                  <a:ext uri="{FF2B5EF4-FFF2-40B4-BE49-F238E27FC236}">
                    <a16:creationId xmlns:a16="http://schemas.microsoft.com/office/drawing/2014/main" id="{FA6DC4AA-811E-4284-BC92-6CEE8A317197}"/>
                  </a:ext>
                </a:extLst>
              </p:cNvPr>
              <p:cNvGrpSpPr/>
              <p:nvPr/>
            </p:nvGrpSpPr>
            <p:grpSpPr>
              <a:xfrm>
                <a:off x="4526594" y="1648259"/>
                <a:ext cx="1370881" cy="1854721"/>
                <a:chOff x="4526594" y="1648259"/>
                <a:chExt cx="1370881" cy="1854721"/>
              </a:xfrm>
              <a:noFill/>
            </p:grpSpPr>
            <p:sp>
              <p:nvSpPr>
                <p:cNvPr id="22" name="Freeform: Shape 21">
                  <a:extLst>
                    <a:ext uri="{FF2B5EF4-FFF2-40B4-BE49-F238E27FC236}">
                      <a16:creationId xmlns:a16="http://schemas.microsoft.com/office/drawing/2014/main" id="{AD7551C1-9667-4F3C-8A35-624C36EE0706}"/>
                    </a:ext>
                  </a:extLst>
                </p:cNvPr>
                <p:cNvSpPr/>
                <p:nvPr/>
              </p:nvSpPr>
              <p:spPr>
                <a:xfrm>
                  <a:off x="4526594" y="1648259"/>
                  <a:ext cx="1370881" cy="1854721"/>
                </a:xfrm>
                <a:custGeom>
                  <a:avLst/>
                  <a:gdLst>
                    <a:gd name="connsiteX0" fmla="*/ 1370881 w 1370880"/>
                    <a:gd name="connsiteY0" fmla="*/ 1854721 h 1854720"/>
                    <a:gd name="connsiteX1" fmla="*/ 0 w 1370880"/>
                    <a:gd name="connsiteY1" fmla="*/ 1854721 h 1854720"/>
                    <a:gd name="connsiteX2" fmla="*/ 0 w 1370880"/>
                    <a:gd name="connsiteY2" fmla="*/ 0 h 1854720"/>
                    <a:gd name="connsiteX3" fmla="*/ 887041 w 1370880"/>
                    <a:gd name="connsiteY3" fmla="*/ 0 h 1854720"/>
                    <a:gd name="connsiteX4" fmla="*/ 1370881 w 1370880"/>
                    <a:gd name="connsiteY4" fmla="*/ 483840 h 185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880" h="1854720">
                      <a:moveTo>
                        <a:pt x="1370881" y="1854721"/>
                      </a:moveTo>
                      <a:lnTo>
                        <a:pt x="0" y="1854721"/>
                      </a:lnTo>
                      <a:lnTo>
                        <a:pt x="0" y="0"/>
                      </a:lnTo>
                      <a:lnTo>
                        <a:pt x="887041" y="0"/>
                      </a:lnTo>
                      <a:lnTo>
                        <a:pt x="1370881" y="483840"/>
                      </a:lnTo>
                      <a:close/>
                    </a:path>
                  </a:pathLst>
                </a:custGeom>
                <a:noFill/>
                <a:ln w="25400" cap="rnd">
                  <a:solidFill>
                    <a:srgbClr val="768692"/>
                  </a:solidFill>
                  <a:prstDash val="solid"/>
                  <a:round/>
                </a:ln>
              </p:spPr>
              <p:txBody>
                <a:bodyPr rtlCol="0" anchor="ctr"/>
                <a:lstStyle/>
                <a:p>
                  <a:endParaRPr lang="en-US" sz="2400"/>
                </a:p>
              </p:txBody>
            </p:sp>
            <p:sp>
              <p:nvSpPr>
                <p:cNvPr id="29" name="Freeform: Shape 28">
                  <a:extLst>
                    <a:ext uri="{FF2B5EF4-FFF2-40B4-BE49-F238E27FC236}">
                      <a16:creationId xmlns:a16="http://schemas.microsoft.com/office/drawing/2014/main" id="{7B580368-26EC-4A7C-AE20-63E6A5A13EA6}"/>
                    </a:ext>
                  </a:extLst>
                </p:cNvPr>
                <p:cNvSpPr/>
                <p:nvPr/>
              </p:nvSpPr>
              <p:spPr>
                <a:xfrm>
                  <a:off x="5413635" y="1648259"/>
                  <a:ext cx="483840" cy="483840"/>
                </a:xfrm>
                <a:custGeom>
                  <a:avLst/>
                  <a:gdLst>
                    <a:gd name="connsiteX0" fmla="*/ 0 w 483840"/>
                    <a:gd name="connsiteY0" fmla="*/ 0 h 483840"/>
                    <a:gd name="connsiteX1" fmla="*/ 0 w 483840"/>
                    <a:gd name="connsiteY1" fmla="*/ 483840 h 483840"/>
                    <a:gd name="connsiteX2" fmla="*/ 483840 w 483840"/>
                    <a:gd name="connsiteY2" fmla="*/ 483840 h 483840"/>
                  </a:gdLst>
                  <a:ahLst/>
                  <a:cxnLst>
                    <a:cxn ang="0">
                      <a:pos x="connsiteX0" y="connsiteY0"/>
                    </a:cxn>
                    <a:cxn ang="0">
                      <a:pos x="connsiteX1" y="connsiteY1"/>
                    </a:cxn>
                    <a:cxn ang="0">
                      <a:pos x="connsiteX2" y="connsiteY2"/>
                    </a:cxn>
                  </a:cxnLst>
                  <a:rect l="l" t="t" r="r" b="b"/>
                  <a:pathLst>
                    <a:path w="483840" h="483840">
                      <a:moveTo>
                        <a:pt x="0" y="0"/>
                      </a:moveTo>
                      <a:lnTo>
                        <a:pt x="0" y="483840"/>
                      </a:lnTo>
                      <a:lnTo>
                        <a:pt x="483840" y="483840"/>
                      </a:lnTo>
                    </a:path>
                  </a:pathLst>
                </a:custGeom>
                <a:noFill/>
                <a:ln w="25400" cap="rnd">
                  <a:solidFill>
                    <a:srgbClr val="768692"/>
                  </a:solidFill>
                  <a:prstDash val="solid"/>
                  <a:round/>
                </a:ln>
              </p:spPr>
              <p:txBody>
                <a:bodyPr rtlCol="0" anchor="ctr"/>
                <a:lstStyle/>
                <a:p>
                  <a:endParaRPr lang="en-US" sz="2400"/>
                </a:p>
              </p:txBody>
            </p:sp>
          </p:grpSp>
          <p:sp>
            <p:nvSpPr>
              <p:cNvPr id="39" name="Freeform: Shape 38">
                <a:extLst>
                  <a:ext uri="{FF2B5EF4-FFF2-40B4-BE49-F238E27FC236}">
                    <a16:creationId xmlns:a16="http://schemas.microsoft.com/office/drawing/2014/main" id="{DFF3877E-45C8-4656-B197-032225FEE2CA}"/>
                  </a:ext>
                </a:extLst>
              </p:cNvPr>
              <p:cNvSpPr/>
              <p:nvPr/>
            </p:nvSpPr>
            <p:spPr>
              <a:xfrm>
                <a:off x="4774965" y="293850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sp>
            <p:nvSpPr>
              <p:cNvPr id="40" name="Freeform: Shape 39">
                <a:extLst>
                  <a:ext uri="{FF2B5EF4-FFF2-40B4-BE49-F238E27FC236}">
                    <a16:creationId xmlns:a16="http://schemas.microsoft.com/office/drawing/2014/main" id="{7E08DED8-BEEC-4CDE-B6F3-2BB664A737D0}"/>
                  </a:ext>
                </a:extLst>
              </p:cNvPr>
              <p:cNvSpPr/>
              <p:nvPr/>
            </p:nvSpPr>
            <p:spPr>
              <a:xfrm>
                <a:off x="5253967" y="2777220"/>
                <a:ext cx="322560" cy="80640"/>
              </a:xfrm>
              <a:custGeom>
                <a:avLst/>
                <a:gdLst>
                  <a:gd name="connsiteX0" fmla="*/ 0 w 322560"/>
                  <a:gd name="connsiteY0" fmla="*/ 0 h 0"/>
                  <a:gd name="connsiteX1" fmla="*/ 401587 w 322560"/>
                  <a:gd name="connsiteY1" fmla="*/ 0 h 0"/>
                </a:gdLst>
                <a:ahLst/>
                <a:cxnLst>
                  <a:cxn ang="0">
                    <a:pos x="connsiteX0" y="connsiteY0"/>
                  </a:cxn>
                  <a:cxn ang="0">
                    <a:pos x="connsiteX1" y="connsiteY1"/>
                  </a:cxn>
                </a:cxnLst>
                <a:rect l="l" t="t" r="r" b="b"/>
                <a:pathLst>
                  <a:path w="322560">
                    <a:moveTo>
                      <a:pt x="0" y="0"/>
                    </a:moveTo>
                    <a:lnTo>
                      <a:pt x="401587" y="0"/>
                    </a:lnTo>
                  </a:path>
                </a:pathLst>
              </a:custGeom>
              <a:ln w="25400" cap="rnd">
                <a:solidFill>
                  <a:srgbClr val="768692"/>
                </a:solidFill>
                <a:prstDash val="solid"/>
                <a:round/>
              </a:ln>
            </p:spPr>
            <p:txBody>
              <a:bodyPr rtlCol="0" anchor="ctr"/>
              <a:lstStyle/>
              <a:p>
                <a:endParaRPr lang="en-US" sz="2400"/>
              </a:p>
            </p:txBody>
          </p:sp>
          <p:sp>
            <p:nvSpPr>
              <p:cNvPr id="41" name="Freeform: Shape 40">
                <a:extLst>
                  <a:ext uri="{FF2B5EF4-FFF2-40B4-BE49-F238E27FC236}">
                    <a16:creationId xmlns:a16="http://schemas.microsoft.com/office/drawing/2014/main" id="{6CF3D4E6-249D-4202-8E00-B3F1BC23AD96}"/>
                  </a:ext>
                </a:extLst>
              </p:cNvPr>
              <p:cNvSpPr/>
              <p:nvPr/>
            </p:nvSpPr>
            <p:spPr>
              <a:xfrm>
                <a:off x="5413635" y="2615940"/>
                <a:ext cx="241920" cy="80640"/>
              </a:xfrm>
              <a:custGeom>
                <a:avLst/>
                <a:gdLst>
                  <a:gd name="connsiteX0" fmla="*/ 0 w 241920"/>
                  <a:gd name="connsiteY0" fmla="*/ 0 h 0"/>
                  <a:gd name="connsiteX1" fmla="*/ 241920 w 241920"/>
                  <a:gd name="connsiteY1" fmla="*/ 0 h 0"/>
                </a:gdLst>
                <a:ahLst/>
                <a:cxnLst>
                  <a:cxn ang="0">
                    <a:pos x="connsiteX0" y="connsiteY0"/>
                  </a:cxn>
                  <a:cxn ang="0">
                    <a:pos x="connsiteX1" y="connsiteY1"/>
                  </a:cxn>
                </a:cxnLst>
                <a:rect l="l" t="t" r="r" b="b"/>
                <a:pathLst>
                  <a:path w="241920">
                    <a:moveTo>
                      <a:pt x="0" y="0"/>
                    </a:moveTo>
                    <a:lnTo>
                      <a:pt x="241920" y="0"/>
                    </a:lnTo>
                  </a:path>
                </a:pathLst>
              </a:custGeom>
              <a:ln w="25400" cap="rnd">
                <a:solidFill>
                  <a:srgbClr val="768692"/>
                </a:solidFill>
                <a:prstDash val="solid"/>
                <a:round/>
              </a:ln>
            </p:spPr>
            <p:txBody>
              <a:bodyPr rtlCol="0" anchor="ctr"/>
              <a:lstStyle/>
              <a:p>
                <a:endParaRPr lang="en-US" sz="2400"/>
              </a:p>
            </p:txBody>
          </p:sp>
          <p:sp>
            <p:nvSpPr>
              <p:cNvPr id="42" name="Freeform: Shape 41">
                <a:extLst>
                  <a:ext uri="{FF2B5EF4-FFF2-40B4-BE49-F238E27FC236}">
                    <a16:creationId xmlns:a16="http://schemas.microsoft.com/office/drawing/2014/main" id="{FEBC8A91-501F-47C3-A796-C3CD3D240D26}"/>
                  </a:ext>
                </a:extLst>
              </p:cNvPr>
              <p:cNvSpPr/>
              <p:nvPr/>
            </p:nvSpPr>
            <p:spPr>
              <a:xfrm>
                <a:off x="5413635" y="2454659"/>
                <a:ext cx="241920" cy="80640"/>
              </a:xfrm>
              <a:custGeom>
                <a:avLst/>
                <a:gdLst>
                  <a:gd name="connsiteX0" fmla="*/ 0 w 241920"/>
                  <a:gd name="connsiteY0" fmla="*/ 0 h 0"/>
                  <a:gd name="connsiteX1" fmla="*/ 241920 w 241920"/>
                  <a:gd name="connsiteY1" fmla="*/ 0 h 0"/>
                </a:gdLst>
                <a:ahLst/>
                <a:cxnLst>
                  <a:cxn ang="0">
                    <a:pos x="connsiteX0" y="connsiteY0"/>
                  </a:cxn>
                  <a:cxn ang="0">
                    <a:pos x="connsiteX1" y="connsiteY1"/>
                  </a:cxn>
                </a:cxnLst>
                <a:rect l="l" t="t" r="r" b="b"/>
                <a:pathLst>
                  <a:path w="241920">
                    <a:moveTo>
                      <a:pt x="0" y="0"/>
                    </a:moveTo>
                    <a:lnTo>
                      <a:pt x="241920" y="0"/>
                    </a:lnTo>
                  </a:path>
                </a:pathLst>
              </a:custGeom>
              <a:ln w="25400" cap="rnd">
                <a:solidFill>
                  <a:srgbClr val="768692"/>
                </a:solidFill>
                <a:prstDash val="solid"/>
                <a:round/>
              </a:ln>
            </p:spPr>
            <p:txBody>
              <a:bodyPr rtlCol="0" anchor="ctr"/>
              <a:lstStyle/>
              <a:p>
                <a:endParaRPr lang="en-US" sz="2400"/>
              </a:p>
            </p:txBody>
          </p:sp>
          <p:sp>
            <p:nvSpPr>
              <p:cNvPr id="45" name="Freeform: Shape 44">
                <a:extLst>
                  <a:ext uri="{FF2B5EF4-FFF2-40B4-BE49-F238E27FC236}">
                    <a16:creationId xmlns:a16="http://schemas.microsoft.com/office/drawing/2014/main" id="{C50CF437-DAC1-4209-AF71-DEAEE5AE5C1E}"/>
                  </a:ext>
                </a:extLst>
              </p:cNvPr>
              <p:cNvSpPr/>
              <p:nvPr/>
            </p:nvSpPr>
            <p:spPr>
              <a:xfrm>
                <a:off x="4774965" y="309978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sp>
            <p:nvSpPr>
              <p:cNvPr id="58" name="Freeform: Shape 57">
                <a:extLst>
                  <a:ext uri="{FF2B5EF4-FFF2-40B4-BE49-F238E27FC236}">
                    <a16:creationId xmlns:a16="http://schemas.microsoft.com/office/drawing/2014/main" id="{0C9B43AE-8B02-4C4F-AA17-F6884438E3C3}"/>
                  </a:ext>
                </a:extLst>
              </p:cNvPr>
              <p:cNvSpPr/>
              <p:nvPr/>
            </p:nvSpPr>
            <p:spPr>
              <a:xfrm>
                <a:off x="4774965" y="326106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grpSp>
        <p:grpSp>
          <p:nvGrpSpPr>
            <p:cNvPr id="59" name="Graphic 14">
              <a:extLst>
                <a:ext uri="{FF2B5EF4-FFF2-40B4-BE49-F238E27FC236}">
                  <a16:creationId xmlns:a16="http://schemas.microsoft.com/office/drawing/2014/main" id="{DA6942B4-90CB-4489-8BA4-C0FF0BD31663}"/>
                </a:ext>
              </a:extLst>
            </p:cNvPr>
            <p:cNvGrpSpPr>
              <a:grpSpLocks noChangeAspect="1"/>
            </p:cNvGrpSpPr>
            <p:nvPr/>
          </p:nvGrpSpPr>
          <p:grpSpPr>
            <a:xfrm>
              <a:off x="6911497" y="4460742"/>
              <a:ext cx="369189" cy="499491"/>
              <a:chOff x="4526594" y="1648259"/>
              <a:chExt cx="1370881" cy="1854721"/>
            </a:xfrm>
            <a:noFill/>
          </p:grpSpPr>
          <p:sp>
            <p:nvSpPr>
              <p:cNvPr id="60" name="Freeform: Shape 59">
                <a:extLst>
                  <a:ext uri="{FF2B5EF4-FFF2-40B4-BE49-F238E27FC236}">
                    <a16:creationId xmlns:a16="http://schemas.microsoft.com/office/drawing/2014/main" id="{78520118-C0A5-449D-9C54-BE5F1FA6D510}"/>
                  </a:ext>
                </a:extLst>
              </p:cNvPr>
              <p:cNvSpPr/>
              <p:nvPr/>
            </p:nvSpPr>
            <p:spPr>
              <a:xfrm>
                <a:off x="4793513" y="2061136"/>
                <a:ext cx="241920" cy="483840"/>
              </a:xfrm>
              <a:custGeom>
                <a:avLst/>
                <a:gdLst>
                  <a:gd name="connsiteX0" fmla="*/ 0 w 241920"/>
                  <a:gd name="connsiteY0" fmla="*/ 408845 h 483840"/>
                  <a:gd name="connsiteX1" fmla="*/ 136282 w 241920"/>
                  <a:gd name="connsiteY1" fmla="*/ 545127 h 483840"/>
                  <a:gd name="connsiteX2" fmla="*/ 272563 w 241920"/>
                  <a:gd name="connsiteY2" fmla="*/ 408845 h 483840"/>
                  <a:gd name="connsiteX3" fmla="*/ 136282 w 241920"/>
                  <a:gd name="connsiteY3" fmla="*/ 272563 h 483840"/>
                  <a:gd name="connsiteX4" fmla="*/ 0 w 241920"/>
                  <a:gd name="connsiteY4" fmla="*/ 136282 h 483840"/>
                  <a:gd name="connsiteX5" fmla="*/ 136282 w 241920"/>
                  <a:gd name="connsiteY5" fmla="*/ 0 h 483840"/>
                  <a:gd name="connsiteX6" fmla="*/ 272563 w 241920"/>
                  <a:gd name="connsiteY6" fmla="*/ 136282 h 483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920" h="483840">
                    <a:moveTo>
                      <a:pt x="0" y="408845"/>
                    </a:moveTo>
                    <a:cubicBezTo>
                      <a:pt x="0" y="483840"/>
                      <a:pt x="61286" y="545127"/>
                      <a:pt x="136282" y="545127"/>
                    </a:cubicBezTo>
                    <a:cubicBezTo>
                      <a:pt x="211277" y="545127"/>
                      <a:pt x="272563" y="484647"/>
                      <a:pt x="272563" y="408845"/>
                    </a:cubicBezTo>
                    <a:cubicBezTo>
                      <a:pt x="272563" y="333850"/>
                      <a:pt x="211277" y="272563"/>
                      <a:pt x="136282" y="272563"/>
                    </a:cubicBezTo>
                    <a:cubicBezTo>
                      <a:pt x="61286" y="272563"/>
                      <a:pt x="0" y="212083"/>
                      <a:pt x="0" y="136282"/>
                    </a:cubicBezTo>
                    <a:cubicBezTo>
                      <a:pt x="0" y="61286"/>
                      <a:pt x="61286" y="0"/>
                      <a:pt x="136282" y="0"/>
                    </a:cubicBezTo>
                    <a:cubicBezTo>
                      <a:pt x="211277" y="0"/>
                      <a:pt x="272563" y="61286"/>
                      <a:pt x="272563" y="136282"/>
                    </a:cubicBezTo>
                  </a:path>
                </a:pathLst>
              </a:custGeom>
              <a:noFill/>
              <a:ln w="25400" cap="rnd">
                <a:solidFill>
                  <a:srgbClr val="768692"/>
                </a:solidFill>
                <a:prstDash val="solid"/>
                <a:round/>
              </a:ln>
            </p:spPr>
            <p:txBody>
              <a:bodyPr rtlCol="0" anchor="ctr"/>
              <a:lstStyle/>
              <a:p>
                <a:endParaRPr lang="en-US" sz="2400"/>
              </a:p>
            </p:txBody>
          </p:sp>
          <p:sp>
            <p:nvSpPr>
              <p:cNvPr id="61" name="Freeform: Shape 60">
                <a:extLst>
                  <a:ext uri="{FF2B5EF4-FFF2-40B4-BE49-F238E27FC236}">
                    <a16:creationId xmlns:a16="http://schemas.microsoft.com/office/drawing/2014/main" id="{29877FD7-0C97-4912-953A-C924C4D7433E}"/>
                  </a:ext>
                </a:extLst>
              </p:cNvPr>
              <p:cNvSpPr/>
              <p:nvPr/>
            </p:nvSpPr>
            <p:spPr>
              <a:xfrm>
                <a:off x="4929794" y="2605456"/>
                <a:ext cx="80640" cy="80640"/>
              </a:xfrm>
              <a:custGeom>
                <a:avLst/>
                <a:gdLst>
                  <a:gd name="connsiteX0" fmla="*/ 0 w 0"/>
                  <a:gd name="connsiteY0" fmla="*/ 0 h 80640"/>
                  <a:gd name="connsiteX1" fmla="*/ 0 w 0"/>
                  <a:gd name="connsiteY1" fmla="*/ 91123 h 80640"/>
                </a:gdLst>
                <a:ahLst/>
                <a:cxnLst>
                  <a:cxn ang="0">
                    <a:pos x="connsiteX0" y="connsiteY0"/>
                  </a:cxn>
                  <a:cxn ang="0">
                    <a:pos x="connsiteX1" y="connsiteY1"/>
                  </a:cxn>
                </a:cxnLst>
                <a:rect l="l" t="t" r="r" b="b"/>
                <a:pathLst>
                  <a:path h="80640">
                    <a:moveTo>
                      <a:pt x="0" y="0"/>
                    </a:moveTo>
                    <a:lnTo>
                      <a:pt x="0" y="91123"/>
                    </a:lnTo>
                  </a:path>
                </a:pathLst>
              </a:custGeom>
              <a:ln w="25400" cap="rnd">
                <a:solidFill>
                  <a:srgbClr val="768692"/>
                </a:solidFill>
                <a:prstDash val="solid"/>
                <a:round/>
              </a:ln>
            </p:spPr>
            <p:txBody>
              <a:bodyPr rtlCol="0" anchor="ctr"/>
              <a:lstStyle/>
              <a:p>
                <a:endParaRPr lang="en-US" sz="2400"/>
              </a:p>
            </p:txBody>
          </p:sp>
          <p:sp>
            <p:nvSpPr>
              <p:cNvPr id="62" name="Freeform: Shape 61">
                <a:extLst>
                  <a:ext uri="{FF2B5EF4-FFF2-40B4-BE49-F238E27FC236}">
                    <a16:creationId xmlns:a16="http://schemas.microsoft.com/office/drawing/2014/main" id="{BF739C39-4F30-4ED1-BC1D-1501BE40BA9C}"/>
                  </a:ext>
                </a:extLst>
              </p:cNvPr>
              <p:cNvSpPr/>
              <p:nvPr/>
            </p:nvSpPr>
            <p:spPr>
              <a:xfrm>
                <a:off x="4929794" y="1970819"/>
                <a:ext cx="80640" cy="80640"/>
              </a:xfrm>
              <a:custGeom>
                <a:avLst/>
                <a:gdLst>
                  <a:gd name="connsiteX0" fmla="*/ 0 w 0"/>
                  <a:gd name="connsiteY0" fmla="*/ 0 h 80640"/>
                  <a:gd name="connsiteX1" fmla="*/ 0 w 0"/>
                  <a:gd name="connsiteY1" fmla="*/ 90317 h 80640"/>
                </a:gdLst>
                <a:ahLst/>
                <a:cxnLst>
                  <a:cxn ang="0">
                    <a:pos x="connsiteX0" y="connsiteY0"/>
                  </a:cxn>
                  <a:cxn ang="0">
                    <a:pos x="connsiteX1" y="connsiteY1"/>
                  </a:cxn>
                </a:cxnLst>
                <a:rect l="l" t="t" r="r" b="b"/>
                <a:pathLst>
                  <a:path h="80640">
                    <a:moveTo>
                      <a:pt x="0" y="0"/>
                    </a:moveTo>
                    <a:lnTo>
                      <a:pt x="0" y="90317"/>
                    </a:lnTo>
                  </a:path>
                </a:pathLst>
              </a:custGeom>
              <a:ln w="25400" cap="rnd">
                <a:solidFill>
                  <a:srgbClr val="768692"/>
                </a:solidFill>
                <a:prstDash val="solid"/>
                <a:round/>
              </a:ln>
            </p:spPr>
            <p:txBody>
              <a:bodyPr rtlCol="0" anchor="ctr"/>
              <a:lstStyle/>
              <a:p>
                <a:endParaRPr lang="en-US" sz="2400"/>
              </a:p>
            </p:txBody>
          </p:sp>
          <p:grpSp>
            <p:nvGrpSpPr>
              <p:cNvPr id="63" name="Graphic 14">
                <a:extLst>
                  <a:ext uri="{FF2B5EF4-FFF2-40B4-BE49-F238E27FC236}">
                    <a16:creationId xmlns:a16="http://schemas.microsoft.com/office/drawing/2014/main" id="{E70DFF9C-B49E-4D09-AA9F-81D158A9D73F}"/>
                  </a:ext>
                </a:extLst>
              </p:cNvPr>
              <p:cNvGrpSpPr/>
              <p:nvPr/>
            </p:nvGrpSpPr>
            <p:grpSpPr>
              <a:xfrm>
                <a:off x="4526594" y="1648259"/>
                <a:ext cx="1370881" cy="1854721"/>
                <a:chOff x="4526594" y="1648259"/>
                <a:chExt cx="1370881" cy="1854721"/>
              </a:xfrm>
              <a:noFill/>
            </p:grpSpPr>
            <p:sp>
              <p:nvSpPr>
                <p:cNvPr id="70" name="Freeform: Shape 69">
                  <a:extLst>
                    <a:ext uri="{FF2B5EF4-FFF2-40B4-BE49-F238E27FC236}">
                      <a16:creationId xmlns:a16="http://schemas.microsoft.com/office/drawing/2014/main" id="{D584051F-4DA7-4A34-B6E3-DFBF77F27247}"/>
                    </a:ext>
                  </a:extLst>
                </p:cNvPr>
                <p:cNvSpPr/>
                <p:nvPr/>
              </p:nvSpPr>
              <p:spPr>
                <a:xfrm>
                  <a:off x="4526594" y="1648259"/>
                  <a:ext cx="1370881" cy="1854721"/>
                </a:xfrm>
                <a:custGeom>
                  <a:avLst/>
                  <a:gdLst>
                    <a:gd name="connsiteX0" fmla="*/ 1370881 w 1370880"/>
                    <a:gd name="connsiteY0" fmla="*/ 1854721 h 1854720"/>
                    <a:gd name="connsiteX1" fmla="*/ 0 w 1370880"/>
                    <a:gd name="connsiteY1" fmla="*/ 1854721 h 1854720"/>
                    <a:gd name="connsiteX2" fmla="*/ 0 w 1370880"/>
                    <a:gd name="connsiteY2" fmla="*/ 0 h 1854720"/>
                    <a:gd name="connsiteX3" fmla="*/ 887041 w 1370880"/>
                    <a:gd name="connsiteY3" fmla="*/ 0 h 1854720"/>
                    <a:gd name="connsiteX4" fmla="*/ 1370881 w 1370880"/>
                    <a:gd name="connsiteY4" fmla="*/ 483840 h 185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880" h="1854720">
                      <a:moveTo>
                        <a:pt x="1370881" y="1854721"/>
                      </a:moveTo>
                      <a:lnTo>
                        <a:pt x="0" y="1854721"/>
                      </a:lnTo>
                      <a:lnTo>
                        <a:pt x="0" y="0"/>
                      </a:lnTo>
                      <a:lnTo>
                        <a:pt x="887041" y="0"/>
                      </a:lnTo>
                      <a:lnTo>
                        <a:pt x="1370881" y="483840"/>
                      </a:lnTo>
                      <a:close/>
                    </a:path>
                  </a:pathLst>
                </a:custGeom>
                <a:noFill/>
                <a:ln w="25400" cap="rnd">
                  <a:solidFill>
                    <a:srgbClr val="768692"/>
                  </a:solidFill>
                  <a:prstDash val="solid"/>
                  <a:round/>
                </a:ln>
              </p:spPr>
              <p:txBody>
                <a:bodyPr rtlCol="0" anchor="ctr"/>
                <a:lstStyle/>
                <a:p>
                  <a:endParaRPr lang="en-US" sz="2400"/>
                </a:p>
              </p:txBody>
            </p:sp>
            <p:sp>
              <p:nvSpPr>
                <p:cNvPr id="71" name="Freeform: Shape 70">
                  <a:extLst>
                    <a:ext uri="{FF2B5EF4-FFF2-40B4-BE49-F238E27FC236}">
                      <a16:creationId xmlns:a16="http://schemas.microsoft.com/office/drawing/2014/main" id="{CF412B2A-BE87-4AB2-9D3B-92978A556BCB}"/>
                    </a:ext>
                  </a:extLst>
                </p:cNvPr>
                <p:cNvSpPr/>
                <p:nvPr/>
              </p:nvSpPr>
              <p:spPr>
                <a:xfrm>
                  <a:off x="5413635" y="1648259"/>
                  <a:ext cx="483840" cy="483840"/>
                </a:xfrm>
                <a:custGeom>
                  <a:avLst/>
                  <a:gdLst>
                    <a:gd name="connsiteX0" fmla="*/ 0 w 483840"/>
                    <a:gd name="connsiteY0" fmla="*/ 0 h 483840"/>
                    <a:gd name="connsiteX1" fmla="*/ 0 w 483840"/>
                    <a:gd name="connsiteY1" fmla="*/ 483840 h 483840"/>
                    <a:gd name="connsiteX2" fmla="*/ 483840 w 483840"/>
                    <a:gd name="connsiteY2" fmla="*/ 483840 h 483840"/>
                  </a:gdLst>
                  <a:ahLst/>
                  <a:cxnLst>
                    <a:cxn ang="0">
                      <a:pos x="connsiteX0" y="connsiteY0"/>
                    </a:cxn>
                    <a:cxn ang="0">
                      <a:pos x="connsiteX1" y="connsiteY1"/>
                    </a:cxn>
                    <a:cxn ang="0">
                      <a:pos x="connsiteX2" y="connsiteY2"/>
                    </a:cxn>
                  </a:cxnLst>
                  <a:rect l="l" t="t" r="r" b="b"/>
                  <a:pathLst>
                    <a:path w="483840" h="483840">
                      <a:moveTo>
                        <a:pt x="0" y="0"/>
                      </a:moveTo>
                      <a:lnTo>
                        <a:pt x="0" y="483840"/>
                      </a:lnTo>
                      <a:lnTo>
                        <a:pt x="483840" y="483840"/>
                      </a:lnTo>
                    </a:path>
                  </a:pathLst>
                </a:custGeom>
                <a:noFill/>
                <a:ln w="25400" cap="rnd">
                  <a:solidFill>
                    <a:srgbClr val="768692"/>
                  </a:solidFill>
                  <a:prstDash val="solid"/>
                  <a:round/>
                </a:ln>
              </p:spPr>
              <p:txBody>
                <a:bodyPr rtlCol="0" anchor="ctr"/>
                <a:lstStyle/>
                <a:p>
                  <a:endParaRPr lang="en-US" sz="2400"/>
                </a:p>
              </p:txBody>
            </p:sp>
          </p:grpSp>
          <p:sp>
            <p:nvSpPr>
              <p:cNvPr id="64" name="Freeform: Shape 63">
                <a:extLst>
                  <a:ext uri="{FF2B5EF4-FFF2-40B4-BE49-F238E27FC236}">
                    <a16:creationId xmlns:a16="http://schemas.microsoft.com/office/drawing/2014/main" id="{D2007D6A-6723-4ED8-8061-70E04B1ACDAC}"/>
                  </a:ext>
                </a:extLst>
              </p:cNvPr>
              <p:cNvSpPr/>
              <p:nvPr/>
            </p:nvSpPr>
            <p:spPr>
              <a:xfrm>
                <a:off x="4774965" y="293850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sp>
            <p:nvSpPr>
              <p:cNvPr id="65" name="Freeform: Shape 64">
                <a:extLst>
                  <a:ext uri="{FF2B5EF4-FFF2-40B4-BE49-F238E27FC236}">
                    <a16:creationId xmlns:a16="http://schemas.microsoft.com/office/drawing/2014/main" id="{40E854C6-F932-4E9F-BDDE-5709F3985181}"/>
                  </a:ext>
                </a:extLst>
              </p:cNvPr>
              <p:cNvSpPr/>
              <p:nvPr/>
            </p:nvSpPr>
            <p:spPr>
              <a:xfrm>
                <a:off x="5253967" y="2777220"/>
                <a:ext cx="322560" cy="80640"/>
              </a:xfrm>
              <a:custGeom>
                <a:avLst/>
                <a:gdLst>
                  <a:gd name="connsiteX0" fmla="*/ 0 w 322560"/>
                  <a:gd name="connsiteY0" fmla="*/ 0 h 0"/>
                  <a:gd name="connsiteX1" fmla="*/ 401587 w 322560"/>
                  <a:gd name="connsiteY1" fmla="*/ 0 h 0"/>
                </a:gdLst>
                <a:ahLst/>
                <a:cxnLst>
                  <a:cxn ang="0">
                    <a:pos x="connsiteX0" y="connsiteY0"/>
                  </a:cxn>
                  <a:cxn ang="0">
                    <a:pos x="connsiteX1" y="connsiteY1"/>
                  </a:cxn>
                </a:cxnLst>
                <a:rect l="l" t="t" r="r" b="b"/>
                <a:pathLst>
                  <a:path w="322560">
                    <a:moveTo>
                      <a:pt x="0" y="0"/>
                    </a:moveTo>
                    <a:lnTo>
                      <a:pt x="401587" y="0"/>
                    </a:lnTo>
                  </a:path>
                </a:pathLst>
              </a:custGeom>
              <a:ln w="25400" cap="rnd">
                <a:solidFill>
                  <a:srgbClr val="768692"/>
                </a:solidFill>
                <a:prstDash val="solid"/>
                <a:round/>
              </a:ln>
            </p:spPr>
            <p:txBody>
              <a:bodyPr rtlCol="0" anchor="ctr"/>
              <a:lstStyle/>
              <a:p>
                <a:endParaRPr lang="en-US" sz="2400"/>
              </a:p>
            </p:txBody>
          </p:sp>
          <p:sp>
            <p:nvSpPr>
              <p:cNvPr id="66" name="Freeform: Shape 65">
                <a:extLst>
                  <a:ext uri="{FF2B5EF4-FFF2-40B4-BE49-F238E27FC236}">
                    <a16:creationId xmlns:a16="http://schemas.microsoft.com/office/drawing/2014/main" id="{7A9F3A60-F300-4C97-AE41-3216A1F3C729}"/>
                  </a:ext>
                </a:extLst>
              </p:cNvPr>
              <p:cNvSpPr/>
              <p:nvPr/>
            </p:nvSpPr>
            <p:spPr>
              <a:xfrm>
                <a:off x="5413635" y="2615940"/>
                <a:ext cx="241920" cy="80640"/>
              </a:xfrm>
              <a:custGeom>
                <a:avLst/>
                <a:gdLst>
                  <a:gd name="connsiteX0" fmla="*/ 0 w 241920"/>
                  <a:gd name="connsiteY0" fmla="*/ 0 h 0"/>
                  <a:gd name="connsiteX1" fmla="*/ 241920 w 241920"/>
                  <a:gd name="connsiteY1" fmla="*/ 0 h 0"/>
                </a:gdLst>
                <a:ahLst/>
                <a:cxnLst>
                  <a:cxn ang="0">
                    <a:pos x="connsiteX0" y="connsiteY0"/>
                  </a:cxn>
                  <a:cxn ang="0">
                    <a:pos x="connsiteX1" y="connsiteY1"/>
                  </a:cxn>
                </a:cxnLst>
                <a:rect l="l" t="t" r="r" b="b"/>
                <a:pathLst>
                  <a:path w="241920">
                    <a:moveTo>
                      <a:pt x="0" y="0"/>
                    </a:moveTo>
                    <a:lnTo>
                      <a:pt x="241920" y="0"/>
                    </a:lnTo>
                  </a:path>
                </a:pathLst>
              </a:custGeom>
              <a:ln w="25400" cap="rnd">
                <a:solidFill>
                  <a:srgbClr val="768692"/>
                </a:solidFill>
                <a:prstDash val="solid"/>
                <a:round/>
              </a:ln>
            </p:spPr>
            <p:txBody>
              <a:bodyPr rtlCol="0" anchor="ctr"/>
              <a:lstStyle/>
              <a:p>
                <a:endParaRPr lang="en-US" sz="2400"/>
              </a:p>
            </p:txBody>
          </p:sp>
          <p:sp>
            <p:nvSpPr>
              <p:cNvPr id="67" name="Freeform: Shape 66">
                <a:extLst>
                  <a:ext uri="{FF2B5EF4-FFF2-40B4-BE49-F238E27FC236}">
                    <a16:creationId xmlns:a16="http://schemas.microsoft.com/office/drawing/2014/main" id="{09B77F20-967F-4A3A-8ED9-AAD1A2A91A22}"/>
                  </a:ext>
                </a:extLst>
              </p:cNvPr>
              <p:cNvSpPr/>
              <p:nvPr/>
            </p:nvSpPr>
            <p:spPr>
              <a:xfrm>
                <a:off x="5413635" y="2454659"/>
                <a:ext cx="241920" cy="80640"/>
              </a:xfrm>
              <a:custGeom>
                <a:avLst/>
                <a:gdLst>
                  <a:gd name="connsiteX0" fmla="*/ 0 w 241920"/>
                  <a:gd name="connsiteY0" fmla="*/ 0 h 0"/>
                  <a:gd name="connsiteX1" fmla="*/ 241920 w 241920"/>
                  <a:gd name="connsiteY1" fmla="*/ 0 h 0"/>
                </a:gdLst>
                <a:ahLst/>
                <a:cxnLst>
                  <a:cxn ang="0">
                    <a:pos x="connsiteX0" y="connsiteY0"/>
                  </a:cxn>
                  <a:cxn ang="0">
                    <a:pos x="connsiteX1" y="connsiteY1"/>
                  </a:cxn>
                </a:cxnLst>
                <a:rect l="l" t="t" r="r" b="b"/>
                <a:pathLst>
                  <a:path w="241920">
                    <a:moveTo>
                      <a:pt x="0" y="0"/>
                    </a:moveTo>
                    <a:lnTo>
                      <a:pt x="241920" y="0"/>
                    </a:lnTo>
                  </a:path>
                </a:pathLst>
              </a:custGeom>
              <a:ln w="25400" cap="rnd">
                <a:solidFill>
                  <a:srgbClr val="768692"/>
                </a:solidFill>
                <a:prstDash val="solid"/>
                <a:round/>
              </a:ln>
            </p:spPr>
            <p:txBody>
              <a:bodyPr rtlCol="0" anchor="ctr"/>
              <a:lstStyle/>
              <a:p>
                <a:endParaRPr lang="en-US" sz="2400"/>
              </a:p>
            </p:txBody>
          </p:sp>
          <p:sp>
            <p:nvSpPr>
              <p:cNvPr id="68" name="Freeform: Shape 67">
                <a:extLst>
                  <a:ext uri="{FF2B5EF4-FFF2-40B4-BE49-F238E27FC236}">
                    <a16:creationId xmlns:a16="http://schemas.microsoft.com/office/drawing/2014/main" id="{8846E99E-9FA1-4B2E-895E-3F4B054F2217}"/>
                  </a:ext>
                </a:extLst>
              </p:cNvPr>
              <p:cNvSpPr/>
              <p:nvPr/>
            </p:nvSpPr>
            <p:spPr>
              <a:xfrm>
                <a:off x="4774965" y="309978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sp>
            <p:nvSpPr>
              <p:cNvPr id="69" name="Freeform: Shape 68">
                <a:extLst>
                  <a:ext uri="{FF2B5EF4-FFF2-40B4-BE49-F238E27FC236}">
                    <a16:creationId xmlns:a16="http://schemas.microsoft.com/office/drawing/2014/main" id="{F63DC8F6-FE3A-4FD4-8A87-F2206B44BA7F}"/>
                  </a:ext>
                </a:extLst>
              </p:cNvPr>
              <p:cNvSpPr/>
              <p:nvPr/>
            </p:nvSpPr>
            <p:spPr>
              <a:xfrm>
                <a:off x="4774965" y="3261060"/>
                <a:ext cx="806401" cy="80640"/>
              </a:xfrm>
              <a:custGeom>
                <a:avLst/>
                <a:gdLst>
                  <a:gd name="connsiteX0" fmla="*/ 0 w 806400"/>
                  <a:gd name="connsiteY0" fmla="*/ 0 h 0"/>
                  <a:gd name="connsiteX1" fmla="*/ 880589 w 806400"/>
                  <a:gd name="connsiteY1" fmla="*/ 0 h 0"/>
                </a:gdLst>
                <a:ahLst/>
                <a:cxnLst>
                  <a:cxn ang="0">
                    <a:pos x="connsiteX0" y="connsiteY0"/>
                  </a:cxn>
                  <a:cxn ang="0">
                    <a:pos x="connsiteX1" y="connsiteY1"/>
                  </a:cxn>
                </a:cxnLst>
                <a:rect l="l" t="t" r="r" b="b"/>
                <a:pathLst>
                  <a:path w="806400">
                    <a:moveTo>
                      <a:pt x="0" y="0"/>
                    </a:moveTo>
                    <a:lnTo>
                      <a:pt x="880589" y="0"/>
                    </a:lnTo>
                  </a:path>
                </a:pathLst>
              </a:custGeom>
              <a:ln w="25400" cap="rnd">
                <a:solidFill>
                  <a:srgbClr val="768692"/>
                </a:solidFill>
                <a:prstDash val="solid"/>
                <a:round/>
              </a:ln>
            </p:spPr>
            <p:txBody>
              <a:bodyPr rtlCol="0" anchor="ctr"/>
              <a:lstStyle/>
              <a:p>
                <a:endParaRPr lang="en-US" sz="2400"/>
              </a:p>
            </p:txBody>
          </p:sp>
        </p:grpSp>
      </p:grpSp>
      <p:sp>
        <p:nvSpPr>
          <p:cNvPr id="53" name="Text Box 21">
            <a:extLst>
              <a:ext uri="{FF2B5EF4-FFF2-40B4-BE49-F238E27FC236}">
                <a16:creationId xmlns:a16="http://schemas.microsoft.com/office/drawing/2014/main" id="{CE9EB20F-3422-424D-BAB9-85747BD3C102}"/>
              </a:ext>
            </a:extLst>
          </p:cNvPr>
          <p:cNvSpPr txBox="1">
            <a:spLocks noChangeArrowheads="1"/>
          </p:cNvSpPr>
          <p:nvPr/>
        </p:nvSpPr>
        <p:spPr bwMode="auto">
          <a:xfrm>
            <a:off x="473867" y="6312785"/>
            <a:ext cx="6784582" cy="153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763" tIns="0" rIns="87763" bIns="0"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ts val="300"/>
              </a:spcBef>
              <a:buClrTx/>
              <a:buSzTx/>
              <a:buNone/>
            </a:pPr>
            <a:r>
              <a:rPr lang="en-US" sz="1000" dirty="0">
                <a:solidFill>
                  <a:srgbClr val="000000"/>
                </a:solidFill>
                <a:latin typeface="+mj-lt"/>
              </a:rPr>
              <a:t>For illustrative purposes only.</a:t>
            </a:r>
          </a:p>
        </p:txBody>
      </p:sp>
    </p:spTree>
    <p:extLst>
      <p:ext uri="{BB962C8B-B14F-4D97-AF65-F5344CB8AC3E}">
        <p14:creationId xmlns:p14="http://schemas.microsoft.com/office/powerpoint/2010/main" val="2499664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Next Steps</a:t>
            </a:r>
            <a:br>
              <a:rPr lang="en-US" dirty="0"/>
            </a:br>
            <a:r>
              <a:rPr lang="en-US" sz="2000" b="1" dirty="0">
                <a:solidFill>
                  <a:srgbClr val="768692"/>
                </a:solidFill>
              </a:rPr>
              <a:t>Meet with your financial representative </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18</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graphicFrame>
        <p:nvGraphicFramePr>
          <p:cNvPr id="34" name="Group 132">
            <a:extLst>
              <a:ext uri="{FF2B5EF4-FFF2-40B4-BE49-F238E27FC236}">
                <a16:creationId xmlns:a16="http://schemas.microsoft.com/office/drawing/2014/main" id="{CE679018-BF87-5142-93F1-CABD0E2DE1E7}"/>
              </a:ext>
            </a:extLst>
          </p:cNvPr>
          <p:cNvGraphicFramePr>
            <a:graphicFrameLocks noGrp="1"/>
          </p:cNvGraphicFramePr>
          <p:nvPr>
            <p:extLst>
              <p:ext uri="{D42A27DB-BD31-4B8C-83A1-F6EECF244321}">
                <p14:modId xmlns:p14="http://schemas.microsoft.com/office/powerpoint/2010/main" val="1475648540"/>
              </p:ext>
            </p:extLst>
          </p:nvPr>
        </p:nvGraphicFramePr>
        <p:xfrm>
          <a:off x="559257" y="2487311"/>
          <a:ext cx="10917263" cy="1883378"/>
        </p:xfrm>
        <a:graphic>
          <a:graphicData uri="http://schemas.openxmlformats.org/drawingml/2006/table">
            <a:tbl>
              <a:tblPr/>
              <a:tblGrid>
                <a:gridCol w="3360552">
                  <a:extLst>
                    <a:ext uri="{9D8B030D-6E8A-4147-A177-3AD203B41FA5}">
                      <a16:colId xmlns:a16="http://schemas.microsoft.com/office/drawing/2014/main" val="20000"/>
                    </a:ext>
                  </a:extLst>
                </a:gridCol>
                <a:gridCol w="325512">
                  <a:extLst>
                    <a:ext uri="{9D8B030D-6E8A-4147-A177-3AD203B41FA5}">
                      <a16:colId xmlns:a16="http://schemas.microsoft.com/office/drawing/2014/main" val="20001"/>
                    </a:ext>
                  </a:extLst>
                </a:gridCol>
                <a:gridCol w="3579286">
                  <a:extLst>
                    <a:ext uri="{9D8B030D-6E8A-4147-A177-3AD203B41FA5}">
                      <a16:colId xmlns:a16="http://schemas.microsoft.com/office/drawing/2014/main" val="20002"/>
                    </a:ext>
                  </a:extLst>
                </a:gridCol>
                <a:gridCol w="325512">
                  <a:extLst>
                    <a:ext uri="{9D8B030D-6E8A-4147-A177-3AD203B41FA5}">
                      <a16:colId xmlns:a16="http://schemas.microsoft.com/office/drawing/2014/main" val="20003"/>
                    </a:ext>
                  </a:extLst>
                </a:gridCol>
                <a:gridCol w="3326401">
                  <a:extLst>
                    <a:ext uri="{9D8B030D-6E8A-4147-A177-3AD203B41FA5}">
                      <a16:colId xmlns:a16="http://schemas.microsoft.com/office/drawing/2014/main" val="20004"/>
                    </a:ext>
                  </a:extLst>
                </a:gridCol>
              </a:tblGrid>
              <a:tr h="92165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298FC2"/>
                          </a:solidFill>
                          <a:effectLst/>
                          <a:uLnTx/>
                          <a:uFillTx/>
                          <a:latin typeface="Arial" charset="0"/>
                          <a:ea typeface="ＭＳ Ｐゴシック"/>
                          <a:cs typeface="ＭＳ Ｐゴシック"/>
                        </a:rPr>
                        <a:t>1</a:t>
                      </a:r>
                      <a:endParaRPr kumimoji="0" lang="en-US" sz="4800" b="0" i="0" u="none" strike="noStrike" cap="none" normalizeH="0" baseline="0" dirty="0">
                        <a:ln>
                          <a:noFill/>
                        </a:ln>
                        <a:solidFill>
                          <a:srgbClr val="298FC2"/>
                        </a:solidFill>
                        <a:effectLst/>
                        <a:latin typeface="Arial" charset="0"/>
                        <a:ea typeface="ＭＳ Ｐゴシック"/>
                        <a:cs typeface="ＭＳ Ｐゴシック"/>
                      </a:endParaRPr>
                    </a:p>
                  </a:txBody>
                  <a:tcPr marL="45720" marR="45720"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cap="none" normalizeH="0" baseline="0" dirty="0">
                        <a:ln>
                          <a:noFill/>
                        </a:ln>
                        <a:solidFill>
                          <a:schemeClr val="tx1"/>
                        </a:solidFill>
                        <a:effectLst/>
                        <a:latin typeface="Arial" charset="0"/>
                        <a:ea typeface="ＭＳ Ｐゴシック"/>
                        <a:cs typeface="ＭＳ Ｐゴシック"/>
                      </a:endParaRPr>
                    </a:p>
                  </a:txBody>
                  <a:tcPr marL="45720" marR="45720"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a:noFill/>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7A9B3D"/>
                          </a:solidFill>
                          <a:effectLst/>
                          <a:uLnTx/>
                          <a:uFillTx/>
                          <a:latin typeface="Arial" charset="0"/>
                          <a:ea typeface="ＭＳ Ｐゴシック"/>
                          <a:cs typeface="ＭＳ Ｐゴシック"/>
                        </a:rPr>
                        <a:t>2</a:t>
                      </a:r>
                      <a:endParaRPr kumimoji="0" lang="en-US" sz="5400" b="0" i="0" u="none" strike="noStrike" cap="none" normalizeH="0" baseline="0" dirty="0">
                        <a:ln>
                          <a:noFill/>
                        </a:ln>
                        <a:solidFill>
                          <a:srgbClr val="7A9B3D"/>
                        </a:solidFill>
                        <a:effectLst/>
                        <a:latin typeface="Arial" charset="0"/>
                        <a:ea typeface="ＭＳ Ｐゴシック"/>
                        <a:cs typeface="ＭＳ Ｐゴシック"/>
                      </a:endParaRPr>
                    </a:p>
                  </a:txBody>
                  <a:tcPr marL="45720" marR="45720"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charset="0"/>
                        <a:ea typeface="ＭＳ Ｐゴシック"/>
                        <a:cs typeface="ＭＳ Ｐゴシック"/>
                      </a:endParaRPr>
                    </a:p>
                  </a:txBody>
                  <a:tcPr marL="45720" marR="45720"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a:noFill/>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lumMod val="50000"/>
                              <a:lumOff val="50000"/>
                            </a:schemeClr>
                          </a:solidFill>
                          <a:effectLst/>
                          <a:latin typeface="Arial" charset="0"/>
                          <a:ea typeface="ＭＳ Ｐゴシック"/>
                          <a:cs typeface="ＭＳ Ｐゴシック"/>
                        </a:rPr>
                        <a:t>3</a:t>
                      </a:r>
                    </a:p>
                  </a:txBody>
                  <a:tcPr marL="45720" marR="45720"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1725">
                <a:tc>
                  <a:txBody>
                    <a:bodyPr/>
                    <a:lstStyle/>
                    <a:p>
                      <a:pPr marL="0" marR="0" lvl="0" indent="0" algn="ctr" defTabSz="914400" rtl="0" eaLnBrk="1" fontAlgn="base" latinLnBrk="0" hangingPunct="1">
                        <a:lnSpc>
                          <a:spcPct val="100000"/>
                        </a:lnSpc>
                        <a:spcBef>
                          <a:spcPts val="600"/>
                        </a:spcBef>
                        <a:spcAft>
                          <a:spcPct val="0"/>
                        </a:spcAft>
                        <a:buClr>
                          <a:srgbClr val="857363"/>
                        </a:buClr>
                        <a:buSzTx/>
                        <a:buFont typeface="Arial" panose="020B0604020202020204" pitchFamily="34" charset="0"/>
                        <a:buNone/>
                        <a:tabLst/>
                        <a:defRPr/>
                      </a:pPr>
                      <a:r>
                        <a:rPr kumimoji="0" lang="en-US" sz="1800" b="1" i="0" u="none" strike="noStrike" cap="none" normalizeH="0" baseline="0" dirty="0">
                          <a:ln>
                            <a:noFill/>
                          </a:ln>
                          <a:solidFill>
                            <a:srgbClr val="298FC2"/>
                          </a:solidFill>
                          <a:effectLst/>
                          <a:latin typeface="Arial" charset="0"/>
                          <a:ea typeface="ＭＳ Ｐゴシック"/>
                          <a:cs typeface="ＭＳ Ｐゴシック"/>
                        </a:rPr>
                        <a:t>Discuss </a:t>
                      </a:r>
                      <a:br>
                        <a:rPr kumimoji="0" lang="en-US" sz="1800" b="1" i="0" u="none" strike="noStrike" cap="none" normalizeH="0" baseline="0" dirty="0">
                          <a:ln>
                            <a:noFill/>
                          </a:ln>
                          <a:solidFill>
                            <a:srgbClr val="298FC2"/>
                          </a:solidFill>
                          <a:effectLst/>
                          <a:latin typeface="Arial" charset="0"/>
                          <a:ea typeface="ＭＳ Ｐゴシック"/>
                          <a:cs typeface="ＭＳ Ｐゴシック"/>
                        </a:rPr>
                      </a:br>
                      <a:r>
                        <a:rPr kumimoji="0" lang="en-US" sz="1800" b="0" i="0" u="none" strike="noStrike" cap="none" normalizeH="0" baseline="0" dirty="0">
                          <a:ln>
                            <a:noFill/>
                          </a:ln>
                          <a:solidFill>
                            <a:srgbClr val="298FC2"/>
                          </a:solidFill>
                          <a:effectLst/>
                          <a:latin typeface="Arial" charset="0"/>
                          <a:ea typeface="ＭＳ Ｐゴシック"/>
                          <a:cs typeface="ＭＳ Ｐゴシック"/>
                        </a:rPr>
                        <a:t>a retirement budget</a:t>
                      </a:r>
                    </a:p>
                  </a:txBody>
                  <a:tcPr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lumMod val="95000"/>
                      </a:schemeClr>
                    </a:solidFill>
                  </a:tcPr>
                </a:tc>
                <a:tc>
                  <a:txBody>
                    <a:bodyPr/>
                    <a:lstStyle/>
                    <a:p>
                      <a:pPr marL="171450" marR="0" lvl="0" indent="-171450" algn="l" defTabSz="914400" rtl="0" eaLnBrk="1" fontAlgn="base" latinLnBrk="0" hangingPunct="1">
                        <a:lnSpc>
                          <a:spcPct val="100000"/>
                        </a:lnSpc>
                        <a:spcBef>
                          <a:spcPts val="600"/>
                        </a:spcBef>
                        <a:spcAft>
                          <a:spcPct val="0"/>
                        </a:spcAft>
                        <a:buClr>
                          <a:srgbClr val="857363"/>
                        </a:buClr>
                        <a:buSzTx/>
                        <a:buFont typeface="Arial" panose="020B0604020202020204" pitchFamily="34" charset="0"/>
                        <a:buChar char="•"/>
                        <a:tabLst/>
                      </a:pPr>
                      <a:endParaRPr kumimoji="0" lang="en-US" sz="1400" b="0" i="0" u="none" strike="noStrike" cap="none" normalizeH="0" baseline="0" dirty="0">
                        <a:ln>
                          <a:noFill/>
                        </a:ln>
                        <a:solidFill>
                          <a:srgbClr val="4C5F6C"/>
                        </a:solidFill>
                        <a:effectLst/>
                        <a:latin typeface="Arial" charset="0"/>
                        <a:ea typeface="ＭＳ Ｐゴシック"/>
                        <a:cs typeface="ＭＳ Ｐゴシック"/>
                      </a:endParaRPr>
                    </a:p>
                  </a:txBody>
                  <a:tcPr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rgbClr val="857363"/>
                        </a:buClr>
                        <a:buSzTx/>
                        <a:buFont typeface="Arial" panose="020B0604020202020204" pitchFamily="34" charset="0"/>
                        <a:buNone/>
                        <a:tabLst/>
                        <a:defRPr/>
                      </a:pPr>
                      <a:r>
                        <a:rPr kumimoji="0" lang="en-US" sz="1800" b="1" i="0" u="none" strike="noStrike" cap="none" normalizeH="0" baseline="0" dirty="0">
                          <a:ln>
                            <a:noFill/>
                          </a:ln>
                          <a:solidFill>
                            <a:srgbClr val="7A9B3D"/>
                          </a:solidFill>
                          <a:effectLst/>
                          <a:latin typeface="Arial" charset="0"/>
                          <a:ea typeface="ＭＳ Ｐゴシック"/>
                          <a:cs typeface="ＭＳ Ｐゴシック"/>
                        </a:rPr>
                        <a:t>Develop </a:t>
                      </a:r>
                      <a:br>
                        <a:rPr kumimoji="0" lang="en-US" sz="1800" b="1" i="0" u="none" strike="noStrike" cap="none" normalizeH="0" baseline="0" dirty="0">
                          <a:ln>
                            <a:noFill/>
                          </a:ln>
                          <a:solidFill>
                            <a:srgbClr val="7A9B3D"/>
                          </a:solidFill>
                          <a:effectLst/>
                          <a:latin typeface="Arial" charset="0"/>
                          <a:ea typeface="ＭＳ Ｐゴシック"/>
                          <a:cs typeface="ＭＳ Ｐゴシック"/>
                        </a:rPr>
                      </a:br>
                      <a:r>
                        <a:rPr kumimoji="0" lang="en-US" sz="1800" b="0" i="0" u="none" strike="noStrike" cap="none" normalizeH="0" baseline="0" dirty="0">
                          <a:ln>
                            <a:noFill/>
                          </a:ln>
                          <a:solidFill>
                            <a:srgbClr val="7A9B3D"/>
                          </a:solidFill>
                          <a:effectLst/>
                          <a:latin typeface="Arial" charset="0"/>
                          <a:ea typeface="ＭＳ Ｐゴシック"/>
                          <a:cs typeface="ＭＳ Ｐゴシック"/>
                        </a:rPr>
                        <a:t>a written plan </a:t>
                      </a:r>
                      <a:br>
                        <a:rPr kumimoji="0" lang="en-US" sz="1800" b="0" i="0" u="none" strike="noStrike" cap="none" normalizeH="0" baseline="0" dirty="0">
                          <a:ln>
                            <a:noFill/>
                          </a:ln>
                          <a:solidFill>
                            <a:srgbClr val="7A9B3D"/>
                          </a:solidFill>
                          <a:effectLst/>
                          <a:latin typeface="Arial" charset="0"/>
                          <a:ea typeface="ＭＳ Ｐゴシック"/>
                          <a:cs typeface="ＭＳ Ｐゴシック"/>
                        </a:rPr>
                      </a:br>
                      <a:r>
                        <a:rPr kumimoji="0" lang="en-US" sz="1800" b="0" i="0" u="none" strike="noStrike" cap="none" normalizeH="0" baseline="0" dirty="0">
                          <a:ln>
                            <a:noFill/>
                          </a:ln>
                          <a:solidFill>
                            <a:srgbClr val="7A9B3D"/>
                          </a:solidFill>
                          <a:effectLst/>
                          <a:latin typeface="Arial" charset="0"/>
                          <a:ea typeface="ＭＳ Ｐゴシック"/>
                          <a:cs typeface="ＭＳ Ｐゴシック"/>
                        </a:rPr>
                        <a:t>with milestones</a:t>
                      </a:r>
                    </a:p>
                  </a:txBody>
                  <a:tcPr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ts val="600"/>
                        </a:spcBef>
                        <a:spcAft>
                          <a:spcPct val="0"/>
                        </a:spcAft>
                        <a:buClr>
                          <a:srgbClr val="857363"/>
                        </a:buClr>
                        <a:buSzTx/>
                        <a:buFontTx/>
                        <a:buNone/>
                        <a:tabLst/>
                      </a:pPr>
                      <a:endParaRPr kumimoji="0" lang="en-US" sz="1400" b="0" i="0" u="none" strike="noStrike" cap="none" normalizeH="0" baseline="0" dirty="0">
                        <a:ln>
                          <a:noFill/>
                        </a:ln>
                        <a:solidFill>
                          <a:schemeClr val="tx1"/>
                        </a:solidFill>
                        <a:effectLst/>
                        <a:latin typeface="Arial" charset="0"/>
                        <a:ea typeface="ＭＳ Ｐゴシック"/>
                        <a:cs typeface="ＭＳ Ｐゴシック"/>
                      </a:endParaRPr>
                    </a:p>
                  </a:txBody>
                  <a:tcPr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rgbClr val="768692"/>
                        </a:buClr>
                        <a:buSzTx/>
                        <a:buFont typeface="Arial" panose="020B0604020202020204" pitchFamily="34" charset="0"/>
                        <a:buNone/>
                        <a:tabLst/>
                      </a:pPr>
                      <a:r>
                        <a:rPr kumimoji="0" lang="en-US" altLang="en-US" sz="1800" b="1" i="0" u="none" strike="noStrike" cap="none" normalizeH="0" baseline="0" dirty="0">
                          <a:ln>
                            <a:noFill/>
                          </a:ln>
                          <a:solidFill>
                            <a:srgbClr val="768692"/>
                          </a:solidFill>
                          <a:effectLst/>
                          <a:latin typeface="Arial" pitchFamily="34" charset="0"/>
                          <a:ea typeface="ＭＳ Ｐゴシック" pitchFamily="34" charset="-128"/>
                        </a:rPr>
                        <a:t>Schedule </a:t>
                      </a:r>
                      <a:br>
                        <a:rPr kumimoji="0" lang="en-US" altLang="en-US" sz="1800" b="1" i="0" u="none" strike="noStrike" cap="none" normalizeH="0" baseline="0" dirty="0">
                          <a:ln>
                            <a:noFill/>
                          </a:ln>
                          <a:solidFill>
                            <a:srgbClr val="768692"/>
                          </a:solidFill>
                          <a:effectLst/>
                          <a:latin typeface="Arial" pitchFamily="34" charset="0"/>
                          <a:ea typeface="ＭＳ Ｐゴシック" pitchFamily="34" charset="-128"/>
                        </a:rPr>
                      </a:br>
                      <a:r>
                        <a:rPr kumimoji="0" lang="en-US" altLang="en-US" sz="1800" b="0" i="0" u="none" strike="noStrike" cap="none" normalizeH="0" baseline="0" dirty="0">
                          <a:ln>
                            <a:noFill/>
                          </a:ln>
                          <a:solidFill>
                            <a:srgbClr val="768692"/>
                          </a:solidFill>
                          <a:effectLst/>
                          <a:latin typeface="Arial" pitchFamily="34" charset="0"/>
                          <a:ea typeface="ＭＳ Ｐゴシック" pitchFamily="34" charset="-128"/>
                        </a:rPr>
                        <a:t>regular check-ins </a:t>
                      </a:r>
                    </a:p>
                  </a:txBody>
                  <a:tcPr anchor="ctr"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bl>
          </a:graphicData>
        </a:graphic>
      </p:graphicFrame>
      <p:sp>
        <p:nvSpPr>
          <p:cNvPr id="2" name="Rectangle 1">
            <a:extLst>
              <a:ext uri="{FF2B5EF4-FFF2-40B4-BE49-F238E27FC236}">
                <a16:creationId xmlns:a16="http://schemas.microsoft.com/office/drawing/2014/main" id="{A36FDCD1-4D5C-3544-9CFF-B189F125361F}"/>
              </a:ext>
            </a:extLst>
          </p:cNvPr>
          <p:cNvSpPr/>
          <p:nvPr/>
        </p:nvSpPr>
        <p:spPr bwMode="auto">
          <a:xfrm>
            <a:off x="7840580" y="2513446"/>
            <a:ext cx="304800" cy="28875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8" name="Rectangle 7">
            <a:extLst>
              <a:ext uri="{FF2B5EF4-FFF2-40B4-BE49-F238E27FC236}">
                <a16:creationId xmlns:a16="http://schemas.microsoft.com/office/drawing/2014/main" id="{5D6A48B3-4560-B440-8508-DB62A5B155BF}"/>
              </a:ext>
            </a:extLst>
          </p:cNvPr>
          <p:cNvSpPr/>
          <p:nvPr/>
        </p:nvSpPr>
        <p:spPr bwMode="auto">
          <a:xfrm>
            <a:off x="3930317" y="2513446"/>
            <a:ext cx="304800" cy="28875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Tree>
    <p:custDataLst>
      <p:tags r:id="rId1"/>
    </p:custDataLst>
    <p:extLst>
      <p:ext uri="{BB962C8B-B14F-4D97-AF65-F5344CB8AC3E}">
        <p14:creationId xmlns:p14="http://schemas.microsoft.com/office/powerpoint/2010/main" val="1424508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1" name="Freeform 10">
            <a:extLst>
              <a:ext uri="{FF2B5EF4-FFF2-40B4-BE49-F238E27FC236}">
                <a16:creationId xmlns:a16="http://schemas.microsoft.com/office/drawing/2014/main" id="{03095D5E-4F07-9E4B-998C-530BBA887260}"/>
              </a:ext>
            </a:extLst>
          </p:cNvPr>
          <p:cNvSpPr/>
          <p:nvPr/>
        </p:nvSpPr>
        <p:spPr bwMode="auto">
          <a:xfrm>
            <a:off x="0" y="0"/>
            <a:ext cx="4953275" cy="1831303"/>
          </a:xfrm>
          <a:custGeom>
            <a:avLst/>
            <a:gdLst>
              <a:gd name="connsiteX0" fmla="*/ 0 w 6258752"/>
              <a:gd name="connsiteY0" fmla="*/ 0 h 2313958"/>
              <a:gd name="connsiteX1" fmla="*/ 6258752 w 6258752"/>
              <a:gd name="connsiteY1" fmla="*/ 0 h 2313958"/>
              <a:gd name="connsiteX2" fmla="*/ 0 w 6258752"/>
              <a:gd name="connsiteY2" fmla="*/ 2313958 h 2313958"/>
            </a:gdLst>
            <a:ahLst/>
            <a:cxnLst>
              <a:cxn ang="0">
                <a:pos x="connsiteX0" y="connsiteY0"/>
              </a:cxn>
              <a:cxn ang="0">
                <a:pos x="connsiteX1" y="connsiteY1"/>
              </a:cxn>
              <a:cxn ang="0">
                <a:pos x="connsiteX2" y="connsiteY2"/>
              </a:cxn>
            </a:cxnLst>
            <a:rect l="l" t="t" r="r" b="b"/>
            <a:pathLst>
              <a:path w="6258752" h="2313958">
                <a:moveTo>
                  <a:pt x="0" y="0"/>
                </a:moveTo>
                <a:lnTo>
                  <a:pt x="6258752" y="0"/>
                </a:lnTo>
                <a:lnTo>
                  <a:pt x="0" y="2313958"/>
                </a:lnTo>
                <a:close/>
              </a:path>
            </a:pathLst>
          </a:custGeom>
          <a:solidFill>
            <a:srgbClr val="76869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12" name="Title 9">
            <a:extLst>
              <a:ext uri="{FF2B5EF4-FFF2-40B4-BE49-F238E27FC236}">
                <a16:creationId xmlns:a16="http://schemas.microsoft.com/office/drawing/2014/main" id="{9A085D58-B0B2-9347-B01F-2EDC62226F42}"/>
              </a:ext>
            </a:extLst>
          </p:cNvPr>
          <p:cNvSpPr>
            <a:spLocks noGrp="1"/>
          </p:cNvSpPr>
          <p:nvPr>
            <p:ph type="title"/>
          </p:nvPr>
        </p:nvSpPr>
        <p:spPr>
          <a:xfrm>
            <a:off x="2501900" y="2987716"/>
            <a:ext cx="9039230" cy="597453"/>
          </a:xfrm>
        </p:spPr>
        <p:txBody>
          <a:bodyPr/>
          <a:lstStyle/>
          <a:p>
            <a:r>
              <a:rPr lang="en-US" dirty="0"/>
              <a:t>Additional Information to Consider</a:t>
            </a:r>
          </a:p>
        </p:txBody>
      </p:sp>
      <p:sp>
        <p:nvSpPr>
          <p:cNvPr id="14" name="Freeform 13">
            <a:extLst>
              <a:ext uri="{FF2B5EF4-FFF2-40B4-BE49-F238E27FC236}">
                <a16:creationId xmlns:a16="http://schemas.microsoft.com/office/drawing/2014/main" id="{179763F4-57B9-E540-B6A1-79E10F59D078}"/>
              </a:ext>
            </a:extLst>
          </p:cNvPr>
          <p:cNvSpPr/>
          <p:nvPr/>
        </p:nvSpPr>
        <p:spPr bwMode="auto">
          <a:xfrm flipH="1" flipV="1">
            <a:off x="5124892" y="4684427"/>
            <a:ext cx="7162107" cy="2503181"/>
          </a:xfrm>
          <a:custGeom>
            <a:avLst/>
            <a:gdLst>
              <a:gd name="connsiteX0" fmla="*/ 0 w 6258752"/>
              <a:gd name="connsiteY0" fmla="*/ 0 h 2313958"/>
              <a:gd name="connsiteX1" fmla="*/ 6258752 w 6258752"/>
              <a:gd name="connsiteY1" fmla="*/ 0 h 2313958"/>
              <a:gd name="connsiteX2" fmla="*/ 0 w 6258752"/>
              <a:gd name="connsiteY2" fmla="*/ 2313958 h 2313958"/>
            </a:gdLst>
            <a:ahLst/>
            <a:cxnLst>
              <a:cxn ang="0">
                <a:pos x="connsiteX0" y="connsiteY0"/>
              </a:cxn>
              <a:cxn ang="0">
                <a:pos x="connsiteX1" y="connsiteY1"/>
              </a:cxn>
              <a:cxn ang="0">
                <a:pos x="connsiteX2" y="connsiteY2"/>
              </a:cxn>
            </a:cxnLst>
            <a:rect l="l" t="t" r="r" b="b"/>
            <a:pathLst>
              <a:path w="6258752" h="2313958">
                <a:moveTo>
                  <a:pt x="0" y="0"/>
                </a:moveTo>
                <a:lnTo>
                  <a:pt x="6258752" y="0"/>
                </a:lnTo>
                <a:lnTo>
                  <a:pt x="0" y="2313958"/>
                </a:lnTo>
                <a:close/>
              </a:path>
            </a:pathLst>
          </a:custGeom>
          <a:noFill/>
          <a:ln w="9525" cap="flat" cmpd="sng" algn="ctr">
            <a:solidFill>
              <a:srgbClr val="C8CFD3"/>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16" name="Freeform 15">
            <a:extLst>
              <a:ext uri="{FF2B5EF4-FFF2-40B4-BE49-F238E27FC236}">
                <a16:creationId xmlns:a16="http://schemas.microsoft.com/office/drawing/2014/main" id="{6530DBF9-9723-D24E-937B-49FE4CC5184C}"/>
              </a:ext>
            </a:extLst>
          </p:cNvPr>
          <p:cNvSpPr/>
          <p:nvPr/>
        </p:nvSpPr>
        <p:spPr bwMode="auto">
          <a:xfrm flipH="1" flipV="1">
            <a:off x="6651928" y="3429000"/>
            <a:ext cx="5698174" cy="4375298"/>
          </a:xfrm>
          <a:custGeom>
            <a:avLst/>
            <a:gdLst>
              <a:gd name="connsiteX0" fmla="*/ 0 w 6258752"/>
              <a:gd name="connsiteY0" fmla="*/ 0 h 2313958"/>
              <a:gd name="connsiteX1" fmla="*/ 6258752 w 6258752"/>
              <a:gd name="connsiteY1" fmla="*/ 0 h 2313958"/>
              <a:gd name="connsiteX2" fmla="*/ 0 w 6258752"/>
              <a:gd name="connsiteY2" fmla="*/ 2313958 h 2313958"/>
            </a:gdLst>
            <a:ahLst/>
            <a:cxnLst>
              <a:cxn ang="0">
                <a:pos x="connsiteX0" y="connsiteY0"/>
              </a:cxn>
              <a:cxn ang="0">
                <a:pos x="connsiteX1" y="connsiteY1"/>
              </a:cxn>
              <a:cxn ang="0">
                <a:pos x="connsiteX2" y="connsiteY2"/>
              </a:cxn>
            </a:cxnLst>
            <a:rect l="l" t="t" r="r" b="b"/>
            <a:pathLst>
              <a:path w="6258752" h="2313958">
                <a:moveTo>
                  <a:pt x="0" y="0"/>
                </a:moveTo>
                <a:lnTo>
                  <a:pt x="6258752" y="0"/>
                </a:lnTo>
                <a:lnTo>
                  <a:pt x="0" y="2313958"/>
                </a:lnTo>
                <a:close/>
              </a:path>
            </a:pathLst>
          </a:custGeom>
          <a:noFill/>
          <a:ln w="9525" cap="flat" cmpd="sng" algn="ctr">
            <a:solidFill>
              <a:srgbClr val="C8CFD3"/>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Tree>
    <p:custDataLst>
      <p:tags r:id="rId1"/>
    </p:custDataLst>
    <p:extLst>
      <p:ext uri="{BB962C8B-B14F-4D97-AF65-F5344CB8AC3E}">
        <p14:creationId xmlns:p14="http://schemas.microsoft.com/office/powerpoint/2010/main" val="242137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Today’s Agenda</a:t>
            </a:r>
            <a:endParaRPr lang="en-US" dirty="0">
              <a:solidFill>
                <a:srgbClr val="768692"/>
              </a:solidFill>
            </a:endParaRPr>
          </a:p>
        </p:txBody>
      </p:sp>
      <p:sp>
        <p:nvSpPr>
          <p:cNvPr id="7" name="Slide Number Placeholder 8">
            <a:extLst>
              <a:ext uri="{FF2B5EF4-FFF2-40B4-BE49-F238E27FC236}">
                <a16:creationId xmlns:a16="http://schemas.microsoft.com/office/drawing/2014/main" id="{FF6E364A-2012-4731-9A8B-1622E6685ACA}"/>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a:t>
            </a:fld>
            <a:endParaRPr lang="en-US" dirty="0"/>
          </a:p>
        </p:txBody>
      </p:sp>
      <p:sp>
        <p:nvSpPr>
          <p:cNvPr id="8" name="Footer Placeholder 3">
            <a:extLst>
              <a:ext uri="{FF2B5EF4-FFF2-40B4-BE49-F238E27FC236}">
                <a16:creationId xmlns:a16="http://schemas.microsoft.com/office/drawing/2014/main" id="{849E46B6-9162-486A-BA12-A523805B452E}"/>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30" name="TextBox 29">
            <a:extLst>
              <a:ext uri="{FF2B5EF4-FFF2-40B4-BE49-F238E27FC236}">
                <a16:creationId xmlns:a16="http://schemas.microsoft.com/office/drawing/2014/main" id="{4099D287-D199-9749-9978-BF50405D010B}"/>
              </a:ext>
            </a:extLst>
          </p:cNvPr>
          <p:cNvSpPr txBox="1"/>
          <p:nvPr/>
        </p:nvSpPr>
        <p:spPr>
          <a:xfrm>
            <a:off x="963752" y="1568426"/>
            <a:ext cx="6466549" cy="338514"/>
          </a:xfrm>
          <a:prstGeom prst="rect">
            <a:avLst/>
          </a:prstGeom>
          <a:noFill/>
        </p:spPr>
        <p:txBody>
          <a:bodyPr wrap="square" lIns="91399" tIns="45700" rIns="91399" bIns="45700" rtlCol="0" anchor="ctr">
            <a:spAutoFit/>
          </a:bodyPr>
          <a:lstStyle/>
          <a:p>
            <a:pPr marL="0" lvl="1">
              <a:buClr>
                <a:srgbClr val="768692"/>
              </a:buClr>
            </a:pPr>
            <a:r>
              <a:rPr lang="en-US" sz="1600" b="1" dirty="0">
                <a:solidFill>
                  <a:srgbClr val="768692"/>
                </a:solidFill>
              </a:rPr>
              <a:t>Social Security Essentials</a:t>
            </a:r>
          </a:p>
        </p:txBody>
      </p:sp>
      <p:sp>
        <p:nvSpPr>
          <p:cNvPr id="31" name="TextBox 30">
            <a:extLst>
              <a:ext uri="{FF2B5EF4-FFF2-40B4-BE49-F238E27FC236}">
                <a16:creationId xmlns:a16="http://schemas.microsoft.com/office/drawing/2014/main" id="{30A27EDB-7A0C-E94D-8B11-3EFAECA81232}"/>
              </a:ext>
            </a:extLst>
          </p:cNvPr>
          <p:cNvSpPr txBox="1"/>
          <p:nvPr/>
        </p:nvSpPr>
        <p:spPr>
          <a:xfrm>
            <a:off x="954227" y="2491962"/>
            <a:ext cx="6466549" cy="338514"/>
          </a:xfrm>
          <a:prstGeom prst="rect">
            <a:avLst/>
          </a:prstGeom>
          <a:noFill/>
        </p:spPr>
        <p:txBody>
          <a:bodyPr wrap="square" lIns="91399" tIns="45700" rIns="91399" bIns="45700" rtlCol="0" anchor="ctr">
            <a:spAutoFit/>
          </a:bodyPr>
          <a:lstStyle/>
          <a:p>
            <a:pPr marL="0" lvl="1">
              <a:buClr>
                <a:srgbClr val="298FC2"/>
              </a:buClr>
            </a:pPr>
            <a:r>
              <a:rPr lang="en-US" sz="1600" b="1" dirty="0">
                <a:solidFill>
                  <a:schemeClr val="accent1"/>
                </a:solidFill>
              </a:rPr>
              <a:t>Benefits and Options</a:t>
            </a:r>
          </a:p>
        </p:txBody>
      </p:sp>
      <p:sp>
        <p:nvSpPr>
          <p:cNvPr id="32" name="TextBox 31">
            <a:extLst>
              <a:ext uri="{FF2B5EF4-FFF2-40B4-BE49-F238E27FC236}">
                <a16:creationId xmlns:a16="http://schemas.microsoft.com/office/drawing/2014/main" id="{95DA279A-89C9-614E-A134-E96C09E3E1FB}"/>
              </a:ext>
            </a:extLst>
          </p:cNvPr>
          <p:cNvSpPr txBox="1"/>
          <p:nvPr/>
        </p:nvSpPr>
        <p:spPr>
          <a:xfrm>
            <a:off x="954227" y="3413438"/>
            <a:ext cx="6466549" cy="338514"/>
          </a:xfrm>
          <a:prstGeom prst="rect">
            <a:avLst/>
          </a:prstGeom>
          <a:noFill/>
        </p:spPr>
        <p:txBody>
          <a:bodyPr wrap="square" lIns="91399" tIns="45700" rIns="91399" bIns="45700" rtlCol="0" anchor="ctr">
            <a:spAutoFit/>
          </a:bodyPr>
          <a:lstStyle/>
          <a:p>
            <a:pPr marL="0" lvl="1">
              <a:buClr>
                <a:srgbClr val="7A9B3D"/>
              </a:buClr>
            </a:pPr>
            <a:r>
              <a:rPr lang="en-US" sz="1600" b="1" dirty="0">
                <a:solidFill>
                  <a:srgbClr val="7A9B3D"/>
                </a:solidFill>
              </a:rPr>
              <a:t>Strategies to Consider</a:t>
            </a:r>
          </a:p>
        </p:txBody>
      </p:sp>
      <p:cxnSp>
        <p:nvCxnSpPr>
          <p:cNvPr id="33" name="Straight Connector 32">
            <a:extLst>
              <a:ext uri="{FF2B5EF4-FFF2-40B4-BE49-F238E27FC236}">
                <a16:creationId xmlns:a16="http://schemas.microsoft.com/office/drawing/2014/main" id="{E7FFAF83-841A-5946-A1F0-EFA4ECA81A56}"/>
              </a:ext>
            </a:extLst>
          </p:cNvPr>
          <p:cNvCxnSpPr/>
          <p:nvPr/>
        </p:nvCxnSpPr>
        <p:spPr bwMode="auto">
          <a:xfrm>
            <a:off x="550863" y="2186662"/>
            <a:ext cx="5882453" cy="0"/>
          </a:xfrm>
          <a:prstGeom prst="line">
            <a:avLst/>
          </a:prstGeom>
          <a:solidFill>
            <a:schemeClr val="hlink"/>
          </a:solidFill>
          <a:ln w="9525" cap="flat" cmpd="sng" algn="ctr">
            <a:solidFill>
              <a:schemeClr val="bg1">
                <a:lumMod val="85000"/>
              </a:schemeClr>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2015557C-AB89-B34D-B06D-77D4A5778D86}"/>
              </a:ext>
            </a:extLst>
          </p:cNvPr>
          <p:cNvCxnSpPr/>
          <p:nvPr/>
        </p:nvCxnSpPr>
        <p:spPr bwMode="auto">
          <a:xfrm>
            <a:off x="550863" y="3106840"/>
            <a:ext cx="5882453" cy="0"/>
          </a:xfrm>
          <a:prstGeom prst="line">
            <a:avLst/>
          </a:prstGeom>
          <a:solidFill>
            <a:schemeClr val="hlink"/>
          </a:solidFill>
          <a:ln w="9525" cap="flat" cmpd="sng" algn="ctr">
            <a:solidFill>
              <a:schemeClr val="bg1">
                <a:lumMod val="85000"/>
              </a:schemeClr>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6CC8478E-5FE9-7341-B0F3-21635BA14711}"/>
              </a:ext>
            </a:extLst>
          </p:cNvPr>
          <p:cNvCxnSpPr/>
          <p:nvPr/>
        </p:nvCxnSpPr>
        <p:spPr bwMode="auto">
          <a:xfrm>
            <a:off x="550863" y="4026762"/>
            <a:ext cx="5882453" cy="0"/>
          </a:xfrm>
          <a:prstGeom prst="line">
            <a:avLst/>
          </a:prstGeom>
          <a:solidFill>
            <a:schemeClr val="hlink"/>
          </a:solidFill>
          <a:ln w="9525" cap="flat" cmpd="sng" algn="ctr">
            <a:solidFill>
              <a:schemeClr val="bg1">
                <a:lumMod val="85000"/>
              </a:schemeClr>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C7EB1729-46F5-DD42-9164-7AA89FCC09EA}"/>
              </a:ext>
            </a:extLst>
          </p:cNvPr>
          <p:cNvCxnSpPr/>
          <p:nvPr/>
        </p:nvCxnSpPr>
        <p:spPr bwMode="auto">
          <a:xfrm>
            <a:off x="550863" y="1266401"/>
            <a:ext cx="5882453" cy="0"/>
          </a:xfrm>
          <a:prstGeom prst="line">
            <a:avLst/>
          </a:prstGeom>
          <a:solidFill>
            <a:schemeClr val="hlink"/>
          </a:solidFill>
          <a:ln w="9525" cap="flat" cmpd="sng" algn="ctr">
            <a:solidFill>
              <a:schemeClr val="bg1">
                <a:lumMod val="85000"/>
              </a:schemeClr>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E6698AF0-DA9A-4A43-B3F7-98C1A7A7262C}"/>
              </a:ext>
            </a:extLst>
          </p:cNvPr>
          <p:cNvSpPr txBox="1"/>
          <p:nvPr/>
        </p:nvSpPr>
        <p:spPr>
          <a:xfrm>
            <a:off x="954227" y="4337363"/>
            <a:ext cx="6466549" cy="338514"/>
          </a:xfrm>
          <a:prstGeom prst="rect">
            <a:avLst/>
          </a:prstGeom>
          <a:noFill/>
        </p:spPr>
        <p:txBody>
          <a:bodyPr wrap="square" lIns="91399" tIns="45700" rIns="91399" bIns="45700" rtlCol="0" anchor="ctr">
            <a:spAutoFit/>
          </a:bodyPr>
          <a:lstStyle/>
          <a:p>
            <a:pPr marL="0" lvl="1">
              <a:buClr>
                <a:srgbClr val="009681"/>
              </a:buClr>
            </a:pPr>
            <a:r>
              <a:rPr lang="en-US" sz="1600" b="1" dirty="0">
                <a:solidFill>
                  <a:srgbClr val="009681"/>
                </a:solidFill>
              </a:rPr>
              <a:t>Next Steps</a:t>
            </a:r>
          </a:p>
        </p:txBody>
      </p:sp>
      <p:cxnSp>
        <p:nvCxnSpPr>
          <p:cNvPr id="38" name="Straight Connector 37">
            <a:extLst>
              <a:ext uri="{FF2B5EF4-FFF2-40B4-BE49-F238E27FC236}">
                <a16:creationId xmlns:a16="http://schemas.microsoft.com/office/drawing/2014/main" id="{57B1072A-16A0-BF41-B22F-F0DCA5D1361C}"/>
              </a:ext>
            </a:extLst>
          </p:cNvPr>
          <p:cNvCxnSpPr/>
          <p:nvPr/>
        </p:nvCxnSpPr>
        <p:spPr bwMode="auto">
          <a:xfrm>
            <a:off x="550863" y="4950687"/>
            <a:ext cx="5882453" cy="0"/>
          </a:xfrm>
          <a:prstGeom prst="line">
            <a:avLst/>
          </a:prstGeom>
          <a:solidFill>
            <a:schemeClr val="hlink"/>
          </a:solidFill>
          <a:ln w="9525" cap="flat" cmpd="sng" algn="ctr">
            <a:solidFill>
              <a:schemeClr val="bg1">
                <a:lumMod val="85000"/>
              </a:schemeClr>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B34780C4-4493-B24E-9F55-F3181C68D046}"/>
              </a:ext>
            </a:extLst>
          </p:cNvPr>
          <p:cNvSpPr txBox="1"/>
          <p:nvPr/>
        </p:nvSpPr>
        <p:spPr>
          <a:xfrm>
            <a:off x="581618" y="1606371"/>
            <a:ext cx="268534" cy="268534"/>
          </a:xfrm>
          <a:prstGeom prst="rect">
            <a:avLst/>
          </a:prstGeom>
          <a:noFill/>
          <a:ln w="76200">
            <a:solidFill>
              <a:schemeClr val="bg1">
                <a:lumMod val="95000"/>
              </a:schemeClr>
            </a:solidFill>
            <a:miter lim="800000"/>
          </a:ln>
          <a:effectLst/>
        </p:spPr>
        <p:txBody>
          <a:bodyPr wrap="square" lIns="91429" tIns="45714" rIns="91429" bIns="45714" rtlCol="0" anchor="ctr" anchorCtr="0">
            <a:noAutofit/>
          </a:bodyPr>
          <a:lstStyle/>
          <a:p>
            <a:pPr algn="ctr"/>
            <a:r>
              <a:rPr lang="en-US" sz="1600" dirty="0">
                <a:solidFill>
                  <a:srgbClr val="768692"/>
                </a:solidFill>
                <a:sym typeface="Wingdings"/>
              </a:rPr>
              <a:t></a:t>
            </a:r>
            <a:endParaRPr lang="en-US" sz="1600" dirty="0">
              <a:solidFill>
                <a:srgbClr val="768692"/>
              </a:solidFill>
            </a:endParaRPr>
          </a:p>
        </p:txBody>
      </p:sp>
      <p:sp>
        <p:nvSpPr>
          <p:cNvPr id="40" name="TextBox 39">
            <a:extLst>
              <a:ext uri="{FF2B5EF4-FFF2-40B4-BE49-F238E27FC236}">
                <a16:creationId xmlns:a16="http://schemas.microsoft.com/office/drawing/2014/main" id="{2AE00AEE-A181-8549-B707-54E4E824E83B}"/>
              </a:ext>
            </a:extLst>
          </p:cNvPr>
          <p:cNvSpPr txBox="1"/>
          <p:nvPr/>
        </p:nvSpPr>
        <p:spPr>
          <a:xfrm>
            <a:off x="581618" y="2531997"/>
            <a:ext cx="268534" cy="268534"/>
          </a:xfrm>
          <a:prstGeom prst="rect">
            <a:avLst/>
          </a:prstGeom>
          <a:noFill/>
          <a:ln w="76200">
            <a:solidFill>
              <a:schemeClr val="bg1">
                <a:lumMod val="95000"/>
              </a:schemeClr>
            </a:solidFill>
            <a:miter lim="800000"/>
          </a:ln>
          <a:effectLst/>
        </p:spPr>
        <p:txBody>
          <a:bodyPr wrap="square" lIns="91429" tIns="45714" rIns="91429" bIns="45714" rtlCol="0" anchor="ctr" anchorCtr="0">
            <a:noAutofit/>
          </a:bodyPr>
          <a:lstStyle/>
          <a:p>
            <a:pPr algn="ctr"/>
            <a:r>
              <a:rPr lang="en-US" sz="1600" dirty="0">
                <a:solidFill>
                  <a:srgbClr val="298FC2"/>
                </a:solidFill>
                <a:sym typeface="Wingdings"/>
              </a:rPr>
              <a:t></a:t>
            </a:r>
            <a:endParaRPr lang="en-US" sz="1600" dirty="0">
              <a:solidFill>
                <a:srgbClr val="298FC2"/>
              </a:solidFill>
            </a:endParaRPr>
          </a:p>
        </p:txBody>
      </p:sp>
      <p:sp>
        <p:nvSpPr>
          <p:cNvPr id="41" name="TextBox 40">
            <a:extLst>
              <a:ext uri="{FF2B5EF4-FFF2-40B4-BE49-F238E27FC236}">
                <a16:creationId xmlns:a16="http://schemas.microsoft.com/office/drawing/2014/main" id="{1F344AE2-5C67-ED40-90FB-B22528906E40}"/>
              </a:ext>
            </a:extLst>
          </p:cNvPr>
          <p:cNvSpPr txBox="1"/>
          <p:nvPr/>
        </p:nvSpPr>
        <p:spPr>
          <a:xfrm>
            <a:off x="581618" y="3437123"/>
            <a:ext cx="268534" cy="268534"/>
          </a:xfrm>
          <a:prstGeom prst="rect">
            <a:avLst/>
          </a:prstGeom>
          <a:noFill/>
          <a:ln w="76200">
            <a:solidFill>
              <a:schemeClr val="bg1">
                <a:lumMod val="95000"/>
              </a:schemeClr>
            </a:solidFill>
            <a:miter lim="800000"/>
          </a:ln>
          <a:effectLst/>
        </p:spPr>
        <p:txBody>
          <a:bodyPr wrap="square" lIns="91429" tIns="45714" rIns="91429" bIns="45714" rtlCol="0" anchor="ctr" anchorCtr="0">
            <a:noAutofit/>
          </a:bodyPr>
          <a:lstStyle/>
          <a:p>
            <a:pPr algn="ctr"/>
            <a:r>
              <a:rPr lang="en-US" sz="1600" dirty="0">
                <a:solidFill>
                  <a:srgbClr val="7A9B3D"/>
                </a:solidFill>
                <a:sym typeface="Wingdings"/>
              </a:rPr>
              <a:t></a:t>
            </a:r>
            <a:endParaRPr lang="en-US" sz="1600" dirty="0">
              <a:solidFill>
                <a:srgbClr val="7A9B3D"/>
              </a:solidFill>
            </a:endParaRPr>
          </a:p>
        </p:txBody>
      </p:sp>
      <p:sp>
        <p:nvSpPr>
          <p:cNvPr id="42" name="TextBox 41">
            <a:extLst>
              <a:ext uri="{FF2B5EF4-FFF2-40B4-BE49-F238E27FC236}">
                <a16:creationId xmlns:a16="http://schemas.microsoft.com/office/drawing/2014/main" id="{FD61807D-36B0-224B-B0C5-9BEC82CC54AC}"/>
              </a:ext>
            </a:extLst>
          </p:cNvPr>
          <p:cNvSpPr txBox="1"/>
          <p:nvPr/>
        </p:nvSpPr>
        <p:spPr>
          <a:xfrm>
            <a:off x="581618" y="4390405"/>
            <a:ext cx="268534" cy="268534"/>
          </a:xfrm>
          <a:prstGeom prst="rect">
            <a:avLst/>
          </a:prstGeom>
          <a:noFill/>
          <a:ln w="76200">
            <a:solidFill>
              <a:schemeClr val="bg1">
                <a:lumMod val="95000"/>
              </a:schemeClr>
            </a:solidFill>
            <a:miter lim="800000"/>
          </a:ln>
          <a:effectLst/>
        </p:spPr>
        <p:txBody>
          <a:bodyPr wrap="square" lIns="91429" tIns="45714" rIns="91429" bIns="45714" rtlCol="0" anchor="ctr" anchorCtr="0">
            <a:noAutofit/>
          </a:bodyPr>
          <a:lstStyle/>
          <a:p>
            <a:pPr algn="ctr"/>
            <a:r>
              <a:rPr lang="en-US" sz="1600" dirty="0">
                <a:solidFill>
                  <a:srgbClr val="009681"/>
                </a:solidFill>
                <a:sym typeface="Wingdings"/>
              </a:rPr>
              <a:t></a:t>
            </a:r>
            <a:endParaRPr lang="en-US" sz="1600" dirty="0">
              <a:solidFill>
                <a:srgbClr val="009681"/>
              </a:solidFill>
            </a:endParaRPr>
          </a:p>
        </p:txBody>
      </p:sp>
    </p:spTree>
    <p:custDataLst>
      <p:tags r:id="rId1"/>
    </p:custDataLst>
    <p:extLst>
      <p:ext uri="{BB962C8B-B14F-4D97-AF65-F5344CB8AC3E}">
        <p14:creationId xmlns:p14="http://schemas.microsoft.com/office/powerpoint/2010/main" val="2895184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90263E44-CD80-7649-AE44-E5D038BA45DF}"/>
              </a:ext>
            </a:extLst>
          </p:cNvPr>
          <p:cNvSpPr/>
          <p:nvPr/>
        </p:nvSpPr>
        <p:spPr>
          <a:xfrm>
            <a:off x="-1" y="1232850"/>
            <a:ext cx="7905136" cy="12794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a:xfrm>
            <a:off x="445085" y="202223"/>
            <a:ext cx="10917264" cy="838200"/>
          </a:xfrm>
        </p:spPr>
        <p:txBody>
          <a:bodyPr/>
          <a:lstStyle/>
          <a:p>
            <a:r>
              <a:rPr lang="en-US" dirty="0"/>
              <a:t>Opportunities to Maximize Benefits</a:t>
            </a:r>
            <a:br>
              <a:rPr lang="en-US" dirty="0"/>
            </a:br>
            <a:r>
              <a:rPr lang="en-US" sz="2000" b="1" dirty="0">
                <a:solidFill>
                  <a:srgbClr val="768692"/>
                </a:solidFill>
              </a:rPr>
              <a:t>Important for large differences in benefit amounts and/or life expectancies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20</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286930"/>
            <a:ext cx="9492291"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Hypothetical example. Only applicable if born before 1/1/1954.</a:t>
            </a:r>
          </a:p>
        </p:txBody>
      </p:sp>
      <p:grpSp>
        <p:nvGrpSpPr>
          <p:cNvPr id="76" name="Group 75">
            <a:extLst>
              <a:ext uri="{FF2B5EF4-FFF2-40B4-BE49-F238E27FC236}">
                <a16:creationId xmlns:a16="http://schemas.microsoft.com/office/drawing/2014/main" id="{32153F27-3BAB-9F4C-941E-EB8FA5669118}"/>
              </a:ext>
            </a:extLst>
          </p:cNvPr>
          <p:cNvGrpSpPr/>
          <p:nvPr/>
        </p:nvGrpSpPr>
        <p:grpSpPr>
          <a:xfrm>
            <a:off x="515013" y="1328571"/>
            <a:ext cx="3556629" cy="1073420"/>
            <a:chOff x="3112390" y="914776"/>
            <a:chExt cx="3556629" cy="1073420"/>
          </a:xfrm>
        </p:grpSpPr>
        <p:sp>
          <p:nvSpPr>
            <p:cNvPr id="79" name="Rectangle 78">
              <a:extLst>
                <a:ext uri="{FF2B5EF4-FFF2-40B4-BE49-F238E27FC236}">
                  <a16:creationId xmlns:a16="http://schemas.microsoft.com/office/drawing/2014/main" id="{EA43E83F-7A9F-8447-A5CC-7F43B36B5F0B}"/>
                </a:ext>
              </a:extLst>
            </p:cNvPr>
            <p:cNvSpPr/>
            <p:nvPr/>
          </p:nvSpPr>
          <p:spPr>
            <a:xfrm>
              <a:off x="3112390" y="914776"/>
              <a:ext cx="3556629" cy="307777"/>
            </a:xfrm>
            <a:prstGeom prst="rect">
              <a:avLst/>
            </a:prstGeom>
          </p:spPr>
          <p:txBody>
            <a:bodyPr wrap="square">
              <a:spAutoFit/>
            </a:bodyPr>
            <a:lstStyle/>
            <a:p>
              <a:pPr>
                <a:spcBef>
                  <a:spcPts val="0"/>
                </a:spcBef>
                <a:spcAft>
                  <a:spcPts val="600"/>
                </a:spcAft>
              </a:pPr>
              <a:r>
                <a:rPr lang="en-US" sz="1400" b="1" dirty="0">
                  <a:solidFill>
                    <a:srgbClr val="000000"/>
                  </a:solidFill>
                </a:rPr>
                <a:t>HYPOTHETICAL EXAMPLE</a:t>
              </a:r>
              <a:endParaRPr lang="en-US" sz="1400" b="1" kern="0" dirty="0">
                <a:solidFill>
                  <a:srgbClr val="000000"/>
                </a:solidFill>
              </a:endParaRPr>
            </a:p>
          </p:txBody>
        </p:sp>
        <p:cxnSp>
          <p:nvCxnSpPr>
            <p:cNvPr id="80" name="Straight Connector 79">
              <a:extLst>
                <a:ext uri="{FF2B5EF4-FFF2-40B4-BE49-F238E27FC236}">
                  <a16:creationId xmlns:a16="http://schemas.microsoft.com/office/drawing/2014/main" id="{6F0E8F5D-F1A8-7740-9DA7-407C6F4513D1}"/>
                </a:ext>
              </a:extLst>
            </p:cNvPr>
            <p:cNvCxnSpPr>
              <a:cxnSpLocks/>
            </p:cNvCxnSpPr>
            <p:nvPr/>
          </p:nvCxnSpPr>
          <p:spPr>
            <a:xfrm>
              <a:off x="4632283" y="1295582"/>
              <a:ext cx="0" cy="69261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49" name="Rectangle 48">
            <a:extLst>
              <a:ext uri="{FF2B5EF4-FFF2-40B4-BE49-F238E27FC236}">
                <a16:creationId xmlns:a16="http://schemas.microsoft.com/office/drawing/2014/main" id="{5757F402-A0B7-9146-BA58-927717BC321C}"/>
              </a:ext>
            </a:extLst>
          </p:cNvPr>
          <p:cNvSpPr/>
          <p:nvPr/>
        </p:nvSpPr>
        <p:spPr>
          <a:xfrm>
            <a:off x="4308511" y="1442327"/>
            <a:ext cx="3190411" cy="830997"/>
          </a:xfrm>
          <a:prstGeom prst="rect">
            <a:avLst/>
          </a:prstGeom>
          <a:solidFill>
            <a:schemeClr val="bg1"/>
          </a:solidFill>
        </p:spPr>
        <p:txBody>
          <a:bodyPr wrap="square">
            <a:spAutoFit/>
          </a:bodyPr>
          <a:lstStyle/>
          <a:p>
            <a:pPr>
              <a:spcBef>
                <a:spcPts val="0"/>
              </a:spcBef>
              <a:spcAft>
                <a:spcPts val="600"/>
              </a:spcAft>
            </a:pPr>
            <a:r>
              <a:rPr lang="en-US" sz="1600" b="1" dirty="0">
                <a:solidFill>
                  <a:srgbClr val="768692"/>
                </a:solidFill>
              </a:rPr>
              <a:t>TIP: Works best for households that can handle lower monthly checks.</a:t>
            </a:r>
          </a:p>
        </p:txBody>
      </p:sp>
      <p:sp>
        <p:nvSpPr>
          <p:cNvPr id="42" name="Rectangle 5">
            <a:extLst>
              <a:ext uri="{FF2B5EF4-FFF2-40B4-BE49-F238E27FC236}">
                <a16:creationId xmlns:a16="http://schemas.microsoft.com/office/drawing/2014/main" id="{346AB1AB-B660-044F-9BF9-46DF87E28F17}"/>
              </a:ext>
            </a:extLst>
          </p:cNvPr>
          <p:cNvSpPr>
            <a:spLocks noChangeArrowheads="1"/>
          </p:cNvSpPr>
          <p:nvPr>
            <p:custDataLst>
              <p:tags r:id="rId2"/>
            </p:custDataLst>
          </p:nvPr>
        </p:nvSpPr>
        <p:spPr bwMode="auto">
          <a:xfrm>
            <a:off x="531067" y="1706773"/>
            <a:ext cx="1503839" cy="606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7A9B3D"/>
                </a:solidFill>
                <a:cs typeface="Arial" charset="0"/>
              </a:rPr>
              <a:t>Greg, Age 62</a:t>
            </a:r>
          </a:p>
          <a:p>
            <a:pPr>
              <a:buClr>
                <a:srgbClr val="5482AB"/>
              </a:buClr>
              <a:buSzPct val="100000"/>
              <a:buFontTx/>
              <a:buNone/>
            </a:pPr>
            <a:r>
              <a:rPr lang="en-US" altLang="en-US" sz="1400" dirty="0">
                <a:solidFill>
                  <a:srgbClr val="000000"/>
                </a:solidFill>
                <a:cs typeface="Arial" charset="0"/>
              </a:rPr>
              <a:t>FRA: 66 </a:t>
            </a:r>
            <a:br>
              <a:rPr lang="en-US" altLang="en-US" sz="1400" dirty="0">
                <a:solidFill>
                  <a:srgbClr val="000000"/>
                </a:solidFill>
                <a:cs typeface="Arial" charset="0"/>
              </a:rPr>
            </a:br>
            <a:r>
              <a:rPr lang="en-US" altLang="en-US" sz="1400" dirty="0">
                <a:solidFill>
                  <a:srgbClr val="000000"/>
                </a:solidFill>
                <a:cs typeface="Arial" charset="0"/>
              </a:rPr>
              <a:t>PIA: $1,000 </a:t>
            </a:r>
          </a:p>
        </p:txBody>
      </p:sp>
      <p:sp>
        <p:nvSpPr>
          <p:cNvPr id="47" name="Rectangle 5">
            <a:extLst>
              <a:ext uri="{FF2B5EF4-FFF2-40B4-BE49-F238E27FC236}">
                <a16:creationId xmlns:a16="http://schemas.microsoft.com/office/drawing/2014/main" id="{8B0CDE5A-88AF-6A41-8DF0-CB3BCB06B99F}"/>
              </a:ext>
            </a:extLst>
          </p:cNvPr>
          <p:cNvSpPr>
            <a:spLocks noChangeArrowheads="1"/>
          </p:cNvSpPr>
          <p:nvPr>
            <p:custDataLst>
              <p:tags r:id="rId3"/>
            </p:custDataLst>
          </p:nvPr>
        </p:nvSpPr>
        <p:spPr bwMode="auto">
          <a:xfrm>
            <a:off x="2293327" y="1692954"/>
            <a:ext cx="1694753" cy="6575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7A9B3D"/>
                </a:solidFill>
                <a:cs typeface="Arial" charset="0"/>
              </a:rPr>
              <a:t>Laura, Age 66</a:t>
            </a:r>
          </a:p>
          <a:p>
            <a:pPr>
              <a:buClr>
                <a:srgbClr val="5482AB"/>
              </a:buClr>
              <a:buSzPct val="100000"/>
              <a:buFontTx/>
              <a:buNone/>
            </a:pPr>
            <a:r>
              <a:rPr lang="en-US" altLang="en-US" sz="1400" dirty="0">
                <a:cs typeface="Arial" charset="0"/>
              </a:rPr>
              <a:t>FRA: 66</a:t>
            </a:r>
            <a:br>
              <a:rPr lang="en-US" altLang="en-US" sz="1400" dirty="0">
                <a:cs typeface="Arial" charset="0"/>
              </a:rPr>
            </a:br>
            <a:r>
              <a:rPr lang="en-US" altLang="en-US" sz="1400" dirty="0">
                <a:cs typeface="Arial" charset="0"/>
              </a:rPr>
              <a:t>PIA: $2,000</a:t>
            </a:r>
          </a:p>
        </p:txBody>
      </p:sp>
      <p:sp>
        <p:nvSpPr>
          <p:cNvPr id="50" name="Rectangle 41">
            <a:extLst>
              <a:ext uri="{FF2B5EF4-FFF2-40B4-BE49-F238E27FC236}">
                <a16:creationId xmlns:a16="http://schemas.microsoft.com/office/drawing/2014/main" id="{009E95C9-7EBD-4D45-8368-9295B55AC2A3}"/>
              </a:ext>
            </a:extLst>
          </p:cNvPr>
          <p:cNvSpPr>
            <a:spLocks noChangeArrowheads="1"/>
          </p:cNvSpPr>
          <p:nvPr/>
        </p:nvSpPr>
        <p:spPr bwMode="auto">
          <a:xfrm>
            <a:off x="468935" y="2685487"/>
            <a:ext cx="4245490" cy="339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ts val="0"/>
              </a:spcBef>
              <a:spcAft>
                <a:spcPts val="300"/>
              </a:spcAft>
              <a:buClr>
                <a:srgbClr val="305F8E"/>
              </a:buClr>
            </a:pPr>
            <a:r>
              <a:rPr lang="en-US" altLang="en-US" sz="1600" b="1" dirty="0">
                <a:solidFill>
                  <a:srgbClr val="333F48"/>
                </a:solidFill>
              </a:rPr>
              <a:t>Greg and Laura are ready to retire:</a:t>
            </a:r>
          </a:p>
        </p:txBody>
      </p:sp>
      <p:sp>
        <p:nvSpPr>
          <p:cNvPr id="51" name="Rectangle 50">
            <a:extLst>
              <a:ext uri="{FF2B5EF4-FFF2-40B4-BE49-F238E27FC236}">
                <a16:creationId xmlns:a16="http://schemas.microsoft.com/office/drawing/2014/main" id="{F7A802A1-896E-C744-9A23-838F4B5F9418}"/>
              </a:ext>
            </a:extLst>
          </p:cNvPr>
          <p:cNvSpPr/>
          <p:nvPr/>
        </p:nvSpPr>
        <p:spPr>
          <a:xfrm>
            <a:off x="2874249" y="4420953"/>
            <a:ext cx="8488100" cy="1704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AutoShape 180">
            <a:extLst>
              <a:ext uri="{FF2B5EF4-FFF2-40B4-BE49-F238E27FC236}">
                <a16:creationId xmlns:a16="http://schemas.microsoft.com/office/drawing/2014/main" id="{4AC14E9D-D534-7445-BBA4-E6BF60909618}"/>
              </a:ext>
            </a:extLst>
          </p:cNvPr>
          <p:cNvSpPr>
            <a:spLocks noChangeArrowheads="1"/>
          </p:cNvSpPr>
          <p:nvPr/>
        </p:nvSpPr>
        <p:spPr bwMode="auto">
          <a:xfrm>
            <a:off x="559256" y="4420953"/>
            <a:ext cx="3873042" cy="1666656"/>
          </a:xfrm>
          <a:prstGeom prst="rightArrow">
            <a:avLst>
              <a:gd name="adj1" fmla="val 100000"/>
              <a:gd name="adj2" fmla="val 17763"/>
            </a:avLst>
          </a:prstGeom>
          <a:solidFill>
            <a:srgbClr val="7A9B3D"/>
          </a:solidFill>
          <a:ln>
            <a:noFill/>
          </a:ln>
          <a:effectLst/>
        </p:spPr>
        <p:txBody>
          <a:bodyPr wrap="none" anchor="ctr"/>
          <a:lstStyle/>
          <a:p>
            <a:endParaRPr lang="en-US" dirty="0">
              <a:latin typeface="Arial" charset="0"/>
              <a:ea typeface="ＭＳ Ｐゴシック" charset="0"/>
              <a:cs typeface="ＭＳ Ｐゴシック" charset="0"/>
            </a:endParaRPr>
          </a:p>
        </p:txBody>
      </p:sp>
      <p:sp>
        <p:nvSpPr>
          <p:cNvPr id="53" name="Rectangle 41">
            <a:extLst>
              <a:ext uri="{FF2B5EF4-FFF2-40B4-BE49-F238E27FC236}">
                <a16:creationId xmlns:a16="http://schemas.microsoft.com/office/drawing/2014/main" id="{04C26C86-3AF7-914D-986F-B2B9EB70A122}"/>
              </a:ext>
            </a:extLst>
          </p:cNvPr>
          <p:cNvSpPr>
            <a:spLocks noChangeArrowheads="1"/>
          </p:cNvSpPr>
          <p:nvPr/>
        </p:nvSpPr>
        <p:spPr bwMode="auto">
          <a:xfrm>
            <a:off x="731686" y="5088368"/>
            <a:ext cx="23608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ts val="0"/>
              </a:spcBef>
              <a:spcAft>
                <a:spcPts val="300"/>
              </a:spcAft>
              <a:buClr>
                <a:srgbClr val="305F8E"/>
              </a:buClr>
            </a:pPr>
            <a:r>
              <a:rPr lang="en-US" altLang="en-US" sz="1800" b="1" dirty="0">
                <a:solidFill>
                  <a:schemeClr val="bg1"/>
                </a:solidFill>
              </a:rPr>
              <a:t>Claim More Later</a:t>
            </a:r>
          </a:p>
        </p:txBody>
      </p:sp>
      <p:sp>
        <p:nvSpPr>
          <p:cNvPr id="54" name="Rectangle 5">
            <a:extLst>
              <a:ext uri="{FF2B5EF4-FFF2-40B4-BE49-F238E27FC236}">
                <a16:creationId xmlns:a16="http://schemas.microsoft.com/office/drawing/2014/main" id="{3C6A0C07-73C4-EC44-8B96-ACA01084828E}"/>
              </a:ext>
            </a:extLst>
          </p:cNvPr>
          <p:cNvSpPr>
            <a:spLocks noChangeArrowheads="1"/>
          </p:cNvSpPr>
          <p:nvPr/>
        </p:nvSpPr>
        <p:spPr bwMode="auto">
          <a:xfrm>
            <a:off x="4845045" y="4574561"/>
            <a:ext cx="4968496" cy="1457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eaLnBrk="0" hangingPunct="0">
              <a:lnSpc>
                <a:spcPct val="90000"/>
              </a:lnSpc>
              <a:buClr>
                <a:schemeClr val="accent1"/>
              </a:buClr>
              <a:defRPr/>
            </a:pPr>
            <a:r>
              <a:rPr lang="en-US" sz="1600" dirty="0">
                <a:latin typeface="Arial" charset="0"/>
                <a:ea typeface="Geneva" charset="0"/>
                <a:cs typeface="ＭＳ Ｐゴシック" charset="0"/>
              </a:rPr>
              <a:t>Both claim, but Laura only claims spousal benefits </a:t>
            </a:r>
          </a:p>
          <a:p>
            <a:pPr eaLnBrk="0" hangingPunct="0">
              <a:lnSpc>
                <a:spcPct val="90000"/>
              </a:lnSpc>
              <a:spcAft>
                <a:spcPct val="15000"/>
              </a:spcAft>
              <a:buClr>
                <a:schemeClr val="accent1"/>
              </a:buClr>
              <a:defRPr/>
            </a:pPr>
            <a:r>
              <a:rPr lang="en-US" sz="1600" dirty="0">
                <a:latin typeface="Arial" charset="0"/>
                <a:ea typeface="Geneva" charset="0"/>
                <a:cs typeface="ＭＳ Ｐゴシック" charset="0"/>
              </a:rPr>
              <a:t>Laura and Greg together receive </a:t>
            </a:r>
            <a:r>
              <a:rPr lang="en-US" sz="1600" b="1" dirty="0">
                <a:solidFill>
                  <a:srgbClr val="7A9B3D"/>
                </a:solidFill>
                <a:latin typeface="Arial" charset="0"/>
                <a:ea typeface="Geneva" charset="0"/>
                <a:cs typeface="ＭＳ Ｐゴシック" charset="0"/>
              </a:rPr>
              <a:t>$1,250 per month</a:t>
            </a:r>
          </a:p>
          <a:p>
            <a:pPr eaLnBrk="0" hangingPunct="0">
              <a:lnSpc>
                <a:spcPct val="90000"/>
              </a:lnSpc>
              <a:spcAft>
                <a:spcPct val="15000"/>
              </a:spcAft>
              <a:buClr>
                <a:schemeClr val="accent1"/>
              </a:buClr>
              <a:defRPr/>
            </a:pPr>
            <a:r>
              <a:rPr lang="en-US" sz="1400" dirty="0">
                <a:solidFill>
                  <a:srgbClr val="768692"/>
                </a:solidFill>
                <a:latin typeface="Arial" charset="0"/>
                <a:ea typeface="Geneva" charset="0"/>
                <a:cs typeface="ＭＳ Ｐゴシック" charset="0"/>
              </a:rPr>
              <a:t>(Laura receives </a:t>
            </a:r>
            <a:r>
              <a:rPr lang="en-US" sz="1400" b="1" dirty="0">
                <a:solidFill>
                  <a:srgbClr val="768692"/>
                </a:solidFill>
                <a:latin typeface="Arial" charset="0"/>
                <a:ea typeface="Geneva" charset="0"/>
                <a:cs typeface="ＭＳ Ｐゴシック" charset="0"/>
              </a:rPr>
              <a:t>$500 </a:t>
            </a:r>
            <a:r>
              <a:rPr lang="en-US" sz="1400" dirty="0">
                <a:solidFill>
                  <a:srgbClr val="768692"/>
                </a:solidFill>
                <a:latin typeface="Arial" charset="0"/>
                <a:ea typeface="Geneva" charset="0"/>
                <a:cs typeface="ＭＳ Ｐゴシック" charset="0"/>
              </a:rPr>
              <a:t>and Greg receives </a:t>
            </a:r>
            <a:r>
              <a:rPr lang="en-US" sz="1400" b="1" dirty="0">
                <a:solidFill>
                  <a:srgbClr val="768692"/>
                </a:solidFill>
                <a:latin typeface="Arial" charset="0"/>
                <a:ea typeface="Geneva" charset="0"/>
                <a:cs typeface="ＭＳ Ｐゴシック" charset="0"/>
              </a:rPr>
              <a:t>$750</a:t>
            </a:r>
            <a:r>
              <a:rPr lang="en-US" sz="1400" dirty="0">
                <a:solidFill>
                  <a:srgbClr val="768692"/>
                </a:solidFill>
                <a:latin typeface="Arial" charset="0"/>
                <a:ea typeface="Geneva" charset="0"/>
                <a:cs typeface="ＭＳ Ｐゴシック" charset="0"/>
              </a:rPr>
              <a:t>)</a:t>
            </a:r>
          </a:p>
          <a:p>
            <a:pPr lvl="0">
              <a:lnSpc>
                <a:spcPct val="90000"/>
              </a:lnSpc>
              <a:spcBef>
                <a:spcPts val="600"/>
              </a:spcBef>
              <a:buClr>
                <a:srgbClr val="298FC2"/>
              </a:buClr>
              <a:tabLst>
                <a:tab pos="741363" algn="l"/>
              </a:tabLst>
              <a:defRPr/>
            </a:pPr>
            <a:r>
              <a:rPr lang="en-US" sz="1600" dirty="0">
                <a:solidFill>
                  <a:srgbClr val="000000"/>
                </a:solidFill>
                <a:latin typeface="Arial" charset="0"/>
                <a:ea typeface="ＭＳ Ｐゴシック" charset="0"/>
                <a:cs typeface="ＭＳ Ｐゴシック" charset="0"/>
              </a:rPr>
              <a:t>At age</a:t>
            </a:r>
            <a:r>
              <a:rPr lang="en-US" sz="1600" dirty="0">
                <a:solidFill>
                  <a:srgbClr val="00A4DE"/>
                </a:solidFill>
                <a:latin typeface="Arial" charset="0"/>
                <a:ea typeface="ＭＳ Ｐゴシック" charset="0"/>
                <a:cs typeface="ＭＳ Ｐゴシック" charset="0"/>
              </a:rPr>
              <a:t> </a:t>
            </a:r>
            <a:r>
              <a:rPr lang="en-US" sz="1600" dirty="0">
                <a:solidFill>
                  <a:srgbClr val="4A7729"/>
                </a:solidFill>
                <a:latin typeface="Arial" charset="0"/>
                <a:ea typeface="ＭＳ Ｐゴシック" charset="0"/>
                <a:cs typeface="ＭＳ Ｐゴシック" charset="0"/>
              </a:rPr>
              <a:t>70, </a:t>
            </a:r>
            <a:r>
              <a:rPr lang="en-US" sz="1600" dirty="0">
                <a:solidFill>
                  <a:srgbClr val="000000"/>
                </a:solidFill>
                <a:latin typeface="Arial" charset="0"/>
                <a:ea typeface="ＭＳ Ｐゴシック" charset="0"/>
                <a:cs typeface="ＭＳ Ｐゴシック" charset="0"/>
              </a:rPr>
              <a:t>Laura claims her benefits</a:t>
            </a:r>
          </a:p>
          <a:p>
            <a:pPr lvl="0">
              <a:lnSpc>
                <a:spcPct val="90000"/>
              </a:lnSpc>
              <a:spcAft>
                <a:spcPct val="15000"/>
              </a:spcAft>
              <a:buClr>
                <a:srgbClr val="298FC2"/>
              </a:buClr>
              <a:tabLst>
                <a:tab pos="741363" algn="l"/>
              </a:tabLst>
              <a:defRPr/>
            </a:pPr>
            <a:r>
              <a:rPr lang="en-US" sz="1600" dirty="0">
                <a:solidFill>
                  <a:srgbClr val="000000"/>
                </a:solidFill>
                <a:latin typeface="Arial" charset="0"/>
                <a:ea typeface="ＭＳ Ｐゴシック" charset="0"/>
                <a:cs typeface="ＭＳ Ｐゴシック" charset="0"/>
              </a:rPr>
              <a:t>Laura and Greg together receive </a:t>
            </a:r>
            <a:r>
              <a:rPr lang="en-US" sz="1600" b="1" dirty="0">
                <a:solidFill>
                  <a:srgbClr val="7A9B3D"/>
                </a:solidFill>
                <a:latin typeface="Arial" charset="0"/>
                <a:ea typeface="ＭＳ Ｐゴシック" charset="0"/>
                <a:cs typeface="ＭＳ Ｐゴシック" charset="0"/>
              </a:rPr>
              <a:t>$3,390 per month</a:t>
            </a:r>
          </a:p>
          <a:p>
            <a:pPr lvl="0">
              <a:lnSpc>
                <a:spcPct val="90000"/>
              </a:lnSpc>
              <a:spcAft>
                <a:spcPct val="15000"/>
              </a:spcAft>
              <a:buClr>
                <a:srgbClr val="298FC2"/>
              </a:buClr>
              <a:tabLst>
                <a:tab pos="741363" algn="l"/>
              </a:tabLst>
              <a:defRPr/>
            </a:pPr>
            <a:r>
              <a:rPr lang="en-US" sz="1400" dirty="0">
                <a:solidFill>
                  <a:srgbClr val="768692"/>
                </a:solidFill>
                <a:latin typeface="Arial" charset="0"/>
                <a:ea typeface="ＭＳ Ｐゴシック" charset="0"/>
                <a:cs typeface="ＭＳ Ｐゴシック" charset="0"/>
              </a:rPr>
              <a:t>(Laura receives </a:t>
            </a:r>
            <a:r>
              <a:rPr lang="en-US" sz="1400" b="1" dirty="0">
                <a:solidFill>
                  <a:srgbClr val="768692"/>
                </a:solidFill>
                <a:latin typeface="Arial" charset="0"/>
                <a:ea typeface="ＭＳ Ｐゴシック" charset="0"/>
                <a:cs typeface="ＭＳ Ｐゴシック" charset="0"/>
              </a:rPr>
              <a:t>$2,640 </a:t>
            </a:r>
            <a:r>
              <a:rPr lang="en-US" sz="1400" dirty="0">
                <a:solidFill>
                  <a:srgbClr val="768692"/>
                </a:solidFill>
                <a:latin typeface="Arial" charset="0"/>
                <a:ea typeface="ＭＳ Ｐゴシック" charset="0"/>
                <a:cs typeface="ＭＳ Ｐゴシック" charset="0"/>
              </a:rPr>
              <a:t>and Greg receives </a:t>
            </a:r>
            <a:r>
              <a:rPr lang="en-US" sz="1400" b="1" dirty="0">
                <a:solidFill>
                  <a:srgbClr val="768692"/>
                </a:solidFill>
                <a:latin typeface="Arial" charset="0"/>
                <a:ea typeface="ＭＳ Ｐゴシック" charset="0"/>
                <a:cs typeface="ＭＳ Ｐゴシック" charset="0"/>
              </a:rPr>
              <a:t>$750</a:t>
            </a:r>
            <a:r>
              <a:rPr lang="en-US" sz="1400" dirty="0">
                <a:solidFill>
                  <a:srgbClr val="768692"/>
                </a:solidFill>
                <a:latin typeface="Arial" charset="0"/>
                <a:ea typeface="ＭＳ Ｐゴシック" charset="0"/>
                <a:cs typeface="ＭＳ Ｐゴシック" charset="0"/>
              </a:rPr>
              <a:t>)</a:t>
            </a:r>
          </a:p>
        </p:txBody>
      </p:sp>
      <p:sp>
        <p:nvSpPr>
          <p:cNvPr id="56" name="Rectangle 55">
            <a:extLst>
              <a:ext uri="{FF2B5EF4-FFF2-40B4-BE49-F238E27FC236}">
                <a16:creationId xmlns:a16="http://schemas.microsoft.com/office/drawing/2014/main" id="{342D7212-7277-DF43-810F-4560DC091814}"/>
              </a:ext>
            </a:extLst>
          </p:cNvPr>
          <p:cNvSpPr/>
          <p:nvPr/>
        </p:nvSpPr>
        <p:spPr>
          <a:xfrm>
            <a:off x="2874249" y="3123507"/>
            <a:ext cx="8488100" cy="1127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AutoShape 180">
            <a:extLst>
              <a:ext uri="{FF2B5EF4-FFF2-40B4-BE49-F238E27FC236}">
                <a16:creationId xmlns:a16="http://schemas.microsoft.com/office/drawing/2014/main" id="{EFCAA9FE-770F-5642-901B-634EBB57A9AE}"/>
              </a:ext>
            </a:extLst>
          </p:cNvPr>
          <p:cNvSpPr>
            <a:spLocks noChangeArrowheads="1"/>
          </p:cNvSpPr>
          <p:nvPr/>
        </p:nvSpPr>
        <p:spPr bwMode="auto">
          <a:xfrm>
            <a:off x="559256" y="3123507"/>
            <a:ext cx="3873043" cy="1127202"/>
          </a:xfrm>
          <a:prstGeom prst="rightArrow">
            <a:avLst>
              <a:gd name="adj1" fmla="val 100000"/>
              <a:gd name="adj2" fmla="val 31418"/>
            </a:avLst>
          </a:prstGeom>
          <a:solidFill>
            <a:srgbClr val="298FC2"/>
          </a:solidFill>
          <a:ln>
            <a:noFill/>
          </a:ln>
          <a:effectLst/>
        </p:spPr>
        <p:txBody>
          <a:bodyPr wrap="none" anchor="ctr"/>
          <a:lstStyle/>
          <a:p>
            <a:endParaRPr lang="en-US" dirty="0">
              <a:latin typeface="Arial" charset="0"/>
              <a:ea typeface="ＭＳ Ｐゴシック" charset="0"/>
              <a:cs typeface="ＭＳ Ｐゴシック" charset="0"/>
            </a:endParaRPr>
          </a:p>
        </p:txBody>
      </p:sp>
      <p:sp>
        <p:nvSpPr>
          <p:cNvPr id="58" name="Rectangle 41">
            <a:extLst>
              <a:ext uri="{FF2B5EF4-FFF2-40B4-BE49-F238E27FC236}">
                <a16:creationId xmlns:a16="http://schemas.microsoft.com/office/drawing/2014/main" id="{9C66D6FE-0542-B646-82C1-37A77C82C160}"/>
              </a:ext>
            </a:extLst>
          </p:cNvPr>
          <p:cNvSpPr>
            <a:spLocks noChangeArrowheads="1"/>
          </p:cNvSpPr>
          <p:nvPr/>
        </p:nvSpPr>
        <p:spPr bwMode="auto">
          <a:xfrm>
            <a:off x="731686" y="3502442"/>
            <a:ext cx="19707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pitchFamily="34" charset="0"/>
                <a:ea typeface="MS PGothic" pitchFamily="34" charset="-128"/>
              </a:defRPr>
            </a:lvl1pPr>
            <a:lvl2pPr marL="742950" indent="-285750" eaLnBrk="0" hangingPunct="0">
              <a:defRPr sz="1400">
                <a:solidFill>
                  <a:schemeClr val="tx1"/>
                </a:solidFill>
                <a:latin typeface="Arial" pitchFamily="34" charset="0"/>
                <a:ea typeface="MS PGothic" pitchFamily="34" charset="-128"/>
              </a:defRPr>
            </a:lvl2pPr>
            <a:lvl3pPr marL="1143000" indent="-228600" eaLnBrk="0" hangingPunct="0">
              <a:defRPr sz="1400">
                <a:solidFill>
                  <a:schemeClr val="tx1"/>
                </a:solidFill>
                <a:latin typeface="Arial" pitchFamily="34" charset="0"/>
                <a:ea typeface="MS PGothic" pitchFamily="34" charset="-128"/>
              </a:defRPr>
            </a:lvl3pPr>
            <a:lvl4pPr marL="1600200" indent="-228600" eaLnBrk="0" hangingPunct="0">
              <a:defRPr sz="1400">
                <a:solidFill>
                  <a:schemeClr val="tx1"/>
                </a:solidFill>
                <a:latin typeface="Arial" pitchFamily="34" charset="0"/>
                <a:ea typeface="MS PGothic" pitchFamily="34" charset="-128"/>
              </a:defRPr>
            </a:lvl4pPr>
            <a:lvl5pPr marL="2057400" indent="-228600" eaLnBrk="0" hangingPunct="0">
              <a:defRPr sz="1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MS PGothic" pitchFamily="34" charset="-128"/>
              </a:defRPr>
            </a:lvl9pPr>
          </a:lstStyle>
          <a:p>
            <a:pPr>
              <a:spcBef>
                <a:spcPts val="0"/>
              </a:spcBef>
              <a:spcAft>
                <a:spcPts val="300"/>
              </a:spcAft>
              <a:buClr>
                <a:srgbClr val="305F8E"/>
              </a:buClr>
            </a:pPr>
            <a:r>
              <a:rPr lang="en-US" altLang="en-US" sz="1800" b="1" dirty="0">
                <a:solidFill>
                  <a:schemeClr val="bg1"/>
                </a:solidFill>
              </a:rPr>
              <a:t>Claim Now</a:t>
            </a:r>
          </a:p>
        </p:txBody>
      </p:sp>
      <p:sp>
        <p:nvSpPr>
          <p:cNvPr id="59" name="Rectangle 6">
            <a:extLst>
              <a:ext uri="{FF2B5EF4-FFF2-40B4-BE49-F238E27FC236}">
                <a16:creationId xmlns:a16="http://schemas.microsoft.com/office/drawing/2014/main" id="{7D6AA803-3B2C-1848-A3DA-F30BE7BE7C01}"/>
              </a:ext>
            </a:extLst>
          </p:cNvPr>
          <p:cNvSpPr>
            <a:spLocks noChangeArrowheads="1"/>
          </p:cNvSpPr>
          <p:nvPr/>
        </p:nvSpPr>
        <p:spPr bwMode="auto">
          <a:xfrm>
            <a:off x="4823762" y="3281227"/>
            <a:ext cx="5432231"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eaLnBrk="0" hangingPunct="0">
              <a:spcBef>
                <a:spcPts val="300"/>
              </a:spcBef>
              <a:spcAft>
                <a:spcPts val="0"/>
              </a:spcAft>
              <a:buClr>
                <a:schemeClr val="accent1"/>
              </a:buClr>
              <a:defRPr/>
            </a:pPr>
            <a:r>
              <a:rPr lang="en-US" sz="1600" dirty="0">
                <a:ea typeface="Geneva" pitchFamily="125" charset="-128"/>
              </a:rPr>
              <a:t>Laura, age </a:t>
            </a:r>
            <a:r>
              <a:rPr lang="en-US" sz="1600" b="1" dirty="0">
                <a:solidFill>
                  <a:schemeClr val="accent1"/>
                </a:solidFill>
                <a:ea typeface="Geneva" pitchFamily="125" charset="-128"/>
              </a:rPr>
              <a:t>66</a:t>
            </a:r>
            <a:r>
              <a:rPr lang="en-US" sz="1600" dirty="0">
                <a:solidFill>
                  <a:schemeClr val="accent1"/>
                </a:solidFill>
                <a:ea typeface="Geneva" pitchFamily="125" charset="-128"/>
              </a:rPr>
              <a:t>,</a:t>
            </a:r>
            <a:r>
              <a:rPr lang="en-US" sz="1600" dirty="0">
                <a:ea typeface="Geneva" pitchFamily="125" charset="-128"/>
              </a:rPr>
              <a:t> receives </a:t>
            </a:r>
            <a:r>
              <a:rPr lang="en-US" sz="1600" b="1" dirty="0">
                <a:solidFill>
                  <a:schemeClr val="accent1"/>
                </a:solidFill>
                <a:ea typeface="Geneva" pitchFamily="125" charset="-128"/>
              </a:rPr>
              <a:t>$2,000 per month</a:t>
            </a:r>
          </a:p>
          <a:p>
            <a:pPr eaLnBrk="0" hangingPunct="0">
              <a:spcBef>
                <a:spcPts val="300"/>
              </a:spcBef>
              <a:spcAft>
                <a:spcPts val="0"/>
              </a:spcAft>
              <a:buClr>
                <a:schemeClr val="accent1"/>
              </a:buClr>
              <a:defRPr/>
            </a:pPr>
            <a:r>
              <a:rPr lang="en-US" sz="1600" dirty="0">
                <a:ea typeface="Geneva" pitchFamily="125" charset="-128"/>
              </a:rPr>
              <a:t>Greg, age </a:t>
            </a:r>
            <a:r>
              <a:rPr lang="en-US" sz="1600" b="1" dirty="0">
                <a:solidFill>
                  <a:schemeClr val="accent1"/>
                </a:solidFill>
                <a:ea typeface="Geneva" pitchFamily="125" charset="-128"/>
              </a:rPr>
              <a:t>62</a:t>
            </a:r>
            <a:r>
              <a:rPr lang="en-US" sz="1600" dirty="0">
                <a:solidFill>
                  <a:schemeClr val="accent1"/>
                </a:solidFill>
                <a:ea typeface="Geneva" pitchFamily="125" charset="-128"/>
              </a:rPr>
              <a:t>, </a:t>
            </a:r>
            <a:r>
              <a:rPr lang="en-US" sz="1600" dirty="0">
                <a:ea typeface="Geneva" pitchFamily="125" charset="-128"/>
              </a:rPr>
              <a:t>receives </a:t>
            </a:r>
            <a:r>
              <a:rPr lang="en-US" sz="1600" b="1" dirty="0">
                <a:solidFill>
                  <a:schemeClr val="accent1"/>
                </a:solidFill>
                <a:ea typeface="Geneva" pitchFamily="125" charset="-128"/>
              </a:rPr>
              <a:t>$750 per month </a:t>
            </a:r>
            <a:r>
              <a:rPr lang="en-US" sz="1400" b="1" dirty="0">
                <a:solidFill>
                  <a:srgbClr val="768692"/>
                </a:solidFill>
                <a:ea typeface="Geneva" pitchFamily="125" charset="-128"/>
              </a:rPr>
              <a:t>(75% </a:t>
            </a:r>
            <a:r>
              <a:rPr lang="en-US" sz="1400" dirty="0">
                <a:solidFill>
                  <a:srgbClr val="768692"/>
                </a:solidFill>
                <a:ea typeface="Geneva" pitchFamily="125" charset="-128"/>
              </a:rPr>
              <a:t>of</a:t>
            </a:r>
            <a:r>
              <a:rPr lang="en-US" sz="1400" b="1" dirty="0">
                <a:solidFill>
                  <a:srgbClr val="768692"/>
                </a:solidFill>
                <a:ea typeface="Geneva" pitchFamily="125" charset="-128"/>
              </a:rPr>
              <a:t> $1,000)</a:t>
            </a:r>
          </a:p>
          <a:p>
            <a:pPr eaLnBrk="0" hangingPunct="0">
              <a:spcBef>
                <a:spcPts val="300"/>
              </a:spcBef>
              <a:spcAft>
                <a:spcPts val="0"/>
              </a:spcAft>
              <a:buClr>
                <a:schemeClr val="accent1"/>
              </a:buClr>
              <a:defRPr/>
            </a:pPr>
            <a:r>
              <a:rPr lang="en-US" sz="1600" dirty="0">
                <a:latin typeface="Arial" charset="0"/>
                <a:ea typeface="Geneva" charset="0"/>
                <a:cs typeface="ＭＳ Ｐゴシック" charset="0"/>
              </a:rPr>
              <a:t>Laura and Greg together receive </a:t>
            </a:r>
            <a:r>
              <a:rPr lang="en-US" sz="1600" b="1" dirty="0">
                <a:solidFill>
                  <a:schemeClr val="accent1"/>
                </a:solidFill>
                <a:latin typeface="Arial" charset="0"/>
                <a:ea typeface="Geneva" charset="0"/>
                <a:cs typeface="ＭＳ Ｐゴシック" charset="0"/>
              </a:rPr>
              <a:t>$2,750 per month</a:t>
            </a:r>
          </a:p>
        </p:txBody>
      </p:sp>
    </p:spTree>
    <p:custDataLst>
      <p:tags r:id="rId1"/>
    </p:custDataLst>
    <p:extLst>
      <p:ext uri="{BB962C8B-B14F-4D97-AF65-F5344CB8AC3E}">
        <p14:creationId xmlns:p14="http://schemas.microsoft.com/office/powerpoint/2010/main" val="403958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90263E44-CD80-7649-AE44-E5D038BA45DF}"/>
              </a:ext>
            </a:extLst>
          </p:cNvPr>
          <p:cNvSpPr/>
          <p:nvPr/>
        </p:nvSpPr>
        <p:spPr>
          <a:xfrm>
            <a:off x="-1" y="1232850"/>
            <a:ext cx="3556629" cy="12794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5">
            <a:extLst>
              <a:ext uri="{FF2B5EF4-FFF2-40B4-BE49-F238E27FC236}">
                <a16:creationId xmlns:a16="http://schemas.microsoft.com/office/drawing/2014/main" id="{ECABF2B7-F7B4-3A45-B40E-7537D2D16EAB}"/>
              </a:ext>
            </a:extLst>
          </p:cNvPr>
          <p:cNvSpPr>
            <a:spLocks noChangeArrowheads="1"/>
          </p:cNvSpPr>
          <p:nvPr>
            <p:custDataLst>
              <p:tags r:id="rId2"/>
            </p:custDataLst>
          </p:nvPr>
        </p:nvSpPr>
        <p:spPr bwMode="auto">
          <a:xfrm>
            <a:off x="559257" y="1692954"/>
            <a:ext cx="1744218" cy="606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768692"/>
                </a:solidFill>
                <a:cs typeface="Arial" charset="0"/>
              </a:rPr>
              <a:t>Bob</a:t>
            </a:r>
          </a:p>
          <a:p>
            <a:pPr>
              <a:buClr>
                <a:srgbClr val="5482AB"/>
              </a:buClr>
              <a:buSzPct val="100000"/>
              <a:buFontTx/>
              <a:buNone/>
            </a:pPr>
            <a:r>
              <a:rPr lang="en-US" altLang="en-US" sz="1400" dirty="0">
                <a:solidFill>
                  <a:srgbClr val="000000"/>
                </a:solidFill>
                <a:cs typeface="Arial" charset="0"/>
              </a:rPr>
              <a:t>FRA: 66 </a:t>
            </a:r>
            <a:br>
              <a:rPr lang="en-US" altLang="en-US" sz="1400" dirty="0">
                <a:solidFill>
                  <a:srgbClr val="000000"/>
                </a:solidFill>
                <a:cs typeface="Arial" charset="0"/>
              </a:rPr>
            </a:br>
            <a:r>
              <a:rPr lang="en-US" altLang="en-US" sz="1400" dirty="0">
                <a:solidFill>
                  <a:srgbClr val="000000"/>
                </a:solidFill>
                <a:cs typeface="Arial" charset="0"/>
              </a:rPr>
              <a:t>PIA: $2,000 </a:t>
            </a:r>
          </a:p>
        </p:txBody>
      </p:sp>
      <p:sp>
        <p:nvSpPr>
          <p:cNvPr id="7" name="Title 6"/>
          <p:cNvSpPr>
            <a:spLocks noGrp="1"/>
          </p:cNvSpPr>
          <p:nvPr>
            <p:ph type="title"/>
          </p:nvPr>
        </p:nvSpPr>
        <p:spPr>
          <a:xfrm>
            <a:off x="445085" y="202223"/>
            <a:ext cx="10917264" cy="838200"/>
          </a:xfrm>
        </p:spPr>
        <p:txBody>
          <a:bodyPr/>
          <a:lstStyle/>
          <a:p>
            <a:r>
              <a:rPr lang="en-US" altLang="en-US" dirty="0"/>
              <a:t>Maximizing Spousal Benefits</a:t>
            </a:r>
            <a:br>
              <a:rPr lang="en-US" dirty="0"/>
            </a:br>
            <a:r>
              <a:rPr lang="en-US" sz="2000" b="1" dirty="0">
                <a:solidFill>
                  <a:srgbClr val="768692"/>
                </a:solidFill>
              </a:rPr>
              <a:t>When filing for benefits, a person's age can make a difference</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21</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grpSp>
        <p:nvGrpSpPr>
          <p:cNvPr id="76" name="Group 75">
            <a:extLst>
              <a:ext uri="{FF2B5EF4-FFF2-40B4-BE49-F238E27FC236}">
                <a16:creationId xmlns:a16="http://schemas.microsoft.com/office/drawing/2014/main" id="{32153F27-3BAB-9F4C-941E-EB8FA5669118}"/>
              </a:ext>
            </a:extLst>
          </p:cNvPr>
          <p:cNvGrpSpPr/>
          <p:nvPr/>
        </p:nvGrpSpPr>
        <p:grpSpPr>
          <a:xfrm>
            <a:off x="515013" y="1328571"/>
            <a:ext cx="3556629" cy="1073420"/>
            <a:chOff x="3112390" y="914776"/>
            <a:chExt cx="3556629" cy="1073420"/>
          </a:xfrm>
        </p:grpSpPr>
        <p:sp>
          <p:nvSpPr>
            <p:cNvPr id="79" name="Rectangle 78">
              <a:extLst>
                <a:ext uri="{FF2B5EF4-FFF2-40B4-BE49-F238E27FC236}">
                  <a16:creationId xmlns:a16="http://schemas.microsoft.com/office/drawing/2014/main" id="{EA43E83F-7A9F-8447-A5CC-7F43B36B5F0B}"/>
                </a:ext>
              </a:extLst>
            </p:cNvPr>
            <p:cNvSpPr/>
            <p:nvPr/>
          </p:nvSpPr>
          <p:spPr>
            <a:xfrm>
              <a:off x="3112390" y="914776"/>
              <a:ext cx="3556629" cy="307777"/>
            </a:xfrm>
            <a:prstGeom prst="rect">
              <a:avLst/>
            </a:prstGeom>
          </p:spPr>
          <p:txBody>
            <a:bodyPr wrap="square">
              <a:spAutoFit/>
            </a:bodyPr>
            <a:lstStyle/>
            <a:p>
              <a:pPr>
                <a:spcBef>
                  <a:spcPts val="0"/>
                </a:spcBef>
                <a:spcAft>
                  <a:spcPts val="600"/>
                </a:spcAft>
              </a:pPr>
              <a:r>
                <a:rPr lang="en-US" sz="1400" b="1" dirty="0">
                  <a:solidFill>
                    <a:srgbClr val="000000"/>
                  </a:solidFill>
                </a:rPr>
                <a:t>ABOUT OUR COUPLE</a:t>
              </a:r>
              <a:endParaRPr lang="en-US" sz="1400" b="1" kern="0" dirty="0">
                <a:solidFill>
                  <a:srgbClr val="000000"/>
                </a:solidFill>
              </a:endParaRPr>
            </a:p>
          </p:txBody>
        </p:sp>
        <p:cxnSp>
          <p:nvCxnSpPr>
            <p:cNvPr id="80" name="Straight Connector 79">
              <a:extLst>
                <a:ext uri="{FF2B5EF4-FFF2-40B4-BE49-F238E27FC236}">
                  <a16:creationId xmlns:a16="http://schemas.microsoft.com/office/drawing/2014/main" id="{6F0E8F5D-F1A8-7740-9DA7-407C6F4513D1}"/>
                </a:ext>
              </a:extLst>
            </p:cNvPr>
            <p:cNvCxnSpPr>
              <a:cxnSpLocks/>
            </p:cNvCxnSpPr>
            <p:nvPr/>
          </p:nvCxnSpPr>
          <p:spPr>
            <a:xfrm>
              <a:off x="4470053" y="1295582"/>
              <a:ext cx="0" cy="69261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3" name="Rectangle 5">
            <a:extLst>
              <a:ext uri="{FF2B5EF4-FFF2-40B4-BE49-F238E27FC236}">
                <a16:creationId xmlns:a16="http://schemas.microsoft.com/office/drawing/2014/main" id="{FD3C4FDC-5965-F84B-99C6-7E9EECED44DD}"/>
              </a:ext>
            </a:extLst>
          </p:cNvPr>
          <p:cNvSpPr>
            <a:spLocks noChangeArrowheads="1"/>
          </p:cNvSpPr>
          <p:nvPr>
            <p:custDataLst>
              <p:tags r:id="rId3"/>
            </p:custDataLst>
          </p:nvPr>
        </p:nvSpPr>
        <p:spPr bwMode="auto">
          <a:xfrm>
            <a:off x="2109019" y="1688028"/>
            <a:ext cx="1016984" cy="6575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lstStyle>
            <a:lvl1pPr algn="l" eaLnBrk="0" hangingPunct="0">
              <a:lnSpc>
                <a:spcPct val="95000"/>
              </a:lnSpc>
              <a:spcBef>
                <a:spcPct val="35000"/>
              </a:spcBef>
              <a:buClr>
                <a:schemeClr val="accent2"/>
              </a:buClr>
              <a:buSzPct val="90000"/>
              <a:buFont typeface="Wingdings 3" pitchFamily="18" charset="2"/>
              <a:buChar char=""/>
              <a:defRPr sz="2000">
                <a:solidFill>
                  <a:schemeClr val="tx1"/>
                </a:solidFill>
                <a:latin typeface="Arial" charset="0"/>
                <a:ea typeface="Arial Unicode MS" pitchFamily="34" charset="-128"/>
                <a:cs typeface="Arial Unicode MS" pitchFamily="34" charset="-128"/>
              </a:defRPr>
            </a:lvl1pPr>
            <a:lvl2pPr marL="742950" indent="-285750" algn="l" eaLnBrk="0" hangingPunct="0">
              <a:lnSpc>
                <a:spcPct val="95000"/>
              </a:lnSpc>
              <a:spcBef>
                <a:spcPct val="35000"/>
              </a:spcBef>
              <a:buClr>
                <a:schemeClr val="accent1"/>
              </a:buClr>
              <a:buSzPct val="80000"/>
              <a:buFont typeface="Arial" charset="0"/>
              <a:buChar char="■"/>
              <a:defRPr>
                <a:solidFill>
                  <a:schemeClr val="tx1"/>
                </a:solidFill>
                <a:latin typeface="Arial" charset="0"/>
                <a:ea typeface="Arial Unicode MS" pitchFamily="34" charset="-128"/>
                <a:cs typeface="Arial Unicode MS" pitchFamily="34" charset="-128"/>
              </a:defRPr>
            </a:lvl2pPr>
            <a:lvl3pPr marL="1143000" indent="-228600" algn="l" eaLnBrk="0" hangingPunct="0">
              <a:lnSpc>
                <a:spcPct val="95000"/>
              </a:lnSpc>
              <a:spcBef>
                <a:spcPct val="30000"/>
              </a:spcBef>
              <a:buFont typeface="Arial" charset="0"/>
              <a:buChar char="–"/>
              <a:defRPr sz="1600">
                <a:solidFill>
                  <a:schemeClr val="tx1"/>
                </a:solidFill>
                <a:latin typeface="Arial" charset="0"/>
                <a:ea typeface="Arial Unicode MS" pitchFamily="34" charset="-128"/>
                <a:cs typeface="Arial Unicode MS" pitchFamily="34" charset="-128"/>
              </a:defRPr>
            </a:lvl3pPr>
            <a:lvl4pPr marL="1600200" indent="-228600" algn="l" eaLnBrk="0" hangingPunct="0">
              <a:lnSpc>
                <a:spcPct val="95000"/>
              </a:lnSpc>
              <a:spcBef>
                <a:spcPct val="25000"/>
              </a:spcBef>
              <a:buChar char="•"/>
              <a:defRPr sz="1400">
                <a:solidFill>
                  <a:schemeClr val="tx1"/>
                </a:solidFill>
                <a:latin typeface="Arial" charset="0"/>
                <a:ea typeface="Arial Unicode MS" pitchFamily="34" charset="-128"/>
                <a:cs typeface="Arial Unicode MS" pitchFamily="34" charset="-128"/>
              </a:defRPr>
            </a:lvl4pPr>
            <a:lvl5pPr marL="2057400" indent="-228600" algn="l" eaLnBrk="0" hangingPunct="0">
              <a:lnSpc>
                <a:spcPct val="95000"/>
              </a:lnSpc>
              <a:spcBef>
                <a:spcPct val="20000"/>
              </a:spcBef>
              <a:buFont typeface="Arial" charset="0"/>
              <a:buChar char="»"/>
              <a:defRPr sz="14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20000"/>
              </a:spcBef>
              <a:spcAft>
                <a:spcPct val="0"/>
              </a:spcAft>
              <a:buFont typeface="Arial" charset="0"/>
              <a:buChar char="»"/>
              <a:defRPr sz="1400">
                <a:solidFill>
                  <a:schemeClr val="tx1"/>
                </a:solidFill>
                <a:latin typeface="Arial" charset="0"/>
                <a:ea typeface="Arial Unicode MS" pitchFamily="34" charset="-128"/>
                <a:cs typeface="Arial Unicode MS" pitchFamily="34" charset="-128"/>
              </a:defRPr>
            </a:lvl9pPr>
          </a:lstStyle>
          <a:p>
            <a:pPr>
              <a:buClr>
                <a:srgbClr val="5482AB"/>
              </a:buClr>
              <a:buSzPct val="100000"/>
              <a:buFontTx/>
              <a:buNone/>
            </a:pPr>
            <a:r>
              <a:rPr lang="en-US" altLang="en-US" sz="1400" b="1" dirty="0">
                <a:solidFill>
                  <a:srgbClr val="768692"/>
                </a:solidFill>
                <a:cs typeface="Arial" charset="0"/>
              </a:rPr>
              <a:t>Mary</a:t>
            </a:r>
          </a:p>
          <a:p>
            <a:pPr>
              <a:buClr>
                <a:srgbClr val="5482AB"/>
              </a:buClr>
              <a:buSzPct val="100000"/>
              <a:buFontTx/>
              <a:buNone/>
            </a:pPr>
            <a:r>
              <a:rPr lang="en-US" altLang="en-US" sz="1400" dirty="0">
                <a:cs typeface="Arial" charset="0"/>
              </a:rPr>
              <a:t>FRA: 66</a:t>
            </a:r>
            <a:br>
              <a:rPr lang="en-US" altLang="en-US" sz="1400" dirty="0">
                <a:cs typeface="Arial" charset="0"/>
              </a:rPr>
            </a:br>
            <a:r>
              <a:rPr lang="en-US" altLang="en-US" sz="1400" dirty="0">
                <a:cs typeface="Arial" charset="0"/>
              </a:rPr>
              <a:t>PIA: $400</a:t>
            </a:r>
          </a:p>
        </p:txBody>
      </p:sp>
      <p:sp>
        <p:nvSpPr>
          <p:cNvPr id="26" name="Rectangle 25">
            <a:extLst>
              <a:ext uri="{FF2B5EF4-FFF2-40B4-BE49-F238E27FC236}">
                <a16:creationId xmlns:a16="http://schemas.microsoft.com/office/drawing/2014/main" id="{21675175-E8E9-C646-A025-FC3DB3D89D09}"/>
              </a:ext>
            </a:extLst>
          </p:cNvPr>
          <p:cNvSpPr/>
          <p:nvPr/>
        </p:nvSpPr>
        <p:spPr>
          <a:xfrm>
            <a:off x="939624" y="3147951"/>
            <a:ext cx="785717" cy="8274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A6E3FB7-D71F-7547-9380-0CF39BD3F66B}"/>
              </a:ext>
            </a:extLst>
          </p:cNvPr>
          <p:cNvSpPr/>
          <p:nvPr/>
        </p:nvSpPr>
        <p:spPr>
          <a:xfrm>
            <a:off x="939624" y="3975448"/>
            <a:ext cx="785717" cy="616741"/>
          </a:xfrm>
          <a:prstGeom prst="rect">
            <a:avLst/>
          </a:prstGeom>
          <a:solidFill>
            <a:srgbClr val="7A9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AB5CF7A-BE43-664E-88B8-37C97C5081D0}"/>
              </a:ext>
            </a:extLst>
          </p:cNvPr>
          <p:cNvSpPr txBox="1"/>
          <p:nvPr/>
        </p:nvSpPr>
        <p:spPr>
          <a:xfrm>
            <a:off x="1738006" y="3182329"/>
            <a:ext cx="1366319"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spousal adjustment </a:t>
            </a:r>
          </a:p>
        </p:txBody>
      </p:sp>
      <p:sp>
        <p:nvSpPr>
          <p:cNvPr id="29" name="TextBox 28">
            <a:extLst>
              <a:ext uri="{FF2B5EF4-FFF2-40B4-BE49-F238E27FC236}">
                <a16:creationId xmlns:a16="http://schemas.microsoft.com/office/drawing/2014/main" id="{6A41D4C7-2729-2D46-9537-825D8D30DDD3}"/>
              </a:ext>
            </a:extLst>
          </p:cNvPr>
          <p:cNvSpPr txBox="1"/>
          <p:nvPr/>
        </p:nvSpPr>
        <p:spPr>
          <a:xfrm>
            <a:off x="978352" y="3381906"/>
            <a:ext cx="1172935"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$600</a:t>
            </a:r>
          </a:p>
        </p:txBody>
      </p:sp>
      <p:sp>
        <p:nvSpPr>
          <p:cNvPr id="30" name="TextBox 29">
            <a:extLst>
              <a:ext uri="{FF2B5EF4-FFF2-40B4-BE49-F238E27FC236}">
                <a16:creationId xmlns:a16="http://schemas.microsoft.com/office/drawing/2014/main" id="{03B3957B-6DC2-C44D-81D1-CA2423A691E9}"/>
              </a:ext>
            </a:extLst>
          </p:cNvPr>
          <p:cNvSpPr txBox="1"/>
          <p:nvPr/>
        </p:nvSpPr>
        <p:spPr>
          <a:xfrm>
            <a:off x="978352" y="4100459"/>
            <a:ext cx="1172935" cy="338554"/>
          </a:xfrm>
          <a:prstGeom prst="rect">
            <a:avLst/>
          </a:prstGeom>
          <a:no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a:t>
            </a:r>
            <a:r>
              <a:rPr lang="en-US" sz="1600" b="1" dirty="0">
                <a:solidFill>
                  <a:schemeClr val="bg1"/>
                </a:solidFill>
                <a:latin typeface="Arial" panose="020B0604020202020204" pitchFamily="34" charset="0"/>
                <a:cs typeface="Arial" panose="020B0604020202020204" pitchFamily="34" charset="0"/>
              </a:rPr>
              <a:t>400</a:t>
            </a:r>
          </a:p>
        </p:txBody>
      </p:sp>
      <p:sp>
        <p:nvSpPr>
          <p:cNvPr id="31" name="TextBox 30">
            <a:extLst>
              <a:ext uri="{FF2B5EF4-FFF2-40B4-BE49-F238E27FC236}">
                <a16:creationId xmlns:a16="http://schemas.microsoft.com/office/drawing/2014/main" id="{BCAA5AEA-FA92-CB49-881E-D81A274556D8}"/>
              </a:ext>
            </a:extLst>
          </p:cNvPr>
          <p:cNvSpPr txBox="1"/>
          <p:nvPr/>
        </p:nvSpPr>
        <p:spPr>
          <a:xfrm>
            <a:off x="1745065" y="4030177"/>
            <a:ext cx="1172935"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benefit</a:t>
            </a:r>
          </a:p>
        </p:txBody>
      </p:sp>
      <p:sp>
        <p:nvSpPr>
          <p:cNvPr id="32" name="Rectangle 31">
            <a:extLst>
              <a:ext uri="{FF2B5EF4-FFF2-40B4-BE49-F238E27FC236}">
                <a16:creationId xmlns:a16="http://schemas.microsoft.com/office/drawing/2014/main" id="{23C77BC0-A331-2843-9E99-1E47FE5EA363}"/>
              </a:ext>
            </a:extLst>
          </p:cNvPr>
          <p:cNvSpPr/>
          <p:nvPr/>
        </p:nvSpPr>
        <p:spPr>
          <a:xfrm>
            <a:off x="3758030" y="3151912"/>
            <a:ext cx="782027" cy="8274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48BAABF-2892-5347-A420-7FBEE650C027}"/>
              </a:ext>
            </a:extLst>
          </p:cNvPr>
          <p:cNvSpPr/>
          <p:nvPr/>
        </p:nvSpPr>
        <p:spPr>
          <a:xfrm>
            <a:off x="3758030" y="3979409"/>
            <a:ext cx="782027" cy="616741"/>
          </a:xfrm>
          <a:prstGeom prst="rect">
            <a:avLst/>
          </a:prstGeom>
          <a:solidFill>
            <a:srgbClr val="7A9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3684648-2749-1B4E-9E34-B878314766AE}"/>
              </a:ext>
            </a:extLst>
          </p:cNvPr>
          <p:cNvSpPr txBox="1"/>
          <p:nvPr/>
        </p:nvSpPr>
        <p:spPr>
          <a:xfrm>
            <a:off x="4552452" y="3139373"/>
            <a:ext cx="1172935"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spousal adjustment </a:t>
            </a:r>
          </a:p>
        </p:txBody>
      </p:sp>
      <p:sp>
        <p:nvSpPr>
          <p:cNvPr id="35" name="TextBox 34">
            <a:extLst>
              <a:ext uri="{FF2B5EF4-FFF2-40B4-BE49-F238E27FC236}">
                <a16:creationId xmlns:a16="http://schemas.microsoft.com/office/drawing/2014/main" id="{EB11F5DB-FC88-BA4C-BBCC-BD90E9C07C72}"/>
              </a:ext>
            </a:extLst>
          </p:cNvPr>
          <p:cNvSpPr txBox="1"/>
          <p:nvPr/>
        </p:nvSpPr>
        <p:spPr>
          <a:xfrm>
            <a:off x="3789465" y="3360966"/>
            <a:ext cx="1172935"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$600</a:t>
            </a:r>
          </a:p>
        </p:txBody>
      </p:sp>
      <p:sp>
        <p:nvSpPr>
          <p:cNvPr id="36" name="TextBox 35">
            <a:extLst>
              <a:ext uri="{FF2B5EF4-FFF2-40B4-BE49-F238E27FC236}">
                <a16:creationId xmlns:a16="http://schemas.microsoft.com/office/drawing/2014/main" id="{8882FF88-F540-004B-8028-912AB62BAA36}"/>
              </a:ext>
            </a:extLst>
          </p:cNvPr>
          <p:cNvSpPr txBox="1"/>
          <p:nvPr/>
        </p:nvSpPr>
        <p:spPr>
          <a:xfrm>
            <a:off x="3789465" y="4145318"/>
            <a:ext cx="1172935"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$300</a:t>
            </a:r>
          </a:p>
        </p:txBody>
      </p:sp>
      <p:sp>
        <p:nvSpPr>
          <p:cNvPr id="37" name="TextBox 36">
            <a:extLst>
              <a:ext uri="{FF2B5EF4-FFF2-40B4-BE49-F238E27FC236}">
                <a16:creationId xmlns:a16="http://schemas.microsoft.com/office/drawing/2014/main" id="{0696910F-C354-7248-B5FB-B5C4939B4842}"/>
              </a:ext>
            </a:extLst>
          </p:cNvPr>
          <p:cNvSpPr txBox="1"/>
          <p:nvPr/>
        </p:nvSpPr>
        <p:spPr>
          <a:xfrm>
            <a:off x="4560832" y="4022160"/>
            <a:ext cx="1172935"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benefit</a:t>
            </a:r>
          </a:p>
        </p:txBody>
      </p:sp>
      <p:sp>
        <p:nvSpPr>
          <p:cNvPr id="38" name="Rectangle 37">
            <a:extLst>
              <a:ext uri="{FF2B5EF4-FFF2-40B4-BE49-F238E27FC236}">
                <a16:creationId xmlns:a16="http://schemas.microsoft.com/office/drawing/2014/main" id="{5B5A0202-9A06-4549-AB96-2B01CA192B8F}"/>
              </a:ext>
            </a:extLst>
          </p:cNvPr>
          <p:cNvSpPr/>
          <p:nvPr/>
        </p:nvSpPr>
        <p:spPr>
          <a:xfrm>
            <a:off x="9066525" y="3979408"/>
            <a:ext cx="764856" cy="84061"/>
          </a:xfrm>
          <a:prstGeom prst="rect">
            <a:avLst/>
          </a:prstGeom>
          <a:pattFill prst="wdUpDiag">
            <a:fgClr>
              <a:schemeClr val="accent1"/>
            </a:fgClr>
            <a:bgClr>
              <a:schemeClr val="bg1"/>
            </a:bgClr>
          </a:pattFill>
          <a:ln w="12700">
            <a:solidFill>
              <a:srgbClr val="298F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BAE5203-BEC3-F44A-9E00-4D4129AA68AD}"/>
              </a:ext>
            </a:extLst>
          </p:cNvPr>
          <p:cNvSpPr/>
          <p:nvPr/>
        </p:nvSpPr>
        <p:spPr>
          <a:xfrm>
            <a:off x="9058356" y="4055609"/>
            <a:ext cx="782027" cy="540541"/>
          </a:xfrm>
          <a:prstGeom prst="rect">
            <a:avLst/>
          </a:prstGeom>
          <a:solidFill>
            <a:srgbClr val="7A9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9866355-D403-CE4D-A32E-D90DF8B1459A}"/>
              </a:ext>
            </a:extLst>
          </p:cNvPr>
          <p:cNvSpPr txBox="1"/>
          <p:nvPr/>
        </p:nvSpPr>
        <p:spPr>
          <a:xfrm>
            <a:off x="9867526" y="3548334"/>
            <a:ext cx="1384850"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No spousal adjustment </a:t>
            </a:r>
          </a:p>
        </p:txBody>
      </p:sp>
      <p:sp>
        <p:nvSpPr>
          <p:cNvPr id="41" name="TextBox 40">
            <a:extLst>
              <a:ext uri="{FF2B5EF4-FFF2-40B4-BE49-F238E27FC236}">
                <a16:creationId xmlns:a16="http://schemas.microsoft.com/office/drawing/2014/main" id="{FF8048A6-3C60-8344-8E66-3E9E3AA1499F}"/>
              </a:ext>
            </a:extLst>
          </p:cNvPr>
          <p:cNvSpPr txBox="1"/>
          <p:nvPr/>
        </p:nvSpPr>
        <p:spPr>
          <a:xfrm>
            <a:off x="9113208" y="4157193"/>
            <a:ext cx="1172935" cy="338554"/>
          </a:xfrm>
          <a:prstGeom prst="rect">
            <a:avLst/>
          </a:prstGeom>
          <a:noFill/>
          <a:ln>
            <a:noFill/>
          </a:ln>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$300</a:t>
            </a:r>
          </a:p>
        </p:txBody>
      </p:sp>
      <p:sp>
        <p:nvSpPr>
          <p:cNvPr id="43" name="TextBox 42">
            <a:extLst>
              <a:ext uri="{FF2B5EF4-FFF2-40B4-BE49-F238E27FC236}">
                <a16:creationId xmlns:a16="http://schemas.microsoft.com/office/drawing/2014/main" id="{2B304540-2889-B74E-9BA9-6B4C243D01AD}"/>
              </a:ext>
            </a:extLst>
          </p:cNvPr>
          <p:cNvSpPr txBox="1"/>
          <p:nvPr/>
        </p:nvSpPr>
        <p:spPr>
          <a:xfrm>
            <a:off x="9867526" y="4088624"/>
            <a:ext cx="1172935"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benefit</a:t>
            </a:r>
          </a:p>
        </p:txBody>
      </p:sp>
      <p:sp>
        <p:nvSpPr>
          <p:cNvPr id="44" name="TextBox 43">
            <a:extLst>
              <a:ext uri="{FF2B5EF4-FFF2-40B4-BE49-F238E27FC236}">
                <a16:creationId xmlns:a16="http://schemas.microsoft.com/office/drawing/2014/main" id="{A197C760-1ED7-1248-BA57-CBFBA1C15DDF}"/>
              </a:ext>
            </a:extLst>
          </p:cNvPr>
          <p:cNvSpPr txBox="1"/>
          <p:nvPr/>
        </p:nvSpPr>
        <p:spPr>
          <a:xfrm>
            <a:off x="813203" y="4744583"/>
            <a:ext cx="2444372" cy="1077218"/>
          </a:xfrm>
          <a:prstGeom prst="rect">
            <a:avLst/>
          </a:prstGeom>
          <a:noFill/>
        </p:spPr>
        <p:txBody>
          <a:bodyPr wrap="square" rtlCol="0">
            <a:spAutoFit/>
          </a:bodyPr>
          <a:lstStyle/>
          <a:p>
            <a:r>
              <a:rPr lang="en-US" sz="1600" b="1" dirty="0"/>
              <a:t>Scenario 1: </a:t>
            </a:r>
          </a:p>
          <a:p>
            <a:r>
              <a:rPr lang="en-US" sz="1600" dirty="0"/>
              <a:t>Files at FRA (66) for full benefit and is eligible for spousal benefit.</a:t>
            </a:r>
          </a:p>
        </p:txBody>
      </p:sp>
      <p:sp>
        <p:nvSpPr>
          <p:cNvPr id="45" name="TextBox 44">
            <a:extLst>
              <a:ext uri="{FF2B5EF4-FFF2-40B4-BE49-F238E27FC236}">
                <a16:creationId xmlns:a16="http://schemas.microsoft.com/office/drawing/2014/main" id="{F1573049-9E27-4341-8E4E-AB1E18FCD9EC}"/>
              </a:ext>
            </a:extLst>
          </p:cNvPr>
          <p:cNvSpPr txBox="1"/>
          <p:nvPr/>
        </p:nvSpPr>
        <p:spPr>
          <a:xfrm>
            <a:off x="3651628" y="4744583"/>
            <a:ext cx="2444372" cy="1323439"/>
          </a:xfrm>
          <a:prstGeom prst="rect">
            <a:avLst/>
          </a:prstGeom>
          <a:noFill/>
        </p:spPr>
        <p:txBody>
          <a:bodyPr wrap="square" rtlCol="0">
            <a:spAutoFit/>
          </a:bodyPr>
          <a:lstStyle/>
          <a:p>
            <a:r>
              <a:rPr lang="en-US" sz="1600" b="1" dirty="0"/>
              <a:t>Scenario 2: </a:t>
            </a:r>
          </a:p>
          <a:p>
            <a:r>
              <a:rPr lang="en-US" sz="1600" dirty="0"/>
              <a:t>Files at age 62 and receives reduced benefit. Entitled to spousal benefits at FRA.</a:t>
            </a:r>
          </a:p>
        </p:txBody>
      </p:sp>
      <p:sp>
        <p:nvSpPr>
          <p:cNvPr id="46" name="TextBox 45">
            <a:extLst>
              <a:ext uri="{FF2B5EF4-FFF2-40B4-BE49-F238E27FC236}">
                <a16:creationId xmlns:a16="http://schemas.microsoft.com/office/drawing/2014/main" id="{1AC7F2E0-4DA0-9449-B02E-B25DA81F8021}"/>
              </a:ext>
            </a:extLst>
          </p:cNvPr>
          <p:cNvSpPr txBox="1"/>
          <p:nvPr/>
        </p:nvSpPr>
        <p:spPr>
          <a:xfrm>
            <a:off x="844898" y="2738589"/>
            <a:ext cx="1172935"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$1,000</a:t>
            </a:r>
          </a:p>
        </p:txBody>
      </p:sp>
      <p:sp>
        <p:nvSpPr>
          <p:cNvPr id="48" name="TextBox 47">
            <a:extLst>
              <a:ext uri="{FF2B5EF4-FFF2-40B4-BE49-F238E27FC236}">
                <a16:creationId xmlns:a16="http://schemas.microsoft.com/office/drawing/2014/main" id="{90D29F9A-CDE9-D84C-AC47-ECED0C030C36}"/>
              </a:ext>
            </a:extLst>
          </p:cNvPr>
          <p:cNvSpPr txBox="1"/>
          <p:nvPr/>
        </p:nvSpPr>
        <p:spPr>
          <a:xfrm>
            <a:off x="3758030" y="2744251"/>
            <a:ext cx="1172935"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$900</a:t>
            </a:r>
          </a:p>
        </p:txBody>
      </p:sp>
      <p:sp>
        <p:nvSpPr>
          <p:cNvPr id="60" name="Rectangle 59">
            <a:extLst>
              <a:ext uri="{FF2B5EF4-FFF2-40B4-BE49-F238E27FC236}">
                <a16:creationId xmlns:a16="http://schemas.microsoft.com/office/drawing/2014/main" id="{01B6CB88-B18A-E24A-B9CF-EF9DD70721CA}"/>
              </a:ext>
            </a:extLst>
          </p:cNvPr>
          <p:cNvSpPr/>
          <p:nvPr/>
        </p:nvSpPr>
        <p:spPr>
          <a:xfrm>
            <a:off x="6417230" y="3403118"/>
            <a:ext cx="782027" cy="660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196114E8-A272-BA46-A894-7DA2E8D4E2E8}"/>
              </a:ext>
            </a:extLst>
          </p:cNvPr>
          <p:cNvSpPr/>
          <p:nvPr/>
        </p:nvSpPr>
        <p:spPr>
          <a:xfrm>
            <a:off x="6417230" y="4063470"/>
            <a:ext cx="782027" cy="532680"/>
          </a:xfrm>
          <a:prstGeom prst="rect">
            <a:avLst/>
          </a:prstGeom>
          <a:solidFill>
            <a:srgbClr val="7A9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4CA6CBA5-ECAF-1547-B1F9-9BD44208D8CB}"/>
              </a:ext>
            </a:extLst>
          </p:cNvPr>
          <p:cNvSpPr txBox="1"/>
          <p:nvPr/>
        </p:nvSpPr>
        <p:spPr>
          <a:xfrm>
            <a:off x="7243343" y="3349960"/>
            <a:ext cx="1172935"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spousal adjustment </a:t>
            </a:r>
          </a:p>
        </p:txBody>
      </p:sp>
      <p:sp>
        <p:nvSpPr>
          <p:cNvPr id="63" name="TextBox 62">
            <a:extLst>
              <a:ext uri="{FF2B5EF4-FFF2-40B4-BE49-F238E27FC236}">
                <a16:creationId xmlns:a16="http://schemas.microsoft.com/office/drawing/2014/main" id="{5C7A8D11-FF0E-C744-8D54-5090665BC350}"/>
              </a:ext>
            </a:extLst>
          </p:cNvPr>
          <p:cNvSpPr txBox="1"/>
          <p:nvPr/>
        </p:nvSpPr>
        <p:spPr>
          <a:xfrm>
            <a:off x="6471291" y="3552285"/>
            <a:ext cx="1172935"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$420</a:t>
            </a:r>
          </a:p>
        </p:txBody>
      </p:sp>
      <p:sp>
        <p:nvSpPr>
          <p:cNvPr id="64" name="TextBox 63">
            <a:extLst>
              <a:ext uri="{FF2B5EF4-FFF2-40B4-BE49-F238E27FC236}">
                <a16:creationId xmlns:a16="http://schemas.microsoft.com/office/drawing/2014/main" id="{4719AEC8-9A15-8041-BD63-EF646077A127}"/>
              </a:ext>
            </a:extLst>
          </p:cNvPr>
          <p:cNvSpPr txBox="1"/>
          <p:nvPr/>
        </p:nvSpPr>
        <p:spPr>
          <a:xfrm>
            <a:off x="6482687" y="4157193"/>
            <a:ext cx="1172935"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$300</a:t>
            </a:r>
          </a:p>
        </p:txBody>
      </p:sp>
      <p:sp>
        <p:nvSpPr>
          <p:cNvPr id="65" name="TextBox 64">
            <a:extLst>
              <a:ext uri="{FF2B5EF4-FFF2-40B4-BE49-F238E27FC236}">
                <a16:creationId xmlns:a16="http://schemas.microsoft.com/office/drawing/2014/main" id="{A08DAD2E-9EE8-0042-A320-9EE946C75810}"/>
              </a:ext>
            </a:extLst>
          </p:cNvPr>
          <p:cNvSpPr txBox="1"/>
          <p:nvPr/>
        </p:nvSpPr>
        <p:spPr>
          <a:xfrm>
            <a:off x="7246388" y="4064269"/>
            <a:ext cx="1172935"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Mary’s benefit</a:t>
            </a:r>
          </a:p>
        </p:txBody>
      </p:sp>
      <p:sp>
        <p:nvSpPr>
          <p:cNvPr id="66" name="TextBox 65">
            <a:extLst>
              <a:ext uri="{FF2B5EF4-FFF2-40B4-BE49-F238E27FC236}">
                <a16:creationId xmlns:a16="http://schemas.microsoft.com/office/drawing/2014/main" id="{AAC86D0E-EEAB-024C-BF4C-1B7939E83C98}"/>
              </a:ext>
            </a:extLst>
          </p:cNvPr>
          <p:cNvSpPr txBox="1"/>
          <p:nvPr/>
        </p:nvSpPr>
        <p:spPr>
          <a:xfrm>
            <a:off x="6331478" y="4744583"/>
            <a:ext cx="2563140" cy="1077218"/>
          </a:xfrm>
          <a:prstGeom prst="rect">
            <a:avLst/>
          </a:prstGeom>
          <a:noFill/>
        </p:spPr>
        <p:txBody>
          <a:bodyPr wrap="square" rtlCol="0">
            <a:spAutoFit/>
          </a:bodyPr>
          <a:lstStyle/>
          <a:p>
            <a:r>
              <a:rPr lang="en-US" sz="1600" b="1" dirty="0"/>
              <a:t>Scenario 3: </a:t>
            </a:r>
          </a:p>
          <a:p>
            <a:r>
              <a:rPr lang="en-US" sz="1600" dirty="0"/>
              <a:t>Files at age 62 and is entitled to reduced benefit and spousal benefit. </a:t>
            </a:r>
          </a:p>
        </p:txBody>
      </p:sp>
      <p:sp>
        <p:nvSpPr>
          <p:cNvPr id="67" name="TextBox 66">
            <a:extLst>
              <a:ext uri="{FF2B5EF4-FFF2-40B4-BE49-F238E27FC236}">
                <a16:creationId xmlns:a16="http://schemas.microsoft.com/office/drawing/2014/main" id="{7FBE9BE0-BDBB-1343-B167-A3B84E5DA7C7}"/>
              </a:ext>
            </a:extLst>
          </p:cNvPr>
          <p:cNvSpPr txBox="1"/>
          <p:nvPr/>
        </p:nvSpPr>
        <p:spPr>
          <a:xfrm>
            <a:off x="6417230" y="2969747"/>
            <a:ext cx="1172935"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$720</a:t>
            </a:r>
          </a:p>
        </p:txBody>
      </p:sp>
      <p:sp>
        <p:nvSpPr>
          <p:cNvPr id="68" name="TextBox 67">
            <a:extLst>
              <a:ext uri="{FF2B5EF4-FFF2-40B4-BE49-F238E27FC236}">
                <a16:creationId xmlns:a16="http://schemas.microsoft.com/office/drawing/2014/main" id="{C2F9C246-D3D0-F643-B1E1-A3C1208C2819}"/>
              </a:ext>
            </a:extLst>
          </p:cNvPr>
          <p:cNvSpPr txBox="1"/>
          <p:nvPr/>
        </p:nvSpPr>
        <p:spPr>
          <a:xfrm>
            <a:off x="9126218" y="3532276"/>
            <a:ext cx="1172935"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$300</a:t>
            </a:r>
          </a:p>
        </p:txBody>
      </p:sp>
      <p:sp>
        <p:nvSpPr>
          <p:cNvPr id="69" name="TextBox 68">
            <a:extLst>
              <a:ext uri="{FF2B5EF4-FFF2-40B4-BE49-F238E27FC236}">
                <a16:creationId xmlns:a16="http://schemas.microsoft.com/office/drawing/2014/main" id="{65880293-BA50-8C43-BDF6-AD4287101F1E}"/>
              </a:ext>
            </a:extLst>
          </p:cNvPr>
          <p:cNvSpPr txBox="1"/>
          <p:nvPr/>
        </p:nvSpPr>
        <p:spPr>
          <a:xfrm>
            <a:off x="9058356" y="4744583"/>
            <a:ext cx="1973117" cy="1077218"/>
          </a:xfrm>
          <a:prstGeom prst="rect">
            <a:avLst/>
          </a:prstGeom>
          <a:noFill/>
        </p:spPr>
        <p:txBody>
          <a:bodyPr wrap="square" rtlCol="0">
            <a:spAutoFit/>
          </a:bodyPr>
          <a:lstStyle/>
          <a:p>
            <a:r>
              <a:rPr lang="en-US" sz="1600" b="1" dirty="0"/>
              <a:t>Scenario 4: </a:t>
            </a:r>
          </a:p>
          <a:p>
            <a:r>
              <a:rPr lang="en-US" sz="1600" dirty="0"/>
              <a:t>Files at age 62 and is only entitled to reduced benefit. </a:t>
            </a:r>
          </a:p>
        </p:txBody>
      </p:sp>
      <p:cxnSp>
        <p:nvCxnSpPr>
          <p:cNvPr id="70" name="Straight Connector 69">
            <a:extLst>
              <a:ext uri="{FF2B5EF4-FFF2-40B4-BE49-F238E27FC236}">
                <a16:creationId xmlns:a16="http://schemas.microsoft.com/office/drawing/2014/main" id="{642473C5-7F97-F442-A4ED-8A85C43C9447}"/>
              </a:ext>
            </a:extLst>
          </p:cNvPr>
          <p:cNvCxnSpPr>
            <a:cxnSpLocks/>
          </p:cNvCxnSpPr>
          <p:nvPr/>
        </p:nvCxnSpPr>
        <p:spPr bwMode="auto">
          <a:xfrm>
            <a:off x="559257" y="4592189"/>
            <a:ext cx="10398795" cy="0"/>
          </a:xfrm>
          <a:prstGeom prst="line">
            <a:avLst/>
          </a:prstGeom>
          <a:ln>
            <a:solidFill>
              <a:srgbClr val="9999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11308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085" y="202223"/>
            <a:ext cx="10917264" cy="838200"/>
          </a:xfrm>
        </p:spPr>
        <p:txBody>
          <a:bodyPr/>
          <a:lstStyle/>
          <a:p>
            <a:r>
              <a:rPr lang="en-US" dirty="0"/>
              <a:t>Opportunities to Maximize Benefits</a:t>
            </a:r>
            <a:br>
              <a:rPr lang="en-US" dirty="0"/>
            </a:br>
            <a:r>
              <a:rPr lang="en-US" sz="2000" b="1" dirty="0">
                <a:solidFill>
                  <a:srgbClr val="768692"/>
                </a:solidFill>
              </a:rPr>
              <a:t>Important for large differences in benefit amounts and/or life expectancies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22</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133042"/>
            <a:ext cx="9492291" cy="42209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None/>
            </a:pPr>
            <a:r>
              <a:rPr lang="en-US" sz="1000" dirty="0">
                <a:solidFill>
                  <a:srgbClr val="222222"/>
                </a:solidFill>
                <a:latin typeface="+mj-lt"/>
              </a:rPr>
              <a:t>* For each year over 20 of “substantial earnings,” an individual receives 5% on top of the first 40%</a:t>
            </a:r>
            <a:endParaRPr lang="en-US" altLang="en-US" sz="1000" dirty="0">
              <a:latin typeface="+mj-lt"/>
            </a:endParaRPr>
          </a:p>
          <a:p>
            <a:pPr eaLnBrk="1" hangingPunct="1">
              <a:spcBef>
                <a:spcPct val="0"/>
              </a:spcBef>
              <a:buClrTx/>
              <a:buSzTx/>
              <a:buFontTx/>
              <a:buNone/>
            </a:pPr>
            <a:r>
              <a:rPr lang="en-US" altLang="en-US" sz="1000" dirty="0"/>
              <a:t>Hypothetical example.</a:t>
            </a:r>
          </a:p>
        </p:txBody>
      </p:sp>
      <p:sp>
        <p:nvSpPr>
          <p:cNvPr id="22" name="AutoShape 10">
            <a:extLst>
              <a:ext uri="{FF2B5EF4-FFF2-40B4-BE49-F238E27FC236}">
                <a16:creationId xmlns:a16="http://schemas.microsoft.com/office/drawing/2014/main" id="{69BE83B6-E682-694F-A3EC-0C4B1E67D042}"/>
              </a:ext>
            </a:extLst>
          </p:cNvPr>
          <p:cNvSpPr>
            <a:spLocks noChangeArrowheads="1"/>
          </p:cNvSpPr>
          <p:nvPr/>
        </p:nvSpPr>
        <p:spPr bwMode="auto">
          <a:xfrm>
            <a:off x="0" y="1853239"/>
            <a:ext cx="5840746" cy="3995813"/>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23" name="Rectangle 22">
            <a:extLst>
              <a:ext uri="{FF2B5EF4-FFF2-40B4-BE49-F238E27FC236}">
                <a16:creationId xmlns:a16="http://schemas.microsoft.com/office/drawing/2014/main" id="{C89F9413-1AC9-E345-8ABD-F022C0370237}"/>
              </a:ext>
            </a:extLst>
          </p:cNvPr>
          <p:cNvSpPr/>
          <p:nvPr/>
        </p:nvSpPr>
        <p:spPr>
          <a:xfrm>
            <a:off x="8485612" y="2328327"/>
            <a:ext cx="1098085" cy="34888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6">
            <a:extLst>
              <a:ext uri="{FF2B5EF4-FFF2-40B4-BE49-F238E27FC236}">
                <a16:creationId xmlns:a16="http://schemas.microsoft.com/office/drawing/2014/main" id="{F9C35A34-C627-324B-BFC9-3A74103A6E4A}"/>
              </a:ext>
            </a:extLst>
          </p:cNvPr>
          <p:cNvSpPr>
            <a:spLocks noChangeArrowheads="1"/>
          </p:cNvSpPr>
          <p:nvPr/>
        </p:nvSpPr>
        <p:spPr bwMode="auto">
          <a:xfrm>
            <a:off x="8498995" y="2392269"/>
            <a:ext cx="1071318" cy="26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ctr" eaLnBrk="0" hangingPunct="0">
              <a:spcBef>
                <a:spcPts val="300"/>
              </a:spcBef>
              <a:buClr>
                <a:schemeClr val="accent1"/>
              </a:buClr>
              <a:defRPr/>
            </a:pPr>
            <a:r>
              <a:rPr lang="en-US" sz="1600" b="1" dirty="0">
                <a:solidFill>
                  <a:srgbClr val="7A9B3D"/>
                </a:solidFill>
                <a:latin typeface="Arial" charset="0"/>
                <a:ea typeface="Geneva" charset="0"/>
                <a:cs typeface="ＭＳ Ｐゴシック" charset="0"/>
              </a:rPr>
              <a:t>WEP</a:t>
            </a:r>
            <a:endParaRPr lang="en-US" sz="1400" dirty="0">
              <a:solidFill>
                <a:srgbClr val="7A9B3D"/>
              </a:solidFill>
              <a:latin typeface="Arial" charset="0"/>
              <a:ea typeface="Geneva" charset="0"/>
              <a:cs typeface="ＭＳ Ｐゴシック" charset="0"/>
            </a:endParaRPr>
          </a:p>
        </p:txBody>
      </p:sp>
      <p:sp>
        <p:nvSpPr>
          <p:cNvPr id="25" name="Down Arrow 24">
            <a:extLst>
              <a:ext uri="{FF2B5EF4-FFF2-40B4-BE49-F238E27FC236}">
                <a16:creationId xmlns:a16="http://schemas.microsoft.com/office/drawing/2014/main" id="{FD420B99-240F-DC48-88D4-683B4CE8823E}"/>
              </a:ext>
            </a:extLst>
          </p:cNvPr>
          <p:cNvSpPr/>
          <p:nvPr/>
        </p:nvSpPr>
        <p:spPr>
          <a:xfrm>
            <a:off x="8859835" y="2595622"/>
            <a:ext cx="339579" cy="407507"/>
          </a:xfrm>
          <a:prstGeom prst="downArrow">
            <a:avLst>
              <a:gd name="adj1" fmla="val 50000"/>
              <a:gd name="adj2" fmla="val 60000"/>
            </a:avLst>
          </a:prstGeom>
          <a:solidFill>
            <a:schemeClr val="tx2">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6">
            <a:extLst>
              <a:ext uri="{FF2B5EF4-FFF2-40B4-BE49-F238E27FC236}">
                <a16:creationId xmlns:a16="http://schemas.microsoft.com/office/drawing/2014/main" id="{5EB7B31F-1B78-0E4C-91E0-D2415EB6B94A}"/>
              </a:ext>
            </a:extLst>
          </p:cNvPr>
          <p:cNvSpPr>
            <a:spLocks noChangeArrowheads="1"/>
          </p:cNvSpPr>
          <p:nvPr/>
        </p:nvSpPr>
        <p:spPr bwMode="auto">
          <a:xfrm>
            <a:off x="5804357" y="1949935"/>
            <a:ext cx="6387643" cy="37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ctr" eaLnBrk="0" hangingPunct="0">
              <a:spcBef>
                <a:spcPts val="300"/>
              </a:spcBef>
              <a:buClr>
                <a:schemeClr val="accent1"/>
              </a:buClr>
              <a:defRPr/>
            </a:pPr>
            <a:r>
              <a:rPr lang="en-US" sz="1600" b="1" dirty="0">
                <a:latin typeface="Arial" charset="0"/>
                <a:ea typeface="Geneva" charset="0"/>
                <a:cs typeface="ＭＳ Ｐゴシック" charset="0"/>
              </a:rPr>
              <a:t>CALCULATING WEP</a:t>
            </a:r>
            <a:endParaRPr lang="en-US" sz="1400" dirty="0">
              <a:latin typeface="Arial" charset="0"/>
              <a:ea typeface="Geneva" charset="0"/>
              <a:cs typeface="ＭＳ Ｐゴシック" charset="0"/>
            </a:endParaRPr>
          </a:p>
        </p:txBody>
      </p:sp>
      <p:sp>
        <p:nvSpPr>
          <p:cNvPr id="27" name="Rectangle 9">
            <a:extLst>
              <a:ext uri="{FF2B5EF4-FFF2-40B4-BE49-F238E27FC236}">
                <a16:creationId xmlns:a16="http://schemas.microsoft.com/office/drawing/2014/main" id="{99A233B3-318F-9A47-8D78-9F31598E7DBB}"/>
              </a:ext>
            </a:extLst>
          </p:cNvPr>
          <p:cNvSpPr>
            <a:spLocks noChangeArrowheads="1"/>
          </p:cNvSpPr>
          <p:nvPr/>
        </p:nvSpPr>
        <p:spPr bwMode="auto">
          <a:xfrm>
            <a:off x="1177990" y="2208805"/>
            <a:ext cx="4252992" cy="23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t>Individuals who earned a pension and did not pay Social Security taxes, and are eligible for Social Security benefits (based on their earnings and work history) </a:t>
            </a:r>
            <a:endParaRPr lang="en-US" sz="1600" dirty="0"/>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A modified formula is used to calculate PIA</a:t>
            </a:r>
          </a:p>
          <a:p>
            <a:pPr marL="168275" indent="-168275" eaLnBrk="0" hangingPunct="0">
              <a:lnSpc>
                <a:spcPct val="110000"/>
              </a:lnSpc>
              <a:spcBef>
                <a:spcPts val="0"/>
              </a:spcBef>
              <a:spcAft>
                <a:spcPts val="1200"/>
              </a:spcAft>
              <a:buClr>
                <a:srgbClr val="7A9B3D"/>
              </a:buClr>
              <a:buSzPct val="100000"/>
              <a:buFont typeface="Arial" panose="020B0604020202020204" pitchFamily="34" charset="0"/>
              <a:buChar char="•"/>
              <a:tabLst>
                <a:tab pos="1035050" algn="l"/>
              </a:tabLst>
              <a:defRPr/>
            </a:pPr>
            <a:r>
              <a:rPr lang="en-US" sz="1600" dirty="0">
                <a:ea typeface="Geneva" pitchFamily="125" charset="-128"/>
              </a:rPr>
              <a:t>Reduces replacement rate of 90% </a:t>
            </a:r>
            <a:br>
              <a:rPr lang="en-US" sz="1600" dirty="0">
                <a:ea typeface="Geneva" pitchFamily="125" charset="-128"/>
              </a:rPr>
            </a:br>
            <a:r>
              <a:rPr lang="en-US" sz="1600" dirty="0">
                <a:ea typeface="Geneva" pitchFamily="125" charset="-128"/>
              </a:rPr>
              <a:t>of the first $1,024 to 40%*</a:t>
            </a:r>
          </a:p>
          <a:p>
            <a:pPr eaLnBrk="0" hangingPunct="0">
              <a:lnSpc>
                <a:spcPct val="110000"/>
              </a:lnSpc>
              <a:spcBef>
                <a:spcPts val="0"/>
              </a:spcBef>
              <a:spcAft>
                <a:spcPts val="1200"/>
              </a:spcAft>
              <a:buClr>
                <a:schemeClr val="accent2"/>
              </a:buClr>
              <a:buSzPct val="140000"/>
              <a:tabLst>
                <a:tab pos="300038" algn="l"/>
                <a:tab pos="1035050" algn="l"/>
              </a:tabLst>
              <a:defRPr/>
            </a:pPr>
            <a:r>
              <a:rPr lang="en-US" sz="1600" b="1" dirty="0">
                <a:ea typeface="Geneva" pitchFamily="125" charset="-128"/>
              </a:rPr>
              <a:t>Maximum reduction in 2022 is $512</a:t>
            </a:r>
            <a:br>
              <a:rPr lang="en-US" sz="1600" b="1" dirty="0">
                <a:ea typeface="Geneva" pitchFamily="125" charset="-128"/>
              </a:rPr>
            </a:br>
            <a:r>
              <a:rPr lang="en-US" sz="1600" b="1" dirty="0">
                <a:ea typeface="Geneva" pitchFamily="125" charset="-128"/>
              </a:rPr>
              <a:t>or 50% of pension, whichever is less</a:t>
            </a:r>
          </a:p>
          <a:p>
            <a:pPr eaLnBrk="0" hangingPunct="0">
              <a:lnSpc>
                <a:spcPct val="110000"/>
              </a:lnSpc>
              <a:spcBef>
                <a:spcPts val="0"/>
              </a:spcBef>
              <a:spcAft>
                <a:spcPts val="1200"/>
              </a:spcAft>
              <a:buClr>
                <a:schemeClr val="accent2"/>
              </a:buClr>
              <a:buSzPct val="140000"/>
              <a:tabLst>
                <a:tab pos="300038" algn="l"/>
                <a:tab pos="1035050" algn="l"/>
              </a:tabLst>
              <a:defRPr/>
            </a:pPr>
            <a:r>
              <a:rPr lang="en-US" sz="1600" b="1" dirty="0">
                <a:ea typeface="Geneva" pitchFamily="125" charset="-128"/>
              </a:rPr>
              <a:t>WEP reduction may be as low as $0</a:t>
            </a:r>
          </a:p>
        </p:txBody>
      </p:sp>
      <p:sp>
        <p:nvSpPr>
          <p:cNvPr id="28" name="Freeform 6">
            <a:extLst>
              <a:ext uri="{FF2B5EF4-FFF2-40B4-BE49-F238E27FC236}">
                <a16:creationId xmlns:a16="http://schemas.microsoft.com/office/drawing/2014/main" id="{A9F892F3-9D62-444A-8060-4D125EF40039}"/>
              </a:ext>
            </a:extLst>
          </p:cNvPr>
          <p:cNvSpPr>
            <a:spLocks/>
          </p:cNvSpPr>
          <p:nvPr/>
        </p:nvSpPr>
        <p:spPr bwMode="auto">
          <a:xfrm>
            <a:off x="850840" y="2210627"/>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rgbClr val="7A9B3D"/>
              </a:solidFill>
            </a:endParaRPr>
          </a:p>
        </p:txBody>
      </p:sp>
      <p:sp>
        <p:nvSpPr>
          <p:cNvPr id="29" name="Freeform 6">
            <a:extLst>
              <a:ext uri="{FF2B5EF4-FFF2-40B4-BE49-F238E27FC236}">
                <a16:creationId xmlns:a16="http://schemas.microsoft.com/office/drawing/2014/main" id="{561719F0-5DBA-AB43-B9F4-4605105A0535}"/>
              </a:ext>
            </a:extLst>
          </p:cNvPr>
          <p:cNvSpPr>
            <a:spLocks/>
          </p:cNvSpPr>
          <p:nvPr/>
        </p:nvSpPr>
        <p:spPr bwMode="auto">
          <a:xfrm>
            <a:off x="850840" y="3330105"/>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rgbClr val="7A9B3D"/>
              </a:solidFill>
            </a:endParaRPr>
          </a:p>
        </p:txBody>
      </p:sp>
      <p:sp>
        <p:nvSpPr>
          <p:cNvPr id="30" name="Freeform 6">
            <a:extLst>
              <a:ext uri="{FF2B5EF4-FFF2-40B4-BE49-F238E27FC236}">
                <a16:creationId xmlns:a16="http://schemas.microsoft.com/office/drawing/2014/main" id="{BF7FB89A-865A-2641-829E-F879FB7F4996}"/>
              </a:ext>
            </a:extLst>
          </p:cNvPr>
          <p:cNvSpPr>
            <a:spLocks/>
          </p:cNvSpPr>
          <p:nvPr/>
        </p:nvSpPr>
        <p:spPr bwMode="auto">
          <a:xfrm>
            <a:off x="867190" y="4393913"/>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rgbClr val="7A9B3D"/>
              </a:solidFill>
            </a:endParaRPr>
          </a:p>
        </p:txBody>
      </p:sp>
      <p:sp>
        <p:nvSpPr>
          <p:cNvPr id="31" name="Rectangle 30">
            <a:extLst>
              <a:ext uri="{FF2B5EF4-FFF2-40B4-BE49-F238E27FC236}">
                <a16:creationId xmlns:a16="http://schemas.microsoft.com/office/drawing/2014/main" id="{87FF624F-7D5D-3C44-99D0-B908081FDD13}"/>
              </a:ext>
            </a:extLst>
          </p:cNvPr>
          <p:cNvSpPr/>
          <p:nvPr/>
        </p:nvSpPr>
        <p:spPr>
          <a:xfrm>
            <a:off x="7169416" y="3076468"/>
            <a:ext cx="3693913" cy="2468880"/>
          </a:xfrm>
          <a:prstGeom prst="rect">
            <a:avLst/>
          </a:prstGeom>
          <a:noFill/>
          <a:ln w="38100" cmpd="sng">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31">
            <a:extLst>
              <a:ext uri="{FF2B5EF4-FFF2-40B4-BE49-F238E27FC236}">
                <a16:creationId xmlns:a16="http://schemas.microsoft.com/office/drawing/2014/main" id="{328FEA96-F754-524E-B1AB-4EF1512098FA}"/>
              </a:ext>
            </a:extLst>
          </p:cNvPr>
          <p:cNvSpPr txBox="1">
            <a:spLocks noChangeArrowheads="1"/>
          </p:cNvSpPr>
          <p:nvPr/>
        </p:nvSpPr>
        <p:spPr bwMode="auto">
          <a:xfrm>
            <a:off x="7169416" y="4075621"/>
            <a:ext cx="3693912" cy="52322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r>
              <a:rPr lang="en-US" sz="1400" dirty="0">
                <a:solidFill>
                  <a:srgbClr val="768692"/>
                </a:solidFill>
              </a:rPr>
              <a:t>32% of AIME $1,024</a:t>
            </a:r>
            <a:br>
              <a:rPr lang="en-US" sz="1400" dirty="0">
                <a:solidFill>
                  <a:srgbClr val="768692"/>
                </a:solidFill>
              </a:rPr>
            </a:br>
            <a:r>
              <a:rPr lang="en-US" sz="1400" dirty="0">
                <a:solidFill>
                  <a:srgbClr val="768692"/>
                </a:solidFill>
              </a:rPr>
              <a:t>through $6,172</a:t>
            </a:r>
          </a:p>
        </p:txBody>
      </p:sp>
      <p:sp>
        <p:nvSpPr>
          <p:cNvPr id="33" name="Text Box 179">
            <a:extLst>
              <a:ext uri="{FF2B5EF4-FFF2-40B4-BE49-F238E27FC236}">
                <a16:creationId xmlns:a16="http://schemas.microsoft.com/office/drawing/2014/main" id="{ACF2DCEB-47D7-ED4E-966E-C998DD6DBF04}"/>
              </a:ext>
            </a:extLst>
          </p:cNvPr>
          <p:cNvSpPr txBox="1">
            <a:spLocks noChangeArrowheads="1"/>
          </p:cNvSpPr>
          <p:nvPr/>
        </p:nvSpPr>
        <p:spPr bwMode="auto">
          <a:xfrm>
            <a:off x="7169415" y="3608320"/>
            <a:ext cx="3693913"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algn="ctr" eaLnBrk="1" hangingPunct="1">
              <a:spcBef>
                <a:spcPct val="50000"/>
              </a:spcBef>
              <a:buFont typeface="Symbol" charset="0"/>
              <a:buNone/>
              <a:defRPr/>
            </a:pPr>
            <a:r>
              <a:rPr lang="en-US" sz="3200" b="1" dirty="0">
                <a:solidFill>
                  <a:srgbClr val="7A9B3D"/>
                </a:solidFill>
              </a:rPr>
              <a:t>+</a:t>
            </a:r>
          </a:p>
        </p:txBody>
      </p:sp>
      <p:sp>
        <p:nvSpPr>
          <p:cNvPr id="34" name="Text Box 131">
            <a:extLst>
              <a:ext uri="{FF2B5EF4-FFF2-40B4-BE49-F238E27FC236}">
                <a16:creationId xmlns:a16="http://schemas.microsoft.com/office/drawing/2014/main" id="{C626B598-40EE-E945-8F7E-85437659DF2E}"/>
              </a:ext>
            </a:extLst>
          </p:cNvPr>
          <p:cNvSpPr txBox="1">
            <a:spLocks noChangeArrowheads="1"/>
          </p:cNvSpPr>
          <p:nvPr/>
        </p:nvSpPr>
        <p:spPr bwMode="auto">
          <a:xfrm>
            <a:off x="7169415" y="3147736"/>
            <a:ext cx="3693913" cy="52322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r>
              <a:rPr lang="en-US" sz="1400" dirty="0">
                <a:solidFill>
                  <a:srgbClr val="768692"/>
                </a:solidFill>
              </a:rPr>
              <a:t>40%–90% of the first Average </a:t>
            </a:r>
            <a:br>
              <a:rPr lang="en-US" sz="1400" dirty="0">
                <a:solidFill>
                  <a:srgbClr val="768692"/>
                </a:solidFill>
              </a:rPr>
            </a:br>
            <a:r>
              <a:rPr lang="en-US" sz="1400" dirty="0">
                <a:solidFill>
                  <a:srgbClr val="768692"/>
                </a:solidFill>
              </a:rPr>
              <a:t>Index Monthly Earnings (AIME) $1,024</a:t>
            </a:r>
          </a:p>
        </p:txBody>
      </p:sp>
      <p:sp>
        <p:nvSpPr>
          <p:cNvPr id="35" name="Text Box 131">
            <a:extLst>
              <a:ext uri="{FF2B5EF4-FFF2-40B4-BE49-F238E27FC236}">
                <a16:creationId xmlns:a16="http://schemas.microsoft.com/office/drawing/2014/main" id="{E713BBBB-1763-FA46-A090-4B4BD40C2A2B}"/>
              </a:ext>
            </a:extLst>
          </p:cNvPr>
          <p:cNvSpPr txBox="1">
            <a:spLocks noChangeArrowheads="1"/>
          </p:cNvSpPr>
          <p:nvPr/>
        </p:nvSpPr>
        <p:spPr bwMode="auto">
          <a:xfrm>
            <a:off x="7169416" y="5099964"/>
            <a:ext cx="3693912"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r>
              <a:rPr lang="en-US" sz="1400" dirty="0">
                <a:solidFill>
                  <a:srgbClr val="768692"/>
                </a:solidFill>
              </a:rPr>
              <a:t>15% of AIME over $6,172</a:t>
            </a:r>
          </a:p>
        </p:txBody>
      </p:sp>
      <p:sp>
        <p:nvSpPr>
          <p:cNvPr id="36" name="Text Box 179">
            <a:extLst>
              <a:ext uri="{FF2B5EF4-FFF2-40B4-BE49-F238E27FC236}">
                <a16:creationId xmlns:a16="http://schemas.microsoft.com/office/drawing/2014/main" id="{C46BB041-9E00-624C-99BB-02FEAEC82066}"/>
              </a:ext>
            </a:extLst>
          </p:cNvPr>
          <p:cNvSpPr txBox="1">
            <a:spLocks noChangeArrowheads="1"/>
          </p:cNvSpPr>
          <p:nvPr/>
        </p:nvSpPr>
        <p:spPr bwMode="auto">
          <a:xfrm>
            <a:off x="7169415" y="4551040"/>
            <a:ext cx="3693913"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algn="ctr" eaLnBrk="1" hangingPunct="1">
              <a:spcBef>
                <a:spcPct val="50000"/>
              </a:spcBef>
              <a:buFont typeface="Symbol" charset="0"/>
              <a:buNone/>
              <a:defRPr/>
            </a:pPr>
            <a:r>
              <a:rPr lang="en-US" sz="3200" b="1" dirty="0">
                <a:solidFill>
                  <a:srgbClr val="7A9B3D"/>
                </a:solidFill>
              </a:rPr>
              <a:t>+</a:t>
            </a:r>
          </a:p>
        </p:txBody>
      </p:sp>
      <p:sp>
        <p:nvSpPr>
          <p:cNvPr id="37" name="Freeform 6">
            <a:extLst>
              <a:ext uri="{FF2B5EF4-FFF2-40B4-BE49-F238E27FC236}">
                <a16:creationId xmlns:a16="http://schemas.microsoft.com/office/drawing/2014/main" id="{3A23667D-6380-2743-B007-2DE01048F20C}"/>
              </a:ext>
            </a:extLst>
          </p:cNvPr>
          <p:cNvSpPr>
            <a:spLocks/>
          </p:cNvSpPr>
          <p:nvPr/>
        </p:nvSpPr>
        <p:spPr bwMode="auto">
          <a:xfrm>
            <a:off x="850840" y="5047388"/>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rgbClr val="7A9B3D"/>
              </a:solidFill>
            </a:endParaRPr>
          </a:p>
        </p:txBody>
      </p:sp>
      <p:sp>
        <p:nvSpPr>
          <p:cNvPr id="38" name="Rectangle 37">
            <a:extLst>
              <a:ext uri="{FF2B5EF4-FFF2-40B4-BE49-F238E27FC236}">
                <a16:creationId xmlns:a16="http://schemas.microsoft.com/office/drawing/2014/main" id="{2F077900-D164-3045-AC75-559CC9E1BC29}"/>
              </a:ext>
            </a:extLst>
          </p:cNvPr>
          <p:cNvSpPr/>
          <p:nvPr/>
        </p:nvSpPr>
        <p:spPr>
          <a:xfrm>
            <a:off x="1571285" y="1386494"/>
            <a:ext cx="2698175" cy="369332"/>
          </a:xfrm>
          <a:prstGeom prst="rect">
            <a:avLst/>
          </a:prstGeom>
        </p:spPr>
        <p:txBody>
          <a:bodyPr wrap="none">
            <a:spAutoFit/>
          </a:bodyPr>
          <a:lstStyle/>
          <a:p>
            <a:r>
              <a:rPr lang="en-US" sz="1800" b="1" dirty="0">
                <a:solidFill>
                  <a:srgbClr val="7A9B3D"/>
                </a:solidFill>
              </a:rPr>
              <a:t>Who may be affected? </a:t>
            </a:r>
            <a:endParaRPr lang="en-US" sz="1800" dirty="0">
              <a:solidFill>
                <a:srgbClr val="7A9B3D"/>
              </a:solidFill>
            </a:endParaRPr>
          </a:p>
        </p:txBody>
      </p:sp>
      <p:cxnSp>
        <p:nvCxnSpPr>
          <p:cNvPr id="39" name="Straight Connector 38">
            <a:extLst>
              <a:ext uri="{FF2B5EF4-FFF2-40B4-BE49-F238E27FC236}">
                <a16:creationId xmlns:a16="http://schemas.microsoft.com/office/drawing/2014/main" id="{A3A3C34D-FB3E-8848-B57E-970CDCBF6285}"/>
              </a:ext>
            </a:extLst>
          </p:cNvPr>
          <p:cNvCxnSpPr>
            <a:cxnSpLocks/>
          </p:cNvCxnSpPr>
          <p:nvPr/>
        </p:nvCxnSpPr>
        <p:spPr bwMode="auto">
          <a:xfrm>
            <a:off x="-124691" y="1845306"/>
            <a:ext cx="12316691"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C3597824-AA03-1E4C-B1A3-A032CA2939A6}"/>
              </a:ext>
            </a:extLst>
          </p:cNvPr>
          <p:cNvCxnSpPr>
            <a:cxnSpLocks/>
          </p:cNvCxnSpPr>
          <p:nvPr/>
        </p:nvCxnSpPr>
        <p:spPr bwMode="auto">
          <a:xfrm>
            <a:off x="0" y="584905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91809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Security Eligibility and Sustainability</a:t>
            </a:r>
            <a:br>
              <a:rPr lang="en-US" dirty="0"/>
            </a:b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23</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2" name="Text Box 21">
            <a:extLst>
              <a:ext uri="{FF2B5EF4-FFF2-40B4-BE49-F238E27FC236}">
                <a16:creationId xmlns:a16="http://schemas.microsoft.com/office/drawing/2014/main" id="{03369B00-C6B0-4EEC-9F61-C53A8675FCF0}"/>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Source: Social Security Administration.</a:t>
            </a:r>
          </a:p>
        </p:txBody>
      </p:sp>
      <p:pic>
        <p:nvPicPr>
          <p:cNvPr id="13" name="Picture 30" descr="182202485_7">
            <a:extLst>
              <a:ext uri="{FF2B5EF4-FFF2-40B4-BE49-F238E27FC236}">
                <a16:creationId xmlns:a16="http://schemas.microsoft.com/office/drawing/2014/main" id="{2EE5C3EF-AD1D-9C4C-B2E3-677B55448B7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29" t="17287" r="19461" b="43178"/>
          <a:stretch/>
        </p:blipFill>
        <p:spPr bwMode="auto">
          <a:xfrm>
            <a:off x="0" y="1735555"/>
            <a:ext cx="4392000" cy="327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66D4B196-4860-D44D-B868-977CC2243F57}"/>
              </a:ext>
            </a:extLst>
          </p:cNvPr>
          <p:cNvSpPr/>
          <p:nvPr/>
        </p:nvSpPr>
        <p:spPr>
          <a:xfrm>
            <a:off x="3757544" y="1737284"/>
            <a:ext cx="8434456" cy="32766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3AD23EA-AF63-8B4D-9E8D-C493FF8BDCC7}"/>
              </a:ext>
            </a:extLst>
          </p:cNvPr>
          <p:cNvSpPr>
            <a:spLocks noChangeArrowheads="1"/>
          </p:cNvSpPr>
          <p:nvPr/>
        </p:nvSpPr>
        <p:spPr bwMode="auto">
          <a:xfrm>
            <a:off x="4013599" y="1920546"/>
            <a:ext cx="7551629" cy="1969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4000"/>
              </a:lnSpc>
              <a:spcBef>
                <a:spcPts val="1800"/>
              </a:spcBef>
              <a:spcAft>
                <a:spcPts val="600"/>
              </a:spcAft>
              <a:buClr>
                <a:schemeClr val="accent2"/>
              </a:buClr>
              <a:buSzPct val="140000"/>
              <a:tabLst>
                <a:tab pos="1035050" algn="l"/>
              </a:tabLst>
              <a:defRPr/>
            </a:pPr>
            <a:r>
              <a:rPr lang="en-US" sz="1600" b="1" dirty="0">
                <a:solidFill>
                  <a:srgbClr val="7A9B3D"/>
                </a:solidFill>
                <a:latin typeface="Arial" charset="0"/>
                <a:ea typeface="Geneva" charset="0"/>
                <a:cs typeface="Times New Roman" charset="0"/>
              </a:rPr>
              <a:t>Eligibility</a:t>
            </a:r>
          </a:p>
          <a:p>
            <a:pPr marL="114300" indent="-114300" eaLnBrk="0" hangingPunct="0">
              <a:lnSpc>
                <a:spcPct val="114000"/>
              </a:lnSpc>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t>Social Security pays benefits to people that can’t work because they have a medical condition that’s expected to last at least one year or result in death.</a:t>
            </a:r>
          </a:p>
          <a:p>
            <a:pPr marL="114300" indent="-114300" eaLnBrk="0" hangingPunct="0">
              <a:lnSpc>
                <a:spcPct val="114000"/>
              </a:lnSpc>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t>Social Security pays disability benefits through two programs, </a:t>
            </a:r>
            <a:r>
              <a:rPr lang="en-US" sz="1600" b="1" dirty="0"/>
              <a:t>Social Security Disability Insurance</a:t>
            </a:r>
            <a:r>
              <a:rPr lang="en-US" sz="1600" dirty="0"/>
              <a:t> (SSDI) and </a:t>
            </a:r>
            <a:r>
              <a:rPr lang="en-US" sz="1600" b="1" dirty="0"/>
              <a:t>Social Security Income </a:t>
            </a:r>
            <a:r>
              <a:rPr lang="en-US" sz="1600" dirty="0"/>
              <a:t>(SSI).</a:t>
            </a:r>
          </a:p>
        </p:txBody>
      </p:sp>
      <p:sp>
        <p:nvSpPr>
          <p:cNvPr id="20" name="Content Placeholder 3">
            <a:extLst>
              <a:ext uri="{FF2B5EF4-FFF2-40B4-BE49-F238E27FC236}">
                <a16:creationId xmlns:a16="http://schemas.microsoft.com/office/drawing/2014/main" id="{F03F6F8E-8319-924E-BFE1-904975605794}"/>
              </a:ext>
            </a:extLst>
          </p:cNvPr>
          <p:cNvSpPr txBox="1">
            <a:spLocks/>
          </p:cNvSpPr>
          <p:nvPr/>
        </p:nvSpPr>
        <p:spPr bwMode="auto">
          <a:xfrm>
            <a:off x="4013599" y="3632951"/>
            <a:ext cx="3102818" cy="1280160"/>
          </a:xfrm>
          <a:prstGeom prst="rect">
            <a:avLst/>
          </a:prstGeom>
          <a:noFill/>
          <a:ln w="9525">
            <a:noFill/>
            <a:miter lim="800000"/>
            <a:headEnd/>
            <a:tailEnd/>
          </a:ln>
        </p:spPr>
        <p:txBody>
          <a:bodyPr vert="horz" wrap="square" lIns="91440" tIns="182880" rIns="91440" bIns="45720" numCol="1" anchor="t" anchorCtr="0" compatLnSpc="1">
            <a:prstTxWarp prst="textNoShape">
              <a:avLst/>
            </a:prstTxWarp>
            <a:normAutofit/>
          </a:bodyPr>
          <a:lstStyle>
            <a:lvl1pPr marL="114300" indent="-114300" algn="l" rtl="0" eaLnBrk="1" fontAlgn="base" hangingPunct="1">
              <a:spcBef>
                <a:spcPts val="600"/>
              </a:spcBef>
              <a:spcAft>
                <a:spcPct val="0"/>
              </a:spcAft>
              <a:buSzPct val="40000"/>
              <a:defRPr sz="1600" b="1">
                <a:solidFill>
                  <a:srgbClr val="7A9B3D"/>
                </a:solidFill>
                <a:latin typeface="+mn-lt"/>
                <a:ea typeface="+mn-ea"/>
                <a:cs typeface="+mn-cs"/>
              </a:defRPr>
            </a:lvl1pPr>
            <a:lvl2pPr marL="342900" indent="-114300" algn="l" rtl="0" eaLnBrk="1" fontAlgn="base" hangingPunct="1">
              <a:spcBef>
                <a:spcPts val="600"/>
              </a:spcBef>
              <a:spcAft>
                <a:spcPct val="0"/>
              </a:spcAft>
              <a:buClr>
                <a:srgbClr val="7A9B3D"/>
              </a:buClr>
              <a:buChar char="•"/>
              <a:defRPr sz="1400">
                <a:solidFill>
                  <a:srgbClr val="000000"/>
                </a:solidFill>
                <a:latin typeface="+mn-lt"/>
              </a:defRPr>
            </a:lvl2pPr>
            <a:lvl3pPr marL="571500" indent="-114300" algn="l" rtl="0" eaLnBrk="1" fontAlgn="base" hangingPunct="1">
              <a:spcBef>
                <a:spcPts val="600"/>
              </a:spcBef>
              <a:spcAft>
                <a:spcPct val="0"/>
              </a:spcAft>
              <a:buClr>
                <a:srgbClr val="768692"/>
              </a:buClr>
              <a:buFont typeface="Arial" pitchFamily="34" charset="0"/>
              <a:buChar char="–"/>
              <a:defRPr sz="1200">
                <a:solidFill>
                  <a:srgbClr val="000000"/>
                </a:solidFill>
                <a:latin typeface="+mn-lt"/>
              </a:defRPr>
            </a:lvl3pPr>
            <a:lvl4pPr marL="800100" indent="-114300" algn="l" rtl="0" eaLnBrk="1" fontAlgn="base" hangingPunct="1">
              <a:spcBef>
                <a:spcPts val="600"/>
              </a:spcBef>
              <a:spcAft>
                <a:spcPct val="0"/>
              </a:spcAft>
              <a:buFont typeface="Arial" pitchFamily="34" charset="0"/>
              <a:buChar char="•"/>
              <a:defRPr sz="1200">
                <a:solidFill>
                  <a:srgbClr val="000000"/>
                </a:solidFill>
                <a:latin typeface="+mn-lt"/>
              </a:defRPr>
            </a:lvl4pPr>
            <a:lvl5pPr marL="2057400" indent="-228600" algn="l" rtl="0" eaLnBrk="1" fontAlgn="base" hangingPunct="1">
              <a:lnSpc>
                <a:spcPts val="2400"/>
              </a:lnSpc>
              <a:spcBef>
                <a:spcPct val="0"/>
              </a:spcBef>
              <a:spcAft>
                <a:spcPct val="0"/>
              </a:spcAft>
              <a:defRPr sz="1400">
                <a:solidFill>
                  <a:schemeClr val="tx1"/>
                </a:solidFill>
                <a:latin typeface="+mn-lt"/>
              </a:defRPr>
            </a:lvl5pPr>
            <a:lvl6pPr marL="2514600" indent="-228600" algn="l" rtl="0" eaLnBrk="1" fontAlgn="base" hangingPunct="1">
              <a:lnSpc>
                <a:spcPts val="2400"/>
              </a:lnSpc>
              <a:spcBef>
                <a:spcPct val="0"/>
              </a:spcBef>
              <a:spcAft>
                <a:spcPct val="0"/>
              </a:spcAft>
              <a:defRPr sz="1400">
                <a:solidFill>
                  <a:schemeClr val="tx1"/>
                </a:solidFill>
                <a:latin typeface="+mn-lt"/>
              </a:defRPr>
            </a:lvl6pPr>
            <a:lvl7pPr marL="2971800" indent="-228600" algn="l" rtl="0" eaLnBrk="1" fontAlgn="base" hangingPunct="1">
              <a:lnSpc>
                <a:spcPts val="2400"/>
              </a:lnSpc>
              <a:spcBef>
                <a:spcPct val="0"/>
              </a:spcBef>
              <a:spcAft>
                <a:spcPct val="0"/>
              </a:spcAft>
              <a:defRPr sz="1400">
                <a:solidFill>
                  <a:schemeClr val="tx1"/>
                </a:solidFill>
                <a:latin typeface="+mn-lt"/>
              </a:defRPr>
            </a:lvl7pPr>
            <a:lvl8pPr marL="3429000" indent="-228600" algn="l" rtl="0" eaLnBrk="1" fontAlgn="base" hangingPunct="1">
              <a:lnSpc>
                <a:spcPts val="2400"/>
              </a:lnSpc>
              <a:spcBef>
                <a:spcPct val="0"/>
              </a:spcBef>
              <a:spcAft>
                <a:spcPct val="0"/>
              </a:spcAft>
              <a:defRPr sz="1400">
                <a:solidFill>
                  <a:schemeClr val="tx1"/>
                </a:solidFill>
                <a:latin typeface="+mn-lt"/>
              </a:defRPr>
            </a:lvl8pPr>
            <a:lvl9pPr marL="3886200" indent="-228600" algn="l" rtl="0" eaLnBrk="1" fontAlgn="base" hangingPunct="1">
              <a:lnSpc>
                <a:spcPts val="2400"/>
              </a:lnSpc>
              <a:spcBef>
                <a:spcPct val="0"/>
              </a:spcBef>
              <a:spcAft>
                <a:spcPct val="0"/>
              </a:spcAft>
              <a:defRPr sz="1400">
                <a:solidFill>
                  <a:schemeClr val="tx1"/>
                </a:solidFill>
                <a:latin typeface="+mn-lt"/>
              </a:defRPr>
            </a:lvl9pPr>
          </a:lstStyle>
          <a:p>
            <a:pPr marL="0" indent="0"/>
            <a:r>
              <a:rPr lang="en-US" dirty="0">
                <a:solidFill>
                  <a:schemeClr val="tx1"/>
                </a:solidFill>
                <a:latin typeface="Arial" pitchFamily="34" charset="0"/>
                <a:ea typeface="ＭＳ Ｐゴシック"/>
                <a:cs typeface="ＭＳ Ｐゴシック"/>
              </a:rPr>
              <a:t>SSDI</a:t>
            </a:r>
            <a:r>
              <a:rPr lang="en-US" b="0" dirty="0">
                <a:solidFill>
                  <a:schemeClr val="tx1"/>
                </a:solidFill>
                <a:latin typeface="Arial" pitchFamily="34" charset="0"/>
                <a:ea typeface="ＭＳ Ｐゴシック"/>
                <a:cs typeface="ＭＳ Ｐゴシック"/>
              </a:rPr>
              <a:t> is available to workers who have accumulated a sufficient number of work credits</a:t>
            </a:r>
          </a:p>
        </p:txBody>
      </p:sp>
      <p:sp>
        <p:nvSpPr>
          <p:cNvPr id="21" name="Content Placeholder 3">
            <a:extLst>
              <a:ext uri="{FF2B5EF4-FFF2-40B4-BE49-F238E27FC236}">
                <a16:creationId xmlns:a16="http://schemas.microsoft.com/office/drawing/2014/main" id="{C039A9D5-8014-5F4F-B905-06C1D58E4713}"/>
              </a:ext>
            </a:extLst>
          </p:cNvPr>
          <p:cNvSpPr txBox="1">
            <a:spLocks/>
          </p:cNvSpPr>
          <p:nvPr/>
        </p:nvSpPr>
        <p:spPr bwMode="auto">
          <a:xfrm>
            <a:off x="7681246" y="3593046"/>
            <a:ext cx="4140037" cy="1280160"/>
          </a:xfrm>
          <a:prstGeom prst="rect">
            <a:avLst/>
          </a:prstGeom>
          <a:noFill/>
          <a:ln w="9525">
            <a:noFill/>
            <a:miter lim="800000"/>
            <a:headEnd/>
            <a:tailEnd/>
          </a:ln>
        </p:spPr>
        <p:txBody>
          <a:bodyPr vert="horz" wrap="square" lIns="182880" tIns="182880" rIns="135852" bIns="67926" numCol="1" anchor="t" anchorCtr="0" compatLnSpc="1">
            <a:prstTxWarp prst="textNoShape">
              <a:avLst/>
            </a:prstTxWarp>
            <a:noAutofit/>
          </a:bodyPr>
          <a:lstStyle>
            <a:lvl1pPr marL="141510" indent="-141510" algn="l" rtl="0" eaLnBrk="1" fontAlgn="base" hangingPunct="1">
              <a:spcBef>
                <a:spcPts val="743"/>
              </a:spcBef>
              <a:spcAft>
                <a:spcPct val="0"/>
              </a:spcAft>
              <a:buSzPct val="40000"/>
              <a:defRPr sz="1867" b="1">
                <a:solidFill>
                  <a:srgbClr val="7A9B3D"/>
                </a:solidFill>
                <a:latin typeface="+mn-lt"/>
                <a:ea typeface="+mn-ea"/>
                <a:cs typeface="+mn-cs"/>
              </a:defRPr>
            </a:lvl1pPr>
            <a:lvl2pPr marL="424528" indent="-141510" algn="l" rtl="0" eaLnBrk="1" fontAlgn="base" hangingPunct="1">
              <a:spcBef>
                <a:spcPts val="743"/>
              </a:spcBef>
              <a:spcAft>
                <a:spcPct val="0"/>
              </a:spcAft>
              <a:buClr>
                <a:srgbClr val="7A9B3D"/>
              </a:buClr>
              <a:buChar char="•"/>
              <a:defRPr sz="1600">
                <a:solidFill>
                  <a:srgbClr val="000000"/>
                </a:solidFill>
                <a:latin typeface="+mn-lt"/>
              </a:defRPr>
            </a:lvl2pPr>
            <a:lvl3pPr marL="707548" indent="-141510" algn="l" rtl="0" eaLnBrk="1" fontAlgn="base" hangingPunct="1">
              <a:spcBef>
                <a:spcPts val="743"/>
              </a:spcBef>
              <a:spcAft>
                <a:spcPct val="0"/>
              </a:spcAft>
              <a:buClr>
                <a:srgbClr val="768692"/>
              </a:buClr>
              <a:buFont typeface="Arial" pitchFamily="34" charset="0"/>
              <a:buChar char="–"/>
              <a:defRPr sz="1467">
                <a:solidFill>
                  <a:srgbClr val="000000"/>
                </a:solidFill>
                <a:latin typeface="+mn-lt"/>
              </a:defRPr>
            </a:lvl3pPr>
            <a:lvl4pPr marL="990566" indent="-141510" algn="l" rtl="0" eaLnBrk="1" fontAlgn="base" hangingPunct="1">
              <a:spcBef>
                <a:spcPts val="743"/>
              </a:spcBef>
              <a:spcAft>
                <a:spcPct val="0"/>
              </a:spcAft>
              <a:buFont typeface="Arial" pitchFamily="34" charset="0"/>
              <a:buChar char="•"/>
              <a:defRPr sz="1467">
                <a:solidFill>
                  <a:srgbClr val="000000"/>
                </a:solidFill>
                <a:latin typeface="+mn-lt"/>
              </a:defRPr>
            </a:lvl4pPr>
            <a:lvl5pPr marL="2547168" indent="-283018" algn="l" rtl="0" eaLnBrk="1" fontAlgn="base" hangingPunct="1">
              <a:lnSpc>
                <a:spcPts val="2972"/>
              </a:lnSpc>
              <a:spcBef>
                <a:spcPct val="0"/>
              </a:spcBef>
              <a:spcAft>
                <a:spcPct val="0"/>
              </a:spcAft>
              <a:defRPr sz="1751">
                <a:solidFill>
                  <a:schemeClr val="tx1"/>
                </a:solidFill>
                <a:latin typeface="+mn-lt"/>
              </a:defRPr>
            </a:lvl5pPr>
            <a:lvl6pPr marL="3113206" indent="-283018" algn="l" rtl="0" eaLnBrk="1" fontAlgn="base" hangingPunct="1">
              <a:lnSpc>
                <a:spcPts val="2972"/>
              </a:lnSpc>
              <a:spcBef>
                <a:spcPct val="0"/>
              </a:spcBef>
              <a:spcAft>
                <a:spcPct val="0"/>
              </a:spcAft>
              <a:defRPr sz="1751">
                <a:solidFill>
                  <a:schemeClr val="tx1"/>
                </a:solidFill>
                <a:latin typeface="+mn-lt"/>
              </a:defRPr>
            </a:lvl6pPr>
            <a:lvl7pPr marL="3679244" indent="-283018" algn="l" rtl="0" eaLnBrk="1" fontAlgn="base" hangingPunct="1">
              <a:lnSpc>
                <a:spcPts val="2972"/>
              </a:lnSpc>
              <a:spcBef>
                <a:spcPct val="0"/>
              </a:spcBef>
              <a:spcAft>
                <a:spcPct val="0"/>
              </a:spcAft>
              <a:defRPr sz="1751">
                <a:solidFill>
                  <a:schemeClr val="tx1"/>
                </a:solidFill>
                <a:latin typeface="+mn-lt"/>
              </a:defRPr>
            </a:lvl7pPr>
            <a:lvl8pPr marL="4245282" indent="-283018" algn="l" rtl="0" eaLnBrk="1" fontAlgn="base" hangingPunct="1">
              <a:lnSpc>
                <a:spcPts val="2972"/>
              </a:lnSpc>
              <a:spcBef>
                <a:spcPct val="0"/>
              </a:spcBef>
              <a:spcAft>
                <a:spcPct val="0"/>
              </a:spcAft>
              <a:defRPr sz="1751">
                <a:solidFill>
                  <a:schemeClr val="tx1"/>
                </a:solidFill>
                <a:latin typeface="+mn-lt"/>
              </a:defRPr>
            </a:lvl8pPr>
            <a:lvl9pPr marL="4811318" indent="-283018" algn="l" rtl="0" eaLnBrk="1" fontAlgn="base" hangingPunct="1">
              <a:lnSpc>
                <a:spcPts val="2972"/>
              </a:lnSpc>
              <a:spcBef>
                <a:spcPct val="0"/>
              </a:spcBef>
              <a:spcAft>
                <a:spcPct val="0"/>
              </a:spcAft>
              <a:defRPr sz="1751">
                <a:solidFill>
                  <a:schemeClr val="tx1"/>
                </a:solidFill>
                <a:latin typeface="+mn-lt"/>
              </a:defRPr>
            </a:lvl9pPr>
          </a:lstStyle>
          <a:p>
            <a:pPr marL="0" indent="0"/>
            <a:r>
              <a:rPr lang="en-US" sz="1600" kern="1200" dirty="0">
                <a:solidFill>
                  <a:schemeClr val="tx1"/>
                </a:solidFill>
                <a:latin typeface="Arial" pitchFamily="34" charset="0"/>
                <a:ea typeface="ＭＳ Ｐゴシック"/>
                <a:cs typeface="ＭＳ Ｐゴシック"/>
              </a:rPr>
              <a:t>SSI</a:t>
            </a:r>
            <a:r>
              <a:rPr lang="en-US" sz="1600" b="0" kern="1200" dirty="0">
                <a:solidFill>
                  <a:schemeClr val="tx1"/>
                </a:solidFill>
                <a:latin typeface="Arial" pitchFamily="34" charset="0"/>
                <a:ea typeface="ＭＳ Ｐゴシック"/>
                <a:cs typeface="ＭＳ Ｐゴシック"/>
              </a:rPr>
              <a:t> disability benefits are available to low-income individuals who have either never worked or who haven't earned enough work credits to qualify for SSD.</a:t>
            </a:r>
          </a:p>
          <a:p>
            <a:pPr marL="0" lvl="8" indent="0" defTabSz="914400">
              <a:spcBef>
                <a:spcPts val="600"/>
              </a:spcBef>
              <a:buSzPct val="40000"/>
            </a:pPr>
            <a:endParaRPr lang="en-US" sz="1600" kern="1200" dirty="0">
              <a:latin typeface="Arial" pitchFamily="34" charset="0"/>
              <a:ea typeface="ＭＳ Ｐゴシック"/>
              <a:cs typeface="ＭＳ Ｐゴシック"/>
            </a:endParaRPr>
          </a:p>
        </p:txBody>
      </p:sp>
      <p:cxnSp>
        <p:nvCxnSpPr>
          <p:cNvPr id="23" name="Straight Connector 22">
            <a:extLst>
              <a:ext uri="{FF2B5EF4-FFF2-40B4-BE49-F238E27FC236}">
                <a16:creationId xmlns:a16="http://schemas.microsoft.com/office/drawing/2014/main" id="{823CF9E3-6D27-FA41-972A-8060A9DCE54E}"/>
              </a:ext>
            </a:extLst>
          </p:cNvPr>
          <p:cNvCxnSpPr>
            <a:cxnSpLocks/>
          </p:cNvCxnSpPr>
          <p:nvPr/>
        </p:nvCxnSpPr>
        <p:spPr>
          <a:xfrm>
            <a:off x="7398831" y="3708417"/>
            <a:ext cx="0" cy="9629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07814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Do I Meet Earnings Requirement for SSDI?</a:t>
            </a: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24</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6" name="Rectangle 15">
            <a:extLst>
              <a:ext uri="{FF2B5EF4-FFF2-40B4-BE49-F238E27FC236}">
                <a16:creationId xmlns:a16="http://schemas.microsoft.com/office/drawing/2014/main" id="{4473473E-ADD5-9B44-A903-B4B0C0C25F75}"/>
              </a:ext>
            </a:extLst>
          </p:cNvPr>
          <p:cNvSpPr/>
          <p:nvPr/>
        </p:nvSpPr>
        <p:spPr bwMode="auto">
          <a:xfrm>
            <a:off x="-1" y="1638555"/>
            <a:ext cx="12192001" cy="447850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graphicFrame>
        <p:nvGraphicFramePr>
          <p:cNvPr id="17" name="Table 16">
            <a:extLst>
              <a:ext uri="{FF2B5EF4-FFF2-40B4-BE49-F238E27FC236}">
                <a16:creationId xmlns:a16="http://schemas.microsoft.com/office/drawing/2014/main" id="{AB75E749-B93A-4D4E-9F6A-09BBD5B65BC1}"/>
              </a:ext>
            </a:extLst>
          </p:cNvPr>
          <p:cNvGraphicFramePr>
            <a:graphicFrameLocks noGrp="1"/>
          </p:cNvGraphicFramePr>
          <p:nvPr>
            <p:extLst>
              <p:ext uri="{D42A27DB-BD31-4B8C-83A1-F6EECF244321}">
                <p14:modId xmlns:p14="http://schemas.microsoft.com/office/powerpoint/2010/main" val="2099069025"/>
              </p:ext>
            </p:extLst>
          </p:nvPr>
        </p:nvGraphicFramePr>
        <p:xfrm>
          <a:off x="601518" y="907692"/>
          <a:ext cx="5774406" cy="5199887"/>
        </p:xfrm>
        <a:graphic>
          <a:graphicData uri="http://schemas.openxmlformats.org/drawingml/2006/table">
            <a:tbl>
              <a:tblPr firstRow="1" bandRow="1">
                <a:tableStyleId>{2D5ABB26-0587-4C30-8999-92F81FD0307C}</a:tableStyleId>
              </a:tblPr>
              <a:tblGrid>
                <a:gridCol w="2737627">
                  <a:extLst>
                    <a:ext uri="{9D8B030D-6E8A-4147-A177-3AD203B41FA5}">
                      <a16:colId xmlns:a16="http://schemas.microsoft.com/office/drawing/2014/main" val="20000"/>
                    </a:ext>
                  </a:extLst>
                </a:gridCol>
                <a:gridCol w="3036779">
                  <a:extLst>
                    <a:ext uri="{9D8B030D-6E8A-4147-A177-3AD203B41FA5}">
                      <a16:colId xmlns:a16="http://schemas.microsoft.com/office/drawing/2014/main" val="20001"/>
                    </a:ext>
                  </a:extLst>
                </a:gridCol>
              </a:tblGrid>
              <a:tr h="74742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298FC2"/>
                          </a:solidFill>
                          <a:effectLst/>
                          <a:uLnTx/>
                          <a:uFillTx/>
                          <a:latin typeface="Arial" charset="0"/>
                          <a:ea typeface="ＭＳ Ｐゴシック"/>
                          <a:cs typeface="ＭＳ Ｐゴシック"/>
                        </a:rPr>
                        <a:t>1</a:t>
                      </a:r>
                      <a:endParaRPr kumimoji="0" lang="en-US" sz="3600" b="0" i="0" u="none" strike="noStrike" kern="1200" cap="none" spc="0" normalizeH="0" baseline="0" dirty="0">
                        <a:ln>
                          <a:noFill/>
                        </a:ln>
                        <a:solidFill>
                          <a:srgbClr val="298FC2"/>
                        </a:solidFill>
                        <a:effectLst/>
                        <a:uLnTx/>
                        <a:uFillTx/>
                        <a:latin typeface="Arial" charset="0"/>
                        <a:ea typeface="ＭＳ Ｐゴシック"/>
                        <a:cs typeface="ＭＳ Ｐゴシック"/>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sz="1000" b="1" dirty="0">
                        <a:solidFill>
                          <a:schemeClr val="bg1"/>
                        </a:solidFill>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298FC2"/>
                    </a:solidFill>
                  </a:tcPr>
                </a:tc>
                <a:extLst>
                  <a:ext uri="{0D108BD9-81ED-4DB2-BD59-A6C34878D82A}">
                    <a16:rowId xmlns:a16="http://schemas.microsoft.com/office/drawing/2014/main" val="10000"/>
                  </a:ext>
                </a:extLst>
              </a:tr>
              <a:tr h="550762">
                <a:tc gridSpan="2">
                  <a:txBody>
                    <a:bodyPr/>
                    <a:lstStyle/>
                    <a:p>
                      <a:pPr marL="0" marR="0" lvl="0" indent="0" algn="ctr" defTabSz="914400" rtl="0" eaLnBrk="1" fontAlgn="base" latinLnBrk="0" hangingPunct="1">
                        <a:lnSpc>
                          <a:spcPct val="100000"/>
                        </a:lnSpc>
                        <a:spcBef>
                          <a:spcPts val="600"/>
                        </a:spcBef>
                        <a:spcAft>
                          <a:spcPct val="0"/>
                        </a:spcAft>
                        <a:buClr>
                          <a:srgbClr val="857363"/>
                        </a:buClr>
                        <a:buSzTx/>
                        <a:buFont typeface="Arial" panose="020B0604020202020204" pitchFamily="34" charset="0"/>
                        <a:buNone/>
                        <a:tabLst/>
                        <a:defRPr/>
                      </a:pPr>
                      <a:r>
                        <a:rPr kumimoji="0" lang="en-US" sz="1400" b="1" i="0" u="none" strike="noStrike" kern="1200" cap="none" normalizeH="0" baseline="0" dirty="0">
                          <a:ln>
                            <a:noFill/>
                          </a:ln>
                          <a:solidFill>
                            <a:srgbClr val="298FC2"/>
                          </a:solidFill>
                          <a:effectLst/>
                          <a:latin typeface="Arial" charset="0"/>
                          <a:ea typeface="ＭＳ Ｐゴシック"/>
                          <a:cs typeface="ＭＳ Ｐゴシック"/>
                        </a:rPr>
                        <a:t>A recent work test based on your age </a:t>
                      </a:r>
                      <a:br>
                        <a:rPr kumimoji="0" lang="en-US" sz="1400" b="1" i="0" u="none" strike="noStrike" kern="1200" cap="none" normalizeH="0" baseline="0" dirty="0">
                          <a:ln>
                            <a:noFill/>
                          </a:ln>
                          <a:solidFill>
                            <a:srgbClr val="298FC2"/>
                          </a:solidFill>
                          <a:effectLst/>
                          <a:latin typeface="Arial" charset="0"/>
                          <a:ea typeface="ＭＳ Ｐゴシック"/>
                          <a:cs typeface="ＭＳ Ｐゴシック"/>
                        </a:rPr>
                      </a:br>
                      <a:r>
                        <a:rPr kumimoji="0" lang="en-US" sz="1400" b="1" i="0" u="none" strike="noStrike" kern="1200" cap="none" normalizeH="0" baseline="0" dirty="0">
                          <a:ln>
                            <a:noFill/>
                          </a:ln>
                          <a:solidFill>
                            <a:srgbClr val="298FC2"/>
                          </a:solidFill>
                          <a:effectLst/>
                          <a:latin typeface="Arial" charset="0"/>
                          <a:ea typeface="ＭＳ Ｐゴシック"/>
                          <a:cs typeface="ＭＳ Ｐゴシック"/>
                        </a:rPr>
                        <a:t>and when you become disabled</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1000" b="1" dirty="0">
                        <a:solidFill>
                          <a:schemeClr val="bg1"/>
                        </a:solidFill>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298FC2"/>
                    </a:solidFill>
                  </a:tcPr>
                </a:tc>
                <a:extLst>
                  <a:ext uri="{0D108BD9-81ED-4DB2-BD59-A6C34878D82A}">
                    <a16:rowId xmlns:a16="http://schemas.microsoft.com/office/drawing/2014/main" val="10001"/>
                  </a:ext>
                </a:extLst>
              </a:tr>
              <a:tr h="373710">
                <a:tc>
                  <a:txBody>
                    <a:bodyPr/>
                    <a:lstStyle/>
                    <a:p>
                      <a:r>
                        <a:rPr lang="en-US" sz="1200" b="1" dirty="0">
                          <a:solidFill>
                            <a:schemeClr val="bg1"/>
                          </a:solidFill>
                        </a:rPr>
                        <a:t>If you become disabled …</a:t>
                      </a: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298FC2"/>
                    </a:solidFill>
                  </a:tcPr>
                </a:tc>
                <a:tc>
                  <a:txBody>
                    <a:bodyPr/>
                    <a:lstStyle/>
                    <a:p>
                      <a:r>
                        <a:rPr lang="en-US" sz="1200" b="1" dirty="0">
                          <a:solidFill>
                            <a:schemeClr val="bg1"/>
                          </a:solidFill>
                        </a:rPr>
                        <a:t>Then you generally need:</a:t>
                      </a: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298FC2"/>
                    </a:solidFill>
                  </a:tcPr>
                </a:tc>
                <a:extLst>
                  <a:ext uri="{0D108BD9-81ED-4DB2-BD59-A6C34878D82A}">
                    <a16:rowId xmlns:a16="http://schemas.microsoft.com/office/drawing/2014/main" val="10002"/>
                  </a:ext>
                </a:extLst>
              </a:tr>
              <a:tr h="700706">
                <a:tc>
                  <a:txBody>
                    <a:bodyPr/>
                    <a:lstStyle/>
                    <a:p>
                      <a:r>
                        <a:rPr lang="en-US" sz="1100" dirty="0"/>
                        <a:t>In or before the quarter</a:t>
                      </a:r>
                      <a:r>
                        <a:rPr lang="en-US" sz="1100" baseline="0" dirty="0"/>
                        <a:t> you turn age 24</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100" dirty="0"/>
                        <a:t>1.5 years of work during the </a:t>
                      </a:r>
                      <a:br>
                        <a:rPr lang="en-US" sz="1100" dirty="0"/>
                      </a:br>
                      <a:r>
                        <a:rPr lang="en-US" sz="1100" dirty="0"/>
                        <a:t>3-year period ending with</a:t>
                      </a:r>
                      <a:r>
                        <a:rPr lang="en-US" sz="1100" baseline="0" dirty="0"/>
                        <a:t> the quarter your disability began</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13174">
                <a:tc>
                  <a:txBody>
                    <a:bodyPr/>
                    <a:lstStyle/>
                    <a:p>
                      <a:r>
                        <a:rPr lang="en-US" sz="1100" dirty="0"/>
                        <a:t>In the quarter</a:t>
                      </a:r>
                      <a:r>
                        <a:rPr lang="en-US" sz="1100" baseline="0" dirty="0"/>
                        <a:t> after you turn age 24 but before the quarter you turn age 31</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100" dirty="0"/>
                        <a:t>Work during half the time for </a:t>
                      </a:r>
                      <a:br>
                        <a:rPr lang="en-US" sz="1100" dirty="0"/>
                      </a:br>
                      <a:r>
                        <a:rPr lang="en-US" sz="1100" dirty="0"/>
                        <a:t>the period beginning with the quarter after you turned 21 and ending with the quarter you became disabled.  Example: If</a:t>
                      </a:r>
                      <a:r>
                        <a:rPr lang="en-US" sz="1100" baseline="0" dirty="0"/>
                        <a:t> you became disabled in the quarter you turned age 27, then you would need three years of work out of the six-year period ending with the quarter you became disabled.</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914115">
                <a:tc>
                  <a:txBody>
                    <a:bodyPr/>
                    <a:lstStyle/>
                    <a:p>
                      <a:r>
                        <a:rPr lang="en-US" sz="1100" dirty="0"/>
                        <a:t>In the quarter you turn</a:t>
                      </a:r>
                      <a:r>
                        <a:rPr lang="en-US" sz="1100" baseline="0" dirty="0"/>
                        <a:t> age 31 or later</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100" dirty="0"/>
                        <a:t>Work during five years out of the 10-year period ending with the quarter your disability</a:t>
                      </a:r>
                      <a:r>
                        <a:rPr lang="en-US" sz="1100" baseline="0" dirty="0"/>
                        <a:t> began</a:t>
                      </a:r>
                      <a:endParaRPr lang="en-US" sz="1100" dirty="0"/>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18" name="Table 17">
            <a:extLst>
              <a:ext uri="{FF2B5EF4-FFF2-40B4-BE49-F238E27FC236}">
                <a16:creationId xmlns:a16="http://schemas.microsoft.com/office/drawing/2014/main" id="{397E0138-D7BD-324D-833D-30FADEAC8CCD}"/>
              </a:ext>
            </a:extLst>
          </p:cNvPr>
          <p:cNvGraphicFramePr>
            <a:graphicFrameLocks noGrp="1"/>
          </p:cNvGraphicFramePr>
          <p:nvPr>
            <p:extLst>
              <p:ext uri="{D42A27DB-BD31-4B8C-83A1-F6EECF244321}">
                <p14:modId xmlns:p14="http://schemas.microsoft.com/office/powerpoint/2010/main" val="653340020"/>
              </p:ext>
            </p:extLst>
          </p:nvPr>
        </p:nvGraphicFramePr>
        <p:xfrm>
          <a:off x="6771938" y="917172"/>
          <a:ext cx="4818544" cy="5199888"/>
        </p:xfrm>
        <a:graphic>
          <a:graphicData uri="http://schemas.openxmlformats.org/drawingml/2006/table">
            <a:tbl>
              <a:tblPr firstRow="1" bandRow="1">
                <a:tableStyleId>{2D5ABB26-0587-4C30-8999-92F81FD0307C}</a:tableStyleId>
              </a:tblPr>
              <a:tblGrid>
                <a:gridCol w="2409272">
                  <a:extLst>
                    <a:ext uri="{9D8B030D-6E8A-4147-A177-3AD203B41FA5}">
                      <a16:colId xmlns:a16="http://schemas.microsoft.com/office/drawing/2014/main" val="20000"/>
                    </a:ext>
                  </a:extLst>
                </a:gridCol>
                <a:gridCol w="2409272">
                  <a:extLst>
                    <a:ext uri="{9D8B030D-6E8A-4147-A177-3AD203B41FA5}">
                      <a16:colId xmlns:a16="http://schemas.microsoft.com/office/drawing/2014/main" val="20001"/>
                    </a:ext>
                  </a:extLst>
                </a:gridCol>
              </a:tblGrid>
              <a:tr h="4876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7A9B3D"/>
                          </a:solidFill>
                          <a:effectLst/>
                          <a:uLnTx/>
                          <a:uFillTx/>
                          <a:latin typeface="Arial" charset="0"/>
                          <a:ea typeface="ＭＳ Ｐゴシック"/>
                          <a:cs typeface="ＭＳ Ｐゴシック"/>
                        </a:rPr>
                        <a:t>2</a:t>
                      </a:r>
                      <a:endParaRPr kumimoji="0" lang="en-US" sz="3600" b="0" i="0" u="none" strike="noStrike" kern="1200" cap="none" spc="0" normalizeH="0" baseline="0" dirty="0">
                        <a:ln>
                          <a:noFill/>
                        </a:ln>
                        <a:solidFill>
                          <a:srgbClr val="7A9B3D"/>
                        </a:solidFill>
                        <a:effectLst/>
                        <a:uLnTx/>
                        <a:uFillTx/>
                        <a:latin typeface="Arial" charset="0"/>
                        <a:ea typeface="ＭＳ Ｐゴシック"/>
                        <a:cs typeface="ＭＳ Ｐゴシック"/>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sz="1000" b="1" dirty="0">
                        <a:solidFill>
                          <a:schemeClr val="bg1"/>
                        </a:solidFill>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7A9B3D"/>
                    </a:solidFill>
                  </a:tcPr>
                </a:tc>
                <a:extLst>
                  <a:ext uri="{0D108BD9-81ED-4DB2-BD59-A6C34878D82A}">
                    <a16:rowId xmlns:a16="http://schemas.microsoft.com/office/drawing/2014/main" val="10000"/>
                  </a:ext>
                </a:extLst>
              </a:tr>
              <a:tr h="0">
                <a:tc gridSpan="2">
                  <a:txBody>
                    <a:bodyPr/>
                    <a:lstStyle/>
                    <a:p>
                      <a:pPr algn="ctr"/>
                      <a:r>
                        <a:rPr kumimoji="0" lang="en-US" sz="1400" b="1" i="0" u="none" strike="noStrike" kern="1200" cap="none" normalizeH="0" baseline="0" dirty="0">
                          <a:ln>
                            <a:noFill/>
                          </a:ln>
                          <a:solidFill>
                            <a:srgbClr val="7A9B3D"/>
                          </a:solidFill>
                          <a:effectLst/>
                          <a:latin typeface="Arial" charset="0"/>
                          <a:ea typeface="ＭＳ Ｐゴシック"/>
                          <a:cs typeface="ＭＳ Ｐゴシック"/>
                        </a:rPr>
                        <a:t>A duration-of-work test to show that you have </a:t>
                      </a:r>
                      <a:br>
                        <a:rPr kumimoji="0" lang="en-US" sz="1400" b="1" i="0" u="none" strike="noStrike" kern="1200" cap="none" normalizeH="0" baseline="0" dirty="0">
                          <a:ln>
                            <a:noFill/>
                          </a:ln>
                          <a:solidFill>
                            <a:srgbClr val="7A9B3D"/>
                          </a:solidFill>
                          <a:effectLst/>
                          <a:latin typeface="Arial" charset="0"/>
                          <a:ea typeface="ＭＳ Ｐゴシック"/>
                          <a:cs typeface="ＭＳ Ｐゴシック"/>
                        </a:rPr>
                      </a:br>
                      <a:r>
                        <a:rPr kumimoji="0" lang="en-US" sz="1400" b="1" i="0" u="none" strike="noStrike" kern="1200" cap="none" normalizeH="0" baseline="0" dirty="0">
                          <a:ln>
                            <a:noFill/>
                          </a:ln>
                          <a:solidFill>
                            <a:srgbClr val="7A9B3D"/>
                          </a:solidFill>
                          <a:effectLst/>
                          <a:latin typeface="Arial" charset="0"/>
                          <a:ea typeface="ＭＳ Ｐゴシック"/>
                          <a:cs typeface="ＭＳ Ｐゴシック"/>
                        </a:rPr>
                        <a:t>worked long enough under Social Security</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1000" b="1" dirty="0">
                        <a:solidFill>
                          <a:schemeClr val="bg1"/>
                        </a:solidFill>
                      </a:endParaRP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7A9B3D"/>
                    </a:solidFill>
                  </a:tcPr>
                </a:tc>
                <a:extLst>
                  <a:ext uri="{0D108BD9-81ED-4DB2-BD59-A6C34878D82A}">
                    <a16:rowId xmlns:a16="http://schemas.microsoft.com/office/drawing/2014/main" val="10001"/>
                  </a:ext>
                </a:extLst>
              </a:tr>
              <a:tr h="0">
                <a:tc>
                  <a:txBody>
                    <a:bodyPr/>
                    <a:lstStyle/>
                    <a:p>
                      <a:r>
                        <a:rPr lang="en-US" sz="1200" b="1" dirty="0">
                          <a:solidFill>
                            <a:schemeClr val="bg1"/>
                          </a:solidFill>
                        </a:rPr>
                        <a:t>If you became disabled …</a:t>
                      </a: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7A9B3D"/>
                    </a:solidFill>
                  </a:tcPr>
                </a:tc>
                <a:tc>
                  <a:txBody>
                    <a:bodyPr/>
                    <a:lstStyle/>
                    <a:p>
                      <a:r>
                        <a:rPr lang="en-US" sz="1200" b="1" dirty="0">
                          <a:solidFill>
                            <a:schemeClr val="bg1"/>
                          </a:solidFill>
                        </a:rPr>
                        <a:t>Then you generally need:</a:t>
                      </a:r>
                    </a:p>
                  </a:txBody>
                  <a:tcPr marT="91440" marB="91440">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rgbClr val="7A9B3D"/>
                    </a:solidFill>
                  </a:tcPr>
                </a:tc>
                <a:extLst>
                  <a:ext uri="{0D108BD9-81ED-4DB2-BD59-A6C34878D82A}">
                    <a16:rowId xmlns:a16="http://schemas.microsoft.com/office/drawing/2014/main" val="10002"/>
                  </a:ext>
                </a:extLst>
              </a:tr>
              <a:tr h="256032">
                <a:tc>
                  <a:txBody>
                    <a:bodyPr/>
                    <a:lstStyle/>
                    <a:p>
                      <a:r>
                        <a:rPr lang="en-US" sz="1050" dirty="0"/>
                        <a:t>Before age 28</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1.5 years of work</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032">
                <a:tc>
                  <a:txBody>
                    <a:bodyPr/>
                    <a:lstStyle/>
                    <a:p>
                      <a:r>
                        <a:rPr lang="en-US" sz="1050" dirty="0"/>
                        <a:t>Age 30</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2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032">
                <a:tc>
                  <a:txBody>
                    <a:bodyPr/>
                    <a:lstStyle/>
                    <a:p>
                      <a:r>
                        <a:rPr lang="en-US" sz="1050" dirty="0"/>
                        <a:t>Age 34</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3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032">
                <a:tc>
                  <a:txBody>
                    <a:bodyPr/>
                    <a:lstStyle/>
                    <a:p>
                      <a:r>
                        <a:rPr lang="en-US" sz="1050" dirty="0"/>
                        <a:t>Age 38</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4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032">
                <a:tc>
                  <a:txBody>
                    <a:bodyPr/>
                    <a:lstStyle/>
                    <a:p>
                      <a:r>
                        <a:rPr lang="en-US" sz="1050" dirty="0"/>
                        <a:t>Age 42</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032">
                <a:tc>
                  <a:txBody>
                    <a:bodyPr/>
                    <a:lstStyle/>
                    <a:p>
                      <a:r>
                        <a:rPr lang="en-US" sz="1050" dirty="0"/>
                        <a:t>Age 44</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5.5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032">
                <a:tc>
                  <a:txBody>
                    <a:bodyPr/>
                    <a:lstStyle/>
                    <a:p>
                      <a:r>
                        <a:rPr lang="en-US" sz="1050" dirty="0"/>
                        <a:t>Age 46</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6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56032">
                <a:tc>
                  <a:txBody>
                    <a:bodyPr/>
                    <a:lstStyle/>
                    <a:p>
                      <a:r>
                        <a:rPr lang="en-US" sz="1050" dirty="0"/>
                        <a:t>Age 48</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6.5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56032">
                <a:tc>
                  <a:txBody>
                    <a:bodyPr/>
                    <a:lstStyle/>
                    <a:p>
                      <a:r>
                        <a:rPr lang="en-US" sz="1050" dirty="0"/>
                        <a:t>Age 50</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7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56032">
                <a:tc>
                  <a:txBody>
                    <a:bodyPr/>
                    <a:lstStyle/>
                    <a:p>
                      <a:r>
                        <a:rPr lang="en-US" sz="1050" dirty="0"/>
                        <a:t>Age 52</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7.5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56032">
                <a:tc>
                  <a:txBody>
                    <a:bodyPr/>
                    <a:lstStyle/>
                    <a:p>
                      <a:r>
                        <a:rPr lang="en-US" sz="1050" dirty="0"/>
                        <a:t>Age 54</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8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56032">
                <a:tc>
                  <a:txBody>
                    <a:bodyPr/>
                    <a:lstStyle/>
                    <a:p>
                      <a:r>
                        <a:rPr lang="en-US" sz="1050" dirty="0"/>
                        <a:t>Age 56</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7.5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56032">
                <a:tc>
                  <a:txBody>
                    <a:bodyPr/>
                    <a:lstStyle/>
                    <a:p>
                      <a:r>
                        <a:rPr lang="en-US" sz="1050" dirty="0"/>
                        <a:t>Age 58</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9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56032">
                <a:tc>
                  <a:txBody>
                    <a:bodyPr/>
                    <a:lstStyle/>
                    <a:p>
                      <a:r>
                        <a:rPr lang="en-US" sz="1050" dirty="0"/>
                        <a:t>Age 60</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050" dirty="0"/>
                        <a:t>9.5 years</a:t>
                      </a: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ustDataLst>
      <p:tags r:id="rId1"/>
    </p:custDataLst>
    <p:extLst>
      <p:ext uri="{BB962C8B-B14F-4D97-AF65-F5344CB8AC3E}">
        <p14:creationId xmlns:p14="http://schemas.microsoft.com/office/powerpoint/2010/main" val="4158127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bg2"/>
                </a:solidFill>
              </a:rPr>
              <a:t>How Do I Apply for SSDI?	</a:t>
            </a: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25</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8" name="Rectangle 7">
            <a:extLst>
              <a:ext uri="{FF2B5EF4-FFF2-40B4-BE49-F238E27FC236}">
                <a16:creationId xmlns:a16="http://schemas.microsoft.com/office/drawing/2014/main" id="{71386F91-FCFA-6146-BEE7-48E3FAB3573A}"/>
              </a:ext>
            </a:extLst>
          </p:cNvPr>
          <p:cNvSpPr/>
          <p:nvPr/>
        </p:nvSpPr>
        <p:spPr bwMode="auto">
          <a:xfrm>
            <a:off x="0" y="2175776"/>
            <a:ext cx="12192000" cy="223283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a typeface="ＭＳ Ｐゴシック" charset="-128"/>
            </a:endParaRPr>
          </a:p>
        </p:txBody>
      </p:sp>
      <p:cxnSp>
        <p:nvCxnSpPr>
          <p:cNvPr id="11" name="Straight Connector 10">
            <a:extLst>
              <a:ext uri="{FF2B5EF4-FFF2-40B4-BE49-F238E27FC236}">
                <a16:creationId xmlns:a16="http://schemas.microsoft.com/office/drawing/2014/main" id="{235BE62A-6CF7-3045-B2C8-739AC311C389}"/>
              </a:ext>
            </a:extLst>
          </p:cNvPr>
          <p:cNvCxnSpPr>
            <a:cxnSpLocks/>
          </p:cNvCxnSpPr>
          <p:nvPr/>
        </p:nvCxnSpPr>
        <p:spPr bwMode="auto">
          <a:xfrm>
            <a:off x="0" y="2164582"/>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036601AB-1859-DB4E-99FF-DFD6BD86E513}"/>
              </a:ext>
            </a:extLst>
          </p:cNvPr>
          <p:cNvCxnSpPr>
            <a:cxnSpLocks/>
          </p:cNvCxnSpPr>
          <p:nvPr/>
        </p:nvCxnSpPr>
        <p:spPr bwMode="auto">
          <a:xfrm>
            <a:off x="0" y="4399083"/>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13" name="Rectangle 6">
            <a:extLst>
              <a:ext uri="{FF2B5EF4-FFF2-40B4-BE49-F238E27FC236}">
                <a16:creationId xmlns:a16="http://schemas.microsoft.com/office/drawing/2014/main" id="{6F981814-D4F2-EF4C-8B06-0141969316B4}"/>
              </a:ext>
            </a:extLst>
          </p:cNvPr>
          <p:cNvSpPr>
            <a:spLocks noChangeArrowheads="1"/>
          </p:cNvSpPr>
          <p:nvPr/>
        </p:nvSpPr>
        <p:spPr bwMode="auto">
          <a:xfrm>
            <a:off x="1008915" y="2510920"/>
            <a:ext cx="4798618" cy="1539164"/>
          </a:xfrm>
          <a:prstGeom prst="rect">
            <a:avLst/>
          </a:prstGeom>
          <a:noFill/>
          <a:ln>
            <a:noFill/>
          </a:ln>
          <a:effectLst/>
        </p:spPr>
        <p:txBody>
          <a:bodyPr lIns="91440" tIns="137160" rIns="91440" bIns="91440" anchor="t" anchorCtr="0">
            <a:noAutofit/>
          </a:bodyPr>
          <a:lstStyle/>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Apply online at www.socialsecurity.gov or</a:t>
            </a:r>
          </a:p>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Call toll-free number 1-800-772-1213 to make an appointment to file a disability claim at your local Social Security office.</a:t>
            </a:r>
          </a:p>
        </p:txBody>
      </p:sp>
      <p:sp>
        <p:nvSpPr>
          <p:cNvPr id="14" name="Content Placeholder 20">
            <a:extLst>
              <a:ext uri="{FF2B5EF4-FFF2-40B4-BE49-F238E27FC236}">
                <a16:creationId xmlns:a16="http://schemas.microsoft.com/office/drawing/2014/main" id="{C8DD6C2C-9238-334D-9940-80BEC460F05B}"/>
              </a:ext>
            </a:extLst>
          </p:cNvPr>
          <p:cNvSpPr txBox="1">
            <a:spLocks/>
          </p:cNvSpPr>
          <p:nvPr/>
        </p:nvSpPr>
        <p:spPr bwMode="auto">
          <a:xfrm>
            <a:off x="6542482" y="2581098"/>
            <a:ext cx="4798618" cy="1468987"/>
          </a:xfrm>
          <a:prstGeom prst="rect">
            <a:avLst/>
          </a:prstGeom>
          <a:solidFill>
            <a:schemeClr val="bg1"/>
          </a:solidFill>
          <a:ln w="9525">
            <a:noFill/>
            <a:miter lim="800000"/>
            <a:headEnd/>
            <a:tailEnd/>
          </a:ln>
        </p:spPr>
        <p:txBody>
          <a:bodyPr vert="horz" wrap="square" lIns="182880" tIns="137160" rIns="182880" bIns="91440" numCol="1" anchor="t" anchorCtr="0" compatLnSpc="1">
            <a:prstTxWarp prst="textNoShape">
              <a:avLst/>
            </a:prstTxWarp>
            <a:noAutofit/>
          </a:bodyPr>
          <a:lstStyle>
            <a:lvl1pPr marL="141510" indent="-141510" algn="l" rtl="0" eaLnBrk="1" fontAlgn="base" hangingPunct="1">
              <a:spcBef>
                <a:spcPts val="743"/>
              </a:spcBef>
              <a:spcAft>
                <a:spcPct val="0"/>
              </a:spcAft>
              <a:buSzPct val="40000"/>
              <a:defRPr sz="1867" b="1">
                <a:solidFill>
                  <a:srgbClr val="7A9B3D"/>
                </a:solidFill>
                <a:latin typeface="+mn-lt"/>
                <a:ea typeface="+mn-ea"/>
                <a:cs typeface="+mn-cs"/>
              </a:defRPr>
            </a:lvl1pPr>
            <a:lvl2pPr marL="424528" indent="-141510" algn="l" rtl="0" eaLnBrk="1" fontAlgn="base" hangingPunct="1">
              <a:spcBef>
                <a:spcPts val="743"/>
              </a:spcBef>
              <a:spcAft>
                <a:spcPct val="0"/>
              </a:spcAft>
              <a:buClr>
                <a:srgbClr val="7A9B3D"/>
              </a:buClr>
              <a:buChar char="•"/>
              <a:defRPr sz="1600">
                <a:solidFill>
                  <a:srgbClr val="000000"/>
                </a:solidFill>
                <a:latin typeface="+mn-lt"/>
              </a:defRPr>
            </a:lvl2pPr>
            <a:lvl3pPr marL="707548" indent="-141510" algn="l" rtl="0" eaLnBrk="1" fontAlgn="base" hangingPunct="1">
              <a:spcBef>
                <a:spcPts val="743"/>
              </a:spcBef>
              <a:spcAft>
                <a:spcPct val="0"/>
              </a:spcAft>
              <a:buClr>
                <a:srgbClr val="768692"/>
              </a:buClr>
              <a:buFont typeface="Arial" pitchFamily="34" charset="0"/>
              <a:buChar char="–"/>
              <a:defRPr sz="1467">
                <a:solidFill>
                  <a:srgbClr val="000000"/>
                </a:solidFill>
                <a:latin typeface="+mn-lt"/>
              </a:defRPr>
            </a:lvl3pPr>
            <a:lvl4pPr marL="990566" indent="-141510" algn="l" rtl="0" eaLnBrk="1" fontAlgn="base" hangingPunct="1">
              <a:spcBef>
                <a:spcPts val="743"/>
              </a:spcBef>
              <a:spcAft>
                <a:spcPct val="0"/>
              </a:spcAft>
              <a:buFont typeface="Arial" pitchFamily="34" charset="0"/>
              <a:buChar char="•"/>
              <a:defRPr sz="1467">
                <a:solidFill>
                  <a:srgbClr val="000000"/>
                </a:solidFill>
                <a:latin typeface="+mn-lt"/>
              </a:defRPr>
            </a:lvl4pPr>
            <a:lvl5pPr marL="2547168" indent="-283018" algn="l" rtl="0" eaLnBrk="1" fontAlgn="base" hangingPunct="1">
              <a:lnSpc>
                <a:spcPts val="2972"/>
              </a:lnSpc>
              <a:spcBef>
                <a:spcPct val="0"/>
              </a:spcBef>
              <a:spcAft>
                <a:spcPct val="0"/>
              </a:spcAft>
              <a:defRPr sz="1751">
                <a:solidFill>
                  <a:schemeClr val="tx1"/>
                </a:solidFill>
                <a:latin typeface="+mn-lt"/>
              </a:defRPr>
            </a:lvl5pPr>
            <a:lvl6pPr marL="3113206" indent="-283018" algn="l" rtl="0" eaLnBrk="1" fontAlgn="base" hangingPunct="1">
              <a:lnSpc>
                <a:spcPts val="2972"/>
              </a:lnSpc>
              <a:spcBef>
                <a:spcPct val="0"/>
              </a:spcBef>
              <a:spcAft>
                <a:spcPct val="0"/>
              </a:spcAft>
              <a:defRPr sz="1751">
                <a:solidFill>
                  <a:schemeClr val="tx1"/>
                </a:solidFill>
                <a:latin typeface="+mn-lt"/>
              </a:defRPr>
            </a:lvl6pPr>
            <a:lvl7pPr marL="3679244" indent="-283018" algn="l" rtl="0" eaLnBrk="1" fontAlgn="base" hangingPunct="1">
              <a:lnSpc>
                <a:spcPts val="2972"/>
              </a:lnSpc>
              <a:spcBef>
                <a:spcPct val="0"/>
              </a:spcBef>
              <a:spcAft>
                <a:spcPct val="0"/>
              </a:spcAft>
              <a:defRPr sz="1751">
                <a:solidFill>
                  <a:schemeClr val="tx1"/>
                </a:solidFill>
                <a:latin typeface="+mn-lt"/>
              </a:defRPr>
            </a:lvl7pPr>
            <a:lvl8pPr marL="4245282" indent="-283018" algn="l" rtl="0" eaLnBrk="1" fontAlgn="base" hangingPunct="1">
              <a:lnSpc>
                <a:spcPts val="2972"/>
              </a:lnSpc>
              <a:spcBef>
                <a:spcPct val="0"/>
              </a:spcBef>
              <a:spcAft>
                <a:spcPct val="0"/>
              </a:spcAft>
              <a:defRPr sz="1751">
                <a:solidFill>
                  <a:schemeClr val="tx1"/>
                </a:solidFill>
                <a:latin typeface="+mn-lt"/>
              </a:defRPr>
            </a:lvl8pPr>
            <a:lvl9pPr marL="4811318" indent="-283018" algn="l" rtl="0" eaLnBrk="1" fontAlgn="base" hangingPunct="1">
              <a:lnSpc>
                <a:spcPts val="2972"/>
              </a:lnSpc>
              <a:spcBef>
                <a:spcPct val="0"/>
              </a:spcBef>
              <a:spcAft>
                <a:spcPct val="0"/>
              </a:spcAft>
              <a:defRPr sz="1751">
                <a:solidFill>
                  <a:schemeClr val="tx1"/>
                </a:solidFill>
                <a:latin typeface="+mn-lt"/>
              </a:defRPr>
            </a:lvl9pPr>
          </a:lstStyle>
          <a:p>
            <a:pPr marL="0" indent="0" algn="ctr"/>
            <a:r>
              <a:rPr lang="en-US" sz="1800" kern="0" dirty="0"/>
              <a:t>You should apply for disability benefits as soon as you become disabled. Processing an application for disability benefits can take three to five months.</a:t>
            </a:r>
          </a:p>
        </p:txBody>
      </p:sp>
    </p:spTree>
    <p:custDataLst>
      <p:tags r:id="rId1"/>
    </p:custDataLst>
    <p:extLst>
      <p:ext uri="{BB962C8B-B14F-4D97-AF65-F5344CB8AC3E}">
        <p14:creationId xmlns:p14="http://schemas.microsoft.com/office/powerpoint/2010/main" val="3774693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bg2"/>
                </a:solidFill>
              </a:rPr>
              <a:t>Who Decides if I’m Disabled?</a:t>
            </a: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26</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1471588"/>
            <a:ext cx="12192000" cy="4471797"/>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146994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5948375"/>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22" name="Content Placeholder 20">
            <a:extLst>
              <a:ext uri="{FF2B5EF4-FFF2-40B4-BE49-F238E27FC236}">
                <a16:creationId xmlns:a16="http://schemas.microsoft.com/office/drawing/2014/main" id="{B987A37A-4677-6141-B245-FE13D3F33BED}"/>
              </a:ext>
            </a:extLst>
          </p:cNvPr>
          <p:cNvSpPr txBox="1">
            <a:spLocks/>
          </p:cNvSpPr>
          <p:nvPr/>
        </p:nvSpPr>
        <p:spPr bwMode="auto">
          <a:xfrm>
            <a:off x="8668003" y="2825343"/>
            <a:ext cx="3149923" cy="1178622"/>
          </a:xfrm>
          <a:prstGeom prst="rect">
            <a:avLst/>
          </a:prstGeom>
          <a:solidFill>
            <a:schemeClr val="bg1"/>
          </a:solidFill>
          <a:ln w="9525">
            <a:noFill/>
            <a:miter lim="800000"/>
            <a:headEnd/>
            <a:tailEnd/>
          </a:ln>
        </p:spPr>
        <p:txBody>
          <a:bodyPr vert="horz" wrap="square" lIns="182880" tIns="137160" rIns="182880" bIns="91440" numCol="1" anchor="t" anchorCtr="0" compatLnSpc="1">
            <a:prstTxWarp prst="textNoShape">
              <a:avLst/>
            </a:prstTxWarp>
            <a:noAutofit/>
          </a:bodyPr>
          <a:lstStyle>
            <a:lvl1pPr marL="141510" indent="-141510" algn="l" rtl="0" eaLnBrk="1" fontAlgn="base" hangingPunct="1">
              <a:spcBef>
                <a:spcPts val="743"/>
              </a:spcBef>
              <a:spcAft>
                <a:spcPct val="0"/>
              </a:spcAft>
              <a:buSzPct val="40000"/>
              <a:defRPr sz="1867" b="1">
                <a:solidFill>
                  <a:srgbClr val="7A9B3D"/>
                </a:solidFill>
                <a:latin typeface="+mn-lt"/>
                <a:ea typeface="+mn-ea"/>
                <a:cs typeface="+mn-cs"/>
              </a:defRPr>
            </a:lvl1pPr>
            <a:lvl2pPr marL="424528" indent="-141510" algn="l" rtl="0" eaLnBrk="1" fontAlgn="base" hangingPunct="1">
              <a:spcBef>
                <a:spcPts val="743"/>
              </a:spcBef>
              <a:spcAft>
                <a:spcPct val="0"/>
              </a:spcAft>
              <a:buClr>
                <a:srgbClr val="7A9B3D"/>
              </a:buClr>
              <a:buChar char="•"/>
              <a:defRPr sz="1600">
                <a:solidFill>
                  <a:srgbClr val="000000"/>
                </a:solidFill>
                <a:latin typeface="+mn-lt"/>
              </a:defRPr>
            </a:lvl2pPr>
            <a:lvl3pPr marL="707548" indent="-141510" algn="l" rtl="0" eaLnBrk="1" fontAlgn="base" hangingPunct="1">
              <a:spcBef>
                <a:spcPts val="743"/>
              </a:spcBef>
              <a:spcAft>
                <a:spcPct val="0"/>
              </a:spcAft>
              <a:buClr>
                <a:srgbClr val="768692"/>
              </a:buClr>
              <a:buFont typeface="Arial" pitchFamily="34" charset="0"/>
              <a:buChar char="–"/>
              <a:defRPr sz="1467">
                <a:solidFill>
                  <a:srgbClr val="000000"/>
                </a:solidFill>
                <a:latin typeface="+mn-lt"/>
              </a:defRPr>
            </a:lvl3pPr>
            <a:lvl4pPr marL="990566" indent="-141510" algn="l" rtl="0" eaLnBrk="1" fontAlgn="base" hangingPunct="1">
              <a:spcBef>
                <a:spcPts val="743"/>
              </a:spcBef>
              <a:spcAft>
                <a:spcPct val="0"/>
              </a:spcAft>
              <a:buFont typeface="Arial" pitchFamily="34" charset="0"/>
              <a:buChar char="•"/>
              <a:defRPr sz="1467">
                <a:solidFill>
                  <a:srgbClr val="000000"/>
                </a:solidFill>
                <a:latin typeface="+mn-lt"/>
              </a:defRPr>
            </a:lvl4pPr>
            <a:lvl5pPr marL="2547168" indent="-283018" algn="l" rtl="0" eaLnBrk="1" fontAlgn="base" hangingPunct="1">
              <a:lnSpc>
                <a:spcPts val="2972"/>
              </a:lnSpc>
              <a:spcBef>
                <a:spcPct val="0"/>
              </a:spcBef>
              <a:spcAft>
                <a:spcPct val="0"/>
              </a:spcAft>
              <a:defRPr sz="1751">
                <a:solidFill>
                  <a:schemeClr val="tx1"/>
                </a:solidFill>
                <a:latin typeface="+mn-lt"/>
              </a:defRPr>
            </a:lvl5pPr>
            <a:lvl6pPr marL="3113206" indent="-283018" algn="l" rtl="0" eaLnBrk="1" fontAlgn="base" hangingPunct="1">
              <a:lnSpc>
                <a:spcPts val="2972"/>
              </a:lnSpc>
              <a:spcBef>
                <a:spcPct val="0"/>
              </a:spcBef>
              <a:spcAft>
                <a:spcPct val="0"/>
              </a:spcAft>
              <a:defRPr sz="1751">
                <a:solidFill>
                  <a:schemeClr val="tx1"/>
                </a:solidFill>
                <a:latin typeface="+mn-lt"/>
              </a:defRPr>
            </a:lvl6pPr>
            <a:lvl7pPr marL="3679244" indent="-283018" algn="l" rtl="0" eaLnBrk="1" fontAlgn="base" hangingPunct="1">
              <a:lnSpc>
                <a:spcPts val="2972"/>
              </a:lnSpc>
              <a:spcBef>
                <a:spcPct val="0"/>
              </a:spcBef>
              <a:spcAft>
                <a:spcPct val="0"/>
              </a:spcAft>
              <a:defRPr sz="1751">
                <a:solidFill>
                  <a:schemeClr val="tx1"/>
                </a:solidFill>
                <a:latin typeface="+mn-lt"/>
              </a:defRPr>
            </a:lvl7pPr>
            <a:lvl8pPr marL="4245282" indent="-283018" algn="l" rtl="0" eaLnBrk="1" fontAlgn="base" hangingPunct="1">
              <a:lnSpc>
                <a:spcPts val="2972"/>
              </a:lnSpc>
              <a:spcBef>
                <a:spcPct val="0"/>
              </a:spcBef>
              <a:spcAft>
                <a:spcPct val="0"/>
              </a:spcAft>
              <a:defRPr sz="1751">
                <a:solidFill>
                  <a:schemeClr val="tx1"/>
                </a:solidFill>
                <a:latin typeface="+mn-lt"/>
              </a:defRPr>
            </a:lvl8pPr>
            <a:lvl9pPr marL="4811318" indent="-283018" algn="l" rtl="0" eaLnBrk="1" fontAlgn="base" hangingPunct="1">
              <a:lnSpc>
                <a:spcPts val="2972"/>
              </a:lnSpc>
              <a:spcBef>
                <a:spcPct val="0"/>
              </a:spcBef>
              <a:spcAft>
                <a:spcPct val="0"/>
              </a:spcAft>
              <a:defRPr sz="1751">
                <a:solidFill>
                  <a:schemeClr val="tx1"/>
                </a:solidFill>
                <a:latin typeface="+mn-lt"/>
              </a:defRPr>
            </a:lvl9pPr>
          </a:lstStyle>
          <a:p>
            <a:pPr algn="ctr" eaLnBrk="0" hangingPunct="0">
              <a:spcBef>
                <a:spcPct val="20000"/>
              </a:spcBef>
              <a:buClr>
                <a:schemeClr val="accent2"/>
              </a:buClr>
              <a:buSzPct val="140000"/>
              <a:tabLst>
                <a:tab pos="300038" algn="l"/>
                <a:tab pos="1035050" algn="l"/>
              </a:tabLst>
              <a:defRPr/>
            </a:pPr>
            <a:r>
              <a:rPr lang="en-US" sz="1800" spc="-20" dirty="0">
                <a:solidFill>
                  <a:srgbClr val="7A9A3D"/>
                </a:solidFill>
                <a:ea typeface="Geneva" pitchFamily="125" charset="-128"/>
              </a:rPr>
              <a:t>If you disagree with a decision made on your claim, you can appeal it.</a:t>
            </a:r>
          </a:p>
        </p:txBody>
      </p:sp>
      <p:sp>
        <p:nvSpPr>
          <p:cNvPr id="18" name="Rectangle 9">
            <a:extLst>
              <a:ext uri="{FF2B5EF4-FFF2-40B4-BE49-F238E27FC236}">
                <a16:creationId xmlns:a16="http://schemas.microsoft.com/office/drawing/2014/main" id="{BDCC45C4-2D6D-2F40-B3B6-884673A29744}"/>
              </a:ext>
            </a:extLst>
          </p:cNvPr>
          <p:cNvSpPr>
            <a:spLocks noChangeArrowheads="1"/>
          </p:cNvSpPr>
          <p:nvPr/>
        </p:nvSpPr>
        <p:spPr bwMode="auto">
          <a:xfrm>
            <a:off x="512615" y="1876374"/>
            <a:ext cx="7758545" cy="33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marL="173736" indent="-173736" eaLnBrk="0" hangingPunct="0">
              <a:lnSpc>
                <a:spcPct val="110000"/>
              </a:lnSpc>
              <a:spcBef>
                <a:spcPts val="0"/>
              </a:spcBef>
              <a:spcAft>
                <a:spcPts val="600"/>
              </a:spcAft>
              <a:buClr>
                <a:srgbClr val="7A9B3D"/>
              </a:buClr>
              <a:buSzPct val="140000"/>
              <a:buFont typeface="Arial" panose="020B0604020202020204" pitchFamily="34" charset="0"/>
              <a:buChar char="•"/>
              <a:tabLst>
                <a:tab pos="300038" algn="l"/>
                <a:tab pos="1035050" algn="l"/>
              </a:tabLst>
              <a:defRPr/>
            </a:pPr>
            <a:r>
              <a:rPr lang="en-US" sz="1600" b="1" spc="-20" dirty="0">
                <a:ea typeface="Geneva" pitchFamily="125" charset="-128"/>
              </a:rPr>
              <a:t>The Social Security Administration (SSA) will review your application to make sure you meet some basic requirements for disability. </a:t>
            </a:r>
            <a:r>
              <a:rPr lang="en-US" sz="1600" spc="-20" dirty="0">
                <a:ea typeface="Geneva" pitchFamily="125" charset="-128"/>
              </a:rPr>
              <a:t>SSA will check whether </a:t>
            </a:r>
            <a:br>
              <a:rPr lang="en-US" sz="1600" spc="-20" dirty="0">
                <a:ea typeface="Geneva" pitchFamily="125" charset="-128"/>
              </a:rPr>
            </a:br>
            <a:r>
              <a:rPr lang="en-US" sz="1600" spc="-20" dirty="0">
                <a:ea typeface="Geneva" pitchFamily="125" charset="-128"/>
              </a:rPr>
              <a:t>you worked enough years to qualify and evaluate any current work activities. If basic criteria is met your application will be forwarded to the Disability Determination office </a:t>
            </a:r>
            <a:br>
              <a:rPr lang="en-US" sz="1600" spc="-20" dirty="0">
                <a:ea typeface="Geneva" pitchFamily="125" charset="-128"/>
              </a:rPr>
            </a:br>
            <a:r>
              <a:rPr lang="en-US" sz="1600" spc="-20" dirty="0">
                <a:ea typeface="Geneva" pitchFamily="125" charset="-128"/>
              </a:rPr>
              <a:t>in your state.</a:t>
            </a:r>
          </a:p>
          <a:p>
            <a:pPr marL="173736" indent="-173736" eaLnBrk="0" hangingPunct="0">
              <a:lnSpc>
                <a:spcPct val="110000"/>
              </a:lnSpc>
              <a:spcBef>
                <a:spcPts val="0"/>
              </a:spcBef>
              <a:spcAft>
                <a:spcPts val="600"/>
              </a:spcAft>
              <a:buClr>
                <a:srgbClr val="7A9B3D"/>
              </a:buClr>
              <a:buSzPct val="140000"/>
              <a:buFont typeface="Arial" panose="020B0604020202020204" pitchFamily="34" charset="0"/>
              <a:buChar char="•"/>
              <a:tabLst>
                <a:tab pos="300038" algn="l"/>
                <a:tab pos="1035050" algn="l"/>
              </a:tabLst>
              <a:defRPr/>
            </a:pPr>
            <a:r>
              <a:rPr lang="en-US" sz="1600" b="1" spc="-20" dirty="0">
                <a:ea typeface="Geneva" pitchFamily="125" charset="-128"/>
              </a:rPr>
              <a:t>The state agency completes the initial disability determination decision for SSA. </a:t>
            </a:r>
          </a:p>
          <a:p>
            <a:pPr marL="173736" indent="-173736" eaLnBrk="0" hangingPunct="0">
              <a:lnSpc>
                <a:spcPct val="110000"/>
              </a:lnSpc>
              <a:spcBef>
                <a:spcPts val="0"/>
              </a:spcBef>
              <a:spcAft>
                <a:spcPts val="600"/>
              </a:spcAft>
              <a:buClr>
                <a:srgbClr val="7A9B3D"/>
              </a:buClr>
              <a:buSzPct val="140000"/>
              <a:buFont typeface="Arial" panose="020B0604020202020204" pitchFamily="34" charset="0"/>
              <a:buChar char="•"/>
              <a:tabLst>
                <a:tab pos="300038" algn="l"/>
                <a:tab pos="1035050" algn="l"/>
              </a:tabLst>
              <a:defRPr/>
            </a:pPr>
            <a:r>
              <a:rPr lang="en-US" sz="1600" b="1" spc="-20" dirty="0">
                <a:ea typeface="Geneva" pitchFamily="125" charset="-128"/>
              </a:rPr>
              <a:t>The amount of your SSDI benefit is not based on the severity of your disability, but rather on the amount of income on which you’ve paid Social Security taxes.</a:t>
            </a:r>
          </a:p>
          <a:p>
            <a:pPr marL="173736" indent="-173736" eaLnBrk="0" hangingPunct="0">
              <a:lnSpc>
                <a:spcPct val="110000"/>
              </a:lnSpc>
              <a:spcBef>
                <a:spcPts val="0"/>
              </a:spcBef>
              <a:spcAft>
                <a:spcPts val="600"/>
              </a:spcAft>
              <a:buClr>
                <a:srgbClr val="7A9B3D"/>
              </a:buClr>
              <a:buSzPct val="140000"/>
              <a:buFont typeface="Arial" panose="020B0604020202020204" pitchFamily="34" charset="0"/>
              <a:buChar char="•"/>
              <a:tabLst>
                <a:tab pos="300038" algn="l"/>
                <a:tab pos="1035050" algn="l"/>
              </a:tabLst>
              <a:defRPr/>
            </a:pPr>
            <a:r>
              <a:rPr lang="en-US" sz="1600" b="1" spc="-20" dirty="0">
                <a:ea typeface="Geneva" pitchFamily="125" charset="-128"/>
              </a:rPr>
              <a:t>Factors the agency will consider: your medical condition, when your medical condition began, how your medical conditions limit your activities, medical test results, what treatment you have received.</a:t>
            </a:r>
          </a:p>
          <a:p>
            <a:pPr marL="173736" indent="-173736" eaLnBrk="0" hangingPunct="0">
              <a:lnSpc>
                <a:spcPct val="110000"/>
              </a:lnSpc>
              <a:spcBef>
                <a:spcPts val="0"/>
              </a:spcBef>
              <a:spcAft>
                <a:spcPts val="600"/>
              </a:spcAft>
              <a:buClr>
                <a:srgbClr val="7A9B3D"/>
              </a:buClr>
              <a:buSzPct val="140000"/>
              <a:buFont typeface="Arial" panose="020B0604020202020204" pitchFamily="34" charset="0"/>
              <a:buChar char="•"/>
              <a:tabLst>
                <a:tab pos="300038" algn="l"/>
                <a:tab pos="1035050" algn="l"/>
              </a:tabLst>
              <a:defRPr/>
            </a:pPr>
            <a:r>
              <a:rPr lang="en-US" sz="1600" b="1" spc="-20" dirty="0">
                <a:ea typeface="Geneva" pitchFamily="125" charset="-128"/>
              </a:rPr>
              <a:t> If your medical sources can’t provide needed information, the state agency may request an in-person medical examination.</a:t>
            </a:r>
          </a:p>
        </p:txBody>
      </p:sp>
    </p:spTree>
    <p:custDataLst>
      <p:tags r:id="rId1"/>
    </p:custDataLst>
    <p:extLst>
      <p:ext uri="{BB962C8B-B14F-4D97-AF65-F5344CB8AC3E}">
        <p14:creationId xmlns:p14="http://schemas.microsoft.com/office/powerpoint/2010/main" val="184981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Does Work Affect My SSDI Benefit?</a:t>
            </a: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27</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1471589"/>
            <a:ext cx="12192000" cy="2740608"/>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146994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212197"/>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18" name="Rectangle 9">
            <a:extLst>
              <a:ext uri="{FF2B5EF4-FFF2-40B4-BE49-F238E27FC236}">
                <a16:creationId xmlns:a16="http://schemas.microsoft.com/office/drawing/2014/main" id="{BDCC45C4-2D6D-2F40-B3B6-884673A29744}"/>
              </a:ext>
            </a:extLst>
          </p:cNvPr>
          <p:cNvSpPr>
            <a:spLocks noChangeArrowheads="1"/>
          </p:cNvSpPr>
          <p:nvPr/>
        </p:nvSpPr>
        <p:spPr bwMode="auto">
          <a:xfrm>
            <a:off x="512615" y="1876374"/>
            <a:ext cx="4856773" cy="124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marL="173736" lvl="1" indent="-173736" eaLnBrk="0" hangingPunct="0">
              <a:lnSpc>
                <a:spcPct val="110000"/>
              </a:lnSpc>
              <a:spcBef>
                <a:spcPts val="0"/>
              </a:spcBef>
              <a:spcAft>
                <a:spcPts val="800"/>
              </a:spcAft>
              <a:buClr>
                <a:srgbClr val="7A9B3D"/>
              </a:buClr>
              <a:buSzPct val="140000"/>
              <a:buFont typeface="Arial" panose="020B0604020202020204" pitchFamily="34" charset="0"/>
              <a:buChar char="•"/>
              <a:tabLst>
                <a:tab pos="300038" algn="l"/>
                <a:tab pos="1035050" algn="l"/>
              </a:tabLst>
              <a:defRPr/>
            </a:pPr>
            <a:r>
              <a:rPr lang="en-US" sz="1400" b="1" dirty="0"/>
              <a:t>You cannot collect SSDI if you are engaged in what SSA deems Substantial Gainful Activity (SGA). </a:t>
            </a:r>
          </a:p>
          <a:p>
            <a:pPr marL="173736" lvl="1" indent="-173736" eaLnBrk="0" hangingPunct="0">
              <a:lnSpc>
                <a:spcPct val="110000"/>
              </a:lnSpc>
              <a:spcBef>
                <a:spcPts val="0"/>
              </a:spcBef>
              <a:spcAft>
                <a:spcPts val="800"/>
              </a:spcAft>
              <a:buClr>
                <a:srgbClr val="7A9B3D"/>
              </a:buClr>
              <a:buSzPct val="140000"/>
              <a:buFont typeface="Arial" panose="020B0604020202020204" pitchFamily="34" charset="0"/>
              <a:buChar char="•"/>
              <a:tabLst>
                <a:tab pos="300038" algn="l"/>
                <a:tab pos="1035050" algn="l"/>
              </a:tabLst>
              <a:defRPr/>
            </a:pPr>
            <a:r>
              <a:rPr lang="en-US" sz="1400" b="1" dirty="0"/>
              <a:t>You cannot receive an SSDI benefit in any month in which you earn over a certain limit ($1,470 for 2023).</a:t>
            </a:r>
          </a:p>
        </p:txBody>
      </p:sp>
      <p:sp>
        <p:nvSpPr>
          <p:cNvPr id="12" name="Rectangle 9">
            <a:extLst>
              <a:ext uri="{FF2B5EF4-FFF2-40B4-BE49-F238E27FC236}">
                <a16:creationId xmlns:a16="http://schemas.microsoft.com/office/drawing/2014/main" id="{2BB9F081-F4E1-9346-A0EE-5616B62C6017}"/>
              </a:ext>
            </a:extLst>
          </p:cNvPr>
          <p:cNvSpPr>
            <a:spLocks noChangeArrowheads="1"/>
          </p:cNvSpPr>
          <p:nvPr/>
        </p:nvSpPr>
        <p:spPr bwMode="auto">
          <a:xfrm>
            <a:off x="6096000" y="1873093"/>
            <a:ext cx="5030353" cy="133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ct val="20000"/>
              </a:spcBef>
              <a:buClr>
                <a:schemeClr val="accent2"/>
              </a:buClr>
              <a:buSzPct val="140000"/>
              <a:tabLst>
                <a:tab pos="300038" algn="l"/>
                <a:tab pos="1035050" algn="l"/>
              </a:tabLst>
              <a:defRPr/>
            </a:pPr>
            <a:r>
              <a:rPr lang="en-US" sz="1400" b="1" dirty="0">
                <a:ea typeface="Geneva" pitchFamily="125" charset="-128"/>
              </a:rPr>
              <a:t>Nine-month trial work exception</a:t>
            </a:r>
          </a:p>
          <a:p>
            <a:pPr eaLnBrk="0" hangingPunct="0">
              <a:spcBef>
                <a:spcPct val="20000"/>
              </a:spcBef>
              <a:buClr>
                <a:schemeClr val="accent2"/>
              </a:buClr>
              <a:buSzPct val="140000"/>
              <a:tabLst>
                <a:tab pos="300038" algn="l"/>
                <a:tab pos="1035050" algn="l"/>
              </a:tabLst>
              <a:defRPr/>
            </a:pPr>
            <a:r>
              <a:rPr lang="en-US" sz="1400" dirty="0">
                <a:ea typeface="Geneva" pitchFamily="125" charset="-128"/>
              </a:rPr>
              <a:t>SSDI recipients are entitled to test their ability to work and continue to receive full benefits regardless of whether they make more than the SGA amount for a nine-month trial work period. For 2023 SSA considered any month in which a person had a monthly income of more than $1,050 per trial work month. Once you have completed the nine-month trial work period you can still receive SSDI for any month in which your earnings fall below the SGA level for a period of 36 months.</a:t>
            </a:r>
          </a:p>
        </p:txBody>
      </p:sp>
    </p:spTree>
    <p:custDataLst>
      <p:tags r:id="rId1"/>
    </p:custDataLst>
    <p:extLst>
      <p:ext uri="{BB962C8B-B14F-4D97-AF65-F5344CB8AC3E}">
        <p14:creationId xmlns:p14="http://schemas.microsoft.com/office/powerpoint/2010/main" val="210728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Happens to My SSDI Benefit When I Reach FRA?</a:t>
            </a: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28</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1471588"/>
            <a:ext cx="12192000" cy="2957301"/>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146994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433873"/>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graphicFrame>
        <p:nvGraphicFramePr>
          <p:cNvPr id="11" name="Table 10">
            <a:extLst>
              <a:ext uri="{FF2B5EF4-FFF2-40B4-BE49-F238E27FC236}">
                <a16:creationId xmlns:a16="http://schemas.microsoft.com/office/drawing/2014/main" id="{6EA6EA6D-DDB0-4449-AFD5-9CB87BECC3F6}"/>
              </a:ext>
            </a:extLst>
          </p:cNvPr>
          <p:cNvGraphicFramePr>
            <a:graphicFrameLocks noGrp="1"/>
          </p:cNvGraphicFramePr>
          <p:nvPr>
            <p:extLst>
              <p:ext uri="{D42A27DB-BD31-4B8C-83A1-F6EECF244321}">
                <p14:modId xmlns:p14="http://schemas.microsoft.com/office/powerpoint/2010/main" val="1297939295"/>
              </p:ext>
            </p:extLst>
          </p:nvPr>
        </p:nvGraphicFramePr>
        <p:xfrm>
          <a:off x="1119133" y="1846851"/>
          <a:ext cx="9953734" cy="2209800"/>
        </p:xfrm>
        <a:graphic>
          <a:graphicData uri="http://schemas.openxmlformats.org/drawingml/2006/table">
            <a:tbl>
              <a:tblPr firstRow="1" bandRow="1">
                <a:tableStyleId>{5C22544A-7EE6-4342-B048-85BDC9FD1C3A}</a:tableStyleId>
              </a:tblPr>
              <a:tblGrid>
                <a:gridCol w="3131512">
                  <a:extLst>
                    <a:ext uri="{9D8B030D-6E8A-4147-A177-3AD203B41FA5}">
                      <a16:colId xmlns:a16="http://schemas.microsoft.com/office/drawing/2014/main" val="20000"/>
                    </a:ext>
                  </a:extLst>
                </a:gridCol>
                <a:gridCol w="279599">
                  <a:extLst>
                    <a:ext uri="{9D8B030D-6E8A-4147-A177-3AD203B41FA5}">
                      <a16:colId xmlns:a16="http://schemas.microsoft.com/office/drawing/2014/main" val="20001"/>
                    </a:ext>
                  </a:extLst>
                </a:gridCol>
                <a:gridCol w="3131512">
                  <a:extLst>
                    <a:ext uri="{9D8B030D-6E8A-4147-A177-3AD203B41FA5}">
                      <a16:colId xmlns:a16="http://schemas.microsoft.com/office/drawing/2014/main" val="20002"/>
                    </a:ext>
                  </a:extLst>
                </a:gridCol>
                <a:gridCol w="279599">
                  <a:extLst>
                    <a:ext uri="{9D8B030D-6E8A-4147-A177-3AD203B41FA5}">
                      <a16:colId xmlns:a16="http://schemas.microsoft.com/office/drawing/2014/main" val="20003"/>
                    </a:ext>
                  </a:extLst>
                </a:gridCol>
                <a:gridCol w="3131512">
                  <a:extLst>
                    <a:ext uri="{9D8B030D-6E8A-4147-A177-3AD203B41FA5}">
                      <a16:colId xmlns:a16="http://schemas.microsoft.com/office/drawing/2014/main" val="20004"/>
                    </a:ext>
                  </a:extLst>
                </a:gridCol>
              </a:tblGrid>
              <a:tr h="2101694">
                <a:tc>
                  <a:txBody>
                    <a:bodyPr/>
                    <a:lstStyle/>
                    <a:p>
                      <a:pPr marL="0" marR="0" lvl="0" indent="0" algn="ctr" defTabSz="914400" rtl="0" eaLnBrk="1" fontAlgn="base" latinLnBrk="0" hangingPunct="1">
                        <a:lnSpc>
                          <a:spcPct val="100000"/>
                        </a:lnSpc>
                        <a:spcBef>
                          <a:spcPct val="0"/>
                        </a:spcBef>
                        <a:spcAft>
                          <a:spcPts val="6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298FC2"/>
                          </a:solidFill>
                          <a:effectLst/>
                          <a:uLnTx/>
                          <a:uFillTx/>
                          <a:latin typeface="Arial" pitchFamily="34" charset="0"/>
                          <a:ea typeface="Arial Unicode MS" panose="020B0604020202020204" pitchFamily="34" charset="-128"/>
                        </a:rPr>
                        <a:t>Once you reach FRA your payment will switch from an SSDI benefit to an SSA “Old Age” or retirement benefit, the d</a:t>
                      </a:r>
                      <a:r>
                        <a:rPr kumimoji="0" lang="en-US" sz="1600" b="1" i="0" u="none" strike="noStrike" kern="1200" cap="none" spc="0" normalizeH="0" baseline="0" noProof="0" dirty="0">
                          <a:ln>
                            <a:noFill/>
                          </a:ln>
                          <a:solidFill>
                            <a:srgbClr val="298FC2"/>
                          </a:solidFill>
                          <a:effectLst/>
                          <a:uLnTx/>
                          <a:uFillTx/>
                          <a:latin typeface="Arial" pitchFamily="34" charset="0"/>
                          <a:ea typeface="Arial Unicode MS" panose="020B0604020202020204" pitchFamily="34" charset="-128"/>
                          <a:cs typeface="+mn-cs"/>
                        </a:rPr>
                        <a:t>ifference being that your benefit is being paid from a different fund.</a:t>
                      </a:r>
                    </a:p>
                  </a:txBody>
                  <a:tcPr marL="137160" marR="137160" marT="137160" marB="365760">
                    <a:lnL w="9525" cap="flat" cmpd="sng" algn="ctr">
                      <a:noFill/>
                      <a:prstDash val="solid"/>
                      <a:round/>
                      <a:headEnd type="none" w="med" len="med"/>
                      <a:tailEnd type="none" w="med" len="med"/>
                    </a:lnL>
                    <a:lnR w="9525"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Arial Unicode MS" panose="020B0604020202020204" pitchFamily="34" charset="-128"/>
                      </a:endParaRPr>
                    </a:p>
                  </a:txBody>
                  <a:tcPr marL="0" marR="0" marT="137160" marB="365760">
                    <a:lnL w="9525" cap="flat" cmpd="sng" algn="ctr">
                      <a:noFill/>
                      <a:prstDash val="sysDot"/>
                      <a:round/>
                      <a:headEnd type="none" w="med" len="med"/>
                      <a:tailEnd type="none" w="med" len="med"/>
                    </a:lnL>
                    <a:lnR w="9525"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7A9B3D"/>
                          </a:solidFill>
                          <a:effectLst/>
                          <a:uLnTx/>
                          <a:uFillTx/>
                          <a:latin typeface="Arial" pitchFamily="34" charset="0"/>
                          <a:ea typeface="Arial Unicode MS" panose="020B0604020202020204" pitchFamily="34" charset="-128"/>
                        </a:rPr>
                        <a:t>The switch from an SSDI benefit to a retirement benefit happens automatically and does not affect your benefit amount.</a:t>
                      </a:r>
                    </a:p>
                  </a:txBody>
                  <a:tcPr marL="137160" marR="137160" marT="137160" marB="365760">
                    <a:lnL w="9525" cap="flat" cmpd="sng" algn="ctr">
                      <a:noFill/>
                      <a:prstDash val="sysDot"/>
                      <a:round/>
                      <a:headEnd type="none" w="med" len="med"/>
                      <a:tailEnd type="none" w="med" len="med"/>
                    </a:lnL>
                    <a:lnR w="9525"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7A9B3D"/>
                        </a:solidFill>
                        <a:effectLst/>
                        <a:uLnTx/>
                        <a:uFillTx/>
                        <a:latin typeface="Arial" pitchFamily="34" charset="0"/>
                        <a:ea typeface="Arial Unicode MS" panose="020B0604020202020204" pitchFamily="34" charset="-128"/>
                      </a:endParaRPr>
                    </a:p>
                  </a:txBody>
                  <a:tcPr marL="0" marR="0" marT="137160" marB="365760">
                    <a:lnL w="9525" cap="flat" cmpd="sng" algn="ctr">
                      <a:noFill/>
                      <a:prstDash val="sysDot"/>
                      <a:round/>
                      <a:headEnd type="none" w="med" len="med"/>
                      <a:tailEnd type="none" w="med" len="med"/>
                    </a:lnL>
                    <a:lnR w="9525"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 typeface="Arial" panose="020B0604020202020204" pitchFamily="34" charset="0"/>
                        <a:buNone/>
                        <a:tabLst/>
                        <a:defRPr/>
                      </a:pPr>
                      <a:r>
                        <a:rPr lang="en-US" sz="1600" b="1" dirty="0">
                          <a:solidFill>
                            <a:srgbClr val="768692"/>
                          </a:solidFill>
                          <a:ea typeface="Arial Unicode MS" panose="020B0604020202020204" pitchFamily="34" charset="-128"/>
                        </a:rPr>
                        <a:t>Upon reaching FRA you are no longer subject to the earnings test.</a:t>
                      </a:r>
                    </a:p>
                  </a:txBody>
                  <a:tcPr marL="137160" marR="137160" marT="137160" marB="365760">
                    <a:lnL w="9525" cap="flat" cmpd="sng" algn="ctr">
                      <a:noFill/>
                      <a:prstDash val="sysDot"/>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Tree>
    <p:custDataLst>
      <p:tags r:id="rId1"/>
    </p:custDataLst>
    <p:extLst>
      <p:ext uri="{BB962C8B-B14F-4D97-AF65-F5344CB8AC3E}">
        <p14:creationId xmlns:p14="http://schemas.microsoft.com/office/powerpoint/2010/main" val="2607781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2190529"/>
            <a:ext cx="12192000" cy="2303462"/>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2" name="Rectangle 1">
            <a:extLst>
              <a:ext uri="{FF2B5EF4-FFF2-40B4-BE49-F238E27FC236}">
                <a16:creationId xmlns:a16="http://schemas.microsoft.com/office/drawing/2014/main" id="{605D65BA-F7E8-DF4E-AAB4-A33BA87B45D4}"/>
              </a:ext>
            </a:extLst>
          </p:cNvPr>
          <p:cNvSpPr/>
          <p:nvPr/>
        </p:nvSpPr>
        <p:spPr bwMode="auto">
          <a:xfrm>
            <a:off x="6254651" y="2523825"/>
            <a:ext cx="3075709" cy="165423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endParaRPr>
          </a:p>
        </p:txBody>
      </p:sp>
      <p:sp>
        <p:nvSpPr>
          <p:cNvPr id="5" name="Title 4"/>
          <p:cNvSpPr>
            <a:spLocks noGrp="1"/>
          </p:cNvSpPr>
          <p:nvPr>
            <p:ph type="title"/>
          </p:nvPr>
        </p:nvSpPr>
        <p:spPr>
          <a:xfrm>
            <a:off x="420111" y="196311"/>
            <a:ext cx="10918280" cy="838200"/>
          </a:xfrm>
        </p:spPr>
        <p:txBody>
          <a:bodyPr/>
          <a:lstStyle/>
          <a:p>
            <a:r>
              <a:rPr lang="en-US" dirty="0"/>
              <a:t>Government Pension Offset (GPO)</a:t>
            </a:r>
            <a:br>
              <a:rPr lang="en-US" dirty="0"/>
            </a:br>
            <a:r>
              <a:rPr lang="en-US" sz="2000" b="1" dirty="0">
                <a:solidFill>
                  <a:srgbClr val="768692"/>
                </a:solidFill>
              </a:rPr>
              <a:t>A reduction in spousal or survivor benefits</a:t>
            </a:r>
            <a:endParaRPr lang="en-US" sz="2000"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29</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218888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49399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8F70CAE5-CB5C-6141-B4F3-DFE2E333F24C}"/>
              </a:ext>
            </a:extLst>
          </p:cNvPr>
          <p:cNvSpPr/>
          <p:nvPr/>
        </p:nvSpPr>
        <p:spPr>
          <a:xfrm>
            <a:off x="492593" y="1723704"/>
            <a:ext cx="8613456" cy="364321"/>
          </a:xfrm>
          <a:prstGeom prst="rect">
            <a:avLst/>
          </a:prstGeom>
        </p:spPr>
        <p:txBody>
          <a:bodyPr wrap="square" lIns="86477" tIns="43239" rIns="86477" bIns="43239">
            <a:spAutoFit/>
          </a:bodyPr>
          <a:lstStyle/>
          <a:p>
            <a:pPr>
              <a:defRPr/>
            </a:pPr>
            <a:r>
              <a:rPr lang="en-US" sz="1800" b="1" dirty="0">
                <a:solidFill>
                  <a:schemeClr val="accent3"/>
                </a:solidFill>
                <a:latin typeface="+mn-lt"/>
              </a:rPr>
              <a:t>Who is affected?</a:t>
            </a:r>
          </a:p>
        </p:txBody>
      </p:sp>
      <p:sp>
        <p:nvSpPr>
          <p:cNvPr id="13" name="Rectangle 9">
            <a:extLst>
              <a:ext uri="{FF2B5EF4-FFF2-40B4-BE49-F238E27FC236}">
                <a16:creationId xmlns:a16="http://schemas.microsoft.com/office/drawing/2014/main" id="{8CB5B40C-46A7-294D-AA88-D112B8C8F018}"/>
              </a:ext>
            </a:extLst>
          </p:cNvPr>
          <p:cNvSpPr>
            <a:spLocks noChangeArrowheads="1"/>
          </p:cNvSpPr>
          <p:nvPr/>
        </p:nvSpPr>
        <p:spPr bwMode="auto">
          <a:xfrm>
            <a:off x="953455" y="2621142"/>
            <a:ext cx="4810036" cy="1654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Individuals with a pension from a job </a:t>
            </a:r>
            <a:br>
              <a:rPr lang="en-US" sz="1600" b="1" dirty="0">
                <a:ea typeface="Geneva" pitchFamily="125" charset="-128"/>
              </a:rPr>
            </a:br>
            <a:r>
              <a:rPr lang="en-US" sz="1600" b="1" dirty="0">
                <a:ea typeface="Geneva" pitchFamily="125" charset="-128"/>
              </a:rPr>
              <a:t>not covered by Social Security, and </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Those eligible for Social Security spousal or survivor benefits (based on someone else's earnings and work history)</a:t>
            </a:r>
          </a:p>
        </p:txBody>
      </p:sp>
      <p:sp>
        <p:nvSpPr>
          <p:cNvPr id="14" name="Freeform 6">
            <a:extLst>
              <a:ext uri="{FF2B5EF4-FFF2-40B4-BE49-F238E27FC236}">
                <a16:creationId xmlns:a16="http://schemas.microsoft.com/office/drawing/2014/main" id="{8CA15CA2-2FAF-194A-B804-511A121DFD62}"/>
              </a:ext>
            </a:extLst>
          </p:cNvPr>
          <p:cNvSpPr>
            <a:spLocks/>
          </p:cNvSpPr>
          <p:nvPr/>
        </p:nvSpPr>
        <p:spPr bwMode="auto">
          <a:xfrm>
            <a:off x="635182" y="2605342"/>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18" name="Freeform 6">
            <a:extLst>
              <a:ext uri="{FF2B5EF4-FFF2-40B4-BE49-F238E27FC236}">
                <a16:creationId xmlns:a16="http://schemas.microsoft.com/office/drawing/2014/main" id="{0170C4F0-834C-454B-AEB3-20EFB9DC5257}"/>
              </a:ext>
            </a:extLst>
          </p:cNvPr>
          <p:cNvSpPr>
            <a:spLocks/>
          </p:cNvSpPr>
          <p:nvPr/>
        </p:nvSpPr>
        <p:spPr bwMode="auto">
          <a:xfrm>
            <a:off x="635182" y="3266299"/>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nvGrpSpPr>
          <p:cNvPr id="19" name="Group 18">
            <a:extLst>
              <a:ext uri="{FF2B5EF4-FFF2-40B4-BE49-F238E27FC236}">
                <a16:creationId xmlns:a16="http://schemas.microsoft.com/office/drawing/2014/main" id="{668D74BA-BCF4-CB46-8D19-CC31FF5C762D}"/>
              </a:ext>
            </a:extLst>
          </p:cNvPr>
          <p:cNvGrpSpPr/>
          <p:nvPr/>
        </p:nvGrpSpPr>
        <p:grpSpPr>
          <a:xfrm>
            <a:off x="6478963" y="2563811"/>
            <a:ext cx="2627086" cy="1724340"/>
            <a:chOff x="4583334" y="3457260"/>
            <a:chExt cx="2627086" cy="1724340"/>
          </a:xfrm>
        </p:grpSpPr>
        <p:sp>
          <p:nvSpPr>
            <p:cNvPr id="20" name="Content Placeholder 2">
              <a:extLst>
                <a:ext uri="{FF2B5EF4-FFF2-40B4-BE49-F238E27FC236}">
                  <a16:creationId xmlns:a16="http://schemas.microsoft.com/office/drawing/2014/main" id="{B9BA0B7E-B3CD-E046-A612-454E11918EAD}"/>
                </a:ext>
              </a:extLst>
            </p:cNvPr>
            <p:cNvSpPr txBox="1">
              <a:spLocks/>
            </p:cNvSpPr>
            <p:nvPr/>
          </p:nvSpPr>
          <p:spPr bwMode="auto">
            <a:xfrm>
              <a:off x="5015814" y="3457260"/>
              <a:ext cx="1762127" cy="81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5482AB"/>
                </a:buClr>
                <a:buSzPct val="120000"/>
                <a:buNone/>
                <a:tabLst>
                  <a:tab pos="177764" algn="l"/>
                </a:tabLst>
                <a:defRPr sz="1600" b="1">
                  <a:solidFill>
                    <a:schemeClr val="tx1"/>
                  </a:solidFill>
                  <a:latin typeface="+mn-lt"/>
                  <a:ea typeface="+mn-ea"/>
                  <a:cs typeface="+mn-cs"/>
                </a:defRPr>
              </a:lvl1pPr>
              <a:lvl2pPr marL="457108" indent="0" algn="ctr" rtl="0" eaLnBrk="0" fontAlgn="base" hangingPunct="0">
                <a:spcBef>
                  <a:spcPct val="20000"/>
                </a:spcBef>
                <a:spcAft>
                  <a:spcPct val="0"/>
                </a:spcAft>
                <a:buClr>
                  <a:srgbClr val="5482AB"/>
                </a:buClr>
                <a:buSzPct val="80000"/>
                <a:buFont typeface="Wingdings" pitchFamily="2" charset="2"/>
                <a:buNone/>
                <a:tabLst>
                  <a:tab pos="177764" algn="l"/>
                </a:tabLst>
                <a:defRPr sz="1600" b="1">
                  <a:solidFill>
                    <a:schemeClr val="tx1"/>
                  </a:solidFill>
                  <a:latin typeface="+mn-lt"/>
                </a:defRPr>
              </a:lvl2pPr>
              <a:lvl3pPr marL="914218" indent="0" algn="ctr" rtl="0" eaLnBrk="0" fontAlgn="base" hangingPunct="0">
                <a:spcBef>
                  <a:spcPct val="20000"/>
                </a:spcBef>
                <a:spcAft>
                  <a:spcPct val="0"/>
                </a:spcAft>
                <a:buClr>
                  <a:srgbClr val="5482AB"/>
                </a:buClr>
                <a:buFont typeface="Arial" pitchFamily="34" charset="0"/>
                <a:buNone/>
                <a:tabLst>
                  <a:tab pos="177764" algn="l"/>
                </a:tabLst>
                <a:defRPr sz="1600" b="1">
                  <a:solidFill>
                    <a:schemeClr val="tx1"/>
                  </a:solidFill>
                  <a:latin typeface="+mn-lt"/>
                </a:defRPr>
              </a:lvl3pPr>
              <a:lvl4pPr marL="1371327" indent="0" algn="ctr" rtl="0" eaLnBrk="0" fontAlgn="base" hangingPunct="0">
                <a:spcBef>
                  <a:spcPct val="20000"/>
                </a:spcBef>
                <a:spcAft>
                  <a:spcPct val="0"/>
                </a:spcAft>
                <a:buClr>
                  <a:srgbClr val="5482AB"/>
                </a:buClr>
                <a:buNone/>
                <a:tabLst>
                  <a:tab pos="177764" algn="l"/>
                </a:tabLst>
                <a:defRPr sz="1600" b="1">
                  <a:solidFill>
                    <a:schemeClr val="tx1"/>
                  </a:solidFill>
                  <a:latin typeface="+mn-lt"/>
                </a:defRPr>
              </a:lvl4pPr>
              <a:lvl5pPr marL="1828436" indent="0" algn="ctr" rtl="0" eaLnBrk="0" fontAlgn="base" hangingPunct="0">
                <a:spcBef>
                  <a:spcPct val="20000"/>
                </a:spcBef>
                <a:spcAft>
                  <a:spcPct val="0"/>
                </a:spcAft>
                <a:buClr>
                  <a:srgbClr val="5482AB"/>
                </a:buClr>
                <a:buFont typeface="Wingdings" pitchFamily="2" charset="2"/>
                <a:buNone/>
                <a:tabLst>
                  <a:tab pos="177764" algn="l"/>
                </a:tabLst>
                <a:defRPr sz="1400" b="1">
                  <a:solidFill>
                    <a:schemeClr val="tx1"/>
                  </a:solidFill>
                  <a:latin typeface="+mn-lt"/>
                </a:defRPr>
              </a:lvl5pPr>
              <a:lvl6pPr marL="2285543"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6pPr>
              <a:lvl7pPr marL="2742652"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7pPr>
              <a:lvl8pPr marL="3199760"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8pPr>
              <a:lvl9pPr marL="3656868"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9pPr>
            </a:lstStyle>
            <a:p>
              <a:pPr>
                <a:lnSpc>
                  <a:spcPct val="110000"/>
                </a:lnSpc>
              </a:pPr>
              <a:r>
                <a:rPr lang="en-US" kern="0" dirty="0"/>
                <a:t>GPO reduces </a:t>
              </a:r>
              <a:br>
                <a:rPr lang="en-US" kern="0" dirty="0"/>
              </a:br>
              <a:r>
                <a:rPr lang="en-US" kern="0" dirty="0"/>
                <a:t>Social Security </a:t>
              </a:r>
              <a:br>
                <a:rPr lang="en-US" kern="0" dirty="0"/>
              </a:br>
              <a:r>
                <a:rPr lang="en-US" kern="0" dirty="0"/>
                <a:t>benefit by</a:t>
              </a:r>
              <a:endParaRPr lang="en-US" sz="2400" kern="0" dirty="0"/>
            </a:p>
          </p:txBody>
        </p:sp>
        <p:sp>
          <p:nvSpPr>
            <p:cNvPr id="21" name="Content Placeholder 2">
              <a:extLst>
                <a:ext uri="{FF2B5EF4-FFF2-40B4-BE49-F238E27FC236}">
                  <a16:creationId xmlns:a16="http://schemas.microsoft.com/office/drawing/2014/main" id="{5C8073AB-6CED-1847-9462-69894E5B699B}"/>
                </a:ext>
              </a:extLst>
            </p:cNvPr>
            <p:cNvSpPr txBox="1">
              <a:spLocks/>
            </p:cNvSpPr>
            <p:nvPr/>
          </p:nvSpPr>
          <p:spPr bwMode="auto">
            <a:xfrm>
              <a:off x="4583334" y="4346895"/>
              <a:ext cx="2627086" cy="834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5482AB"/>
                </a:buClr>
                <a:buSzPct val="120000"/>
                <a:buNone/>
                <a:tabLst>
                  <a:tab pos="177764" algn="l"/>
                </a:tabLst>
                <a:defRPr sz="1600" b="1">
                  <a:solidFill>
                    <a:schemeClr val="tx1"/>
                  </a:solidFill>
                  <a:latin typeface="+mn-lt"/>
                  <a:ea typeface="+mn-ea"/>
                  <a:cs typeface="+mn-cs"/>
                </a:defRPr>
              </a:lvl1pPr>
              <a:lvl2pPr marL="457108" indent="0" algn="ctr" rtl="0" eaLnBrk="0" fontAlgn="base" hangingPunct="0">
                <a:spcBef>
                  <a:spcPct val="20000"/>
                </a:spcBef>
                <a:spcAft>
                  <a:spcPct val="0"/>
                </a:spcAft>
                <a:buClr>
                  <a:srgbClr val="5482AB"/>
                </a:buClr>
                <a:buSzPct val="80000"/>
                <a:buFont typeface="Wingdings" pitchFamily="2" charset="2"/>
                <a:buNone/>
                <a:tabLst>
                  <a:tab pos="177764" algn="l"/>
                </a:tabLst>
                <a:defRPr sz="1600" b="1">
                  <a:solidFill>
                    <a:schemeClr val="tx1"/>
                  </a:solidFill>
                  <a:latin typeface="+mn-lt"/>
                </a:defRPr>
              </a:lvl2pPr>
              <a:lvl3pPr marL="914218" indent="0" algn="ctr" rtl="0" eaLnBrk="0" fontAlgn="base" hangingPunct="0">
                <a:spcBef>
                  <a:spcPct val="20000"/>
                </a:spcBef>
                <a:spcAft>
                  <a:spcPct val="0"/>
                </a:spcAft>
                <a:buClr>
                  <a:srgbClr val="5482AB"/>
                </a:buClr>
                <a:buFont typeface="Arial" pitchFamily="34" charset="0"/>
                <a:buNone/>
                <a:tabLst>
                  <a:tab pos="177764" algn="l"/>
                </a:tabLst>
                <a:defRPr sz="1600" b="1">
                  <a:solidFill>
                    <a:schemeClr val="tx1"/>
                  </a:solidFill>
                  <a:latin typeface="+mn-lt"/>
                </a:defRPr>
              </a:lvl3pPr>
              <a:lvl4pPr marL="1371327" indent="0" algn="ctr" rtl="0" eaLnBrk="0" fontAlgn="base" hangingPunct="0">
                <a:spcBef>
                  <a:spcPct val="20000"/>
                </a:spcBef>
                <a:spcAft>
                  <a:spcPct val="0"/>
                </a:spcAft>
                <a:buClr>
                  <a:srgbClr val="5482AB"/>
                </a:buClr>
                <a:buNone/>
                <a:tabLst>
                  <a:tab pos="177764" algn="l"/>
                </a:tabLst>
                <a:defRPr sz="1600" b="1">
                  <a:solidFill>
                    <a:schemeClr val="tx1"/>
                  </a:solidFill>
                  <a:latin typeface="+mn-lt"/>
                </a:defRPr>
              </a:lvl4pPr>
              <a:lvl5pPr marL="1828436" indent="0" algn="ctr" rtl="0" eaLnBrk="0" fontAlgn="base" hangingPunct="0">
                <a:spcBef>
                  <a:spcPct val="20000"/>
                </a:spcBef>
                <a:spcAft>
                  <a:spcPct val="0"/>
                </a:spcAft>
                <a:buClr>
                  <a:srgbClr val="5482AB"/>
                </a:buClr>
                <a:buFont typeface="Wingdings" pitchFamily="2" charset="2"/>
                <a:buNone/>
                <a:tabLst>
                  <a:tab pos="177764" algn="l"/>
                </a:tabLst>
                <a:defRPr sz="1400" b="1">
                  <a:solidFill>
                    <a:schemeClr val="tx1"/>
                  </a:solidFill>
                  <a:latin typeface="+mn-lt"/>
                </a:defRPr>
              </a:lvl5pPr>
              <a:lvl6pPr marL="2285543"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6pPr>
              <a:lvl7pPr marL="2742652"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7pPr>
              <a:lvl8pPr marL="3199760"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8pPr>
              <a:lvl9pPr marL="3656868"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9pPr>
            </a:lstStyle>
            <a:p>
              <a:r>
                <a:rPr lang="en-US" sz="1800" kern="0" dirty="0">
                  <a:solidFill>
                    <a:srgbClr val="7A9B3D"/>
                  </a:solidFill>
                </a:rPr>
                <a:t>two-thirds of the </a:t>
              </a:r>
              <a:br>
                <a:rPr lang="en-US" sz="1800" kern="0" dirty="0">
                  <a:solidFill>
                    <a:srgbClr val="7A9B3D"/>
                  </a:solidFill>
                </a:rPr>
              </a:br>
              <a:r>
                <a:rPr lang="en-US" sz="1800" kern="0" dirty="0">
                  <a:solidFill>
                    <a:srgbClr val="7A9B3D"/>
                  </a:solidFill>
                </a:rPr>
                <a:t>pension amount</a:t>
              </a:r>
            </a:p>
          </p:txBody>
        </p:sp>
      </p:grpSp>
    </p:spTree>
    <p:custDataLst>
      <p:tags r:id="rId1"/>
    </p:custDataLst>
    <p:extLst>
      <p:ext uri="{BB962C8B-B14F-4D97-AF65-F5344CB8AC3E}">
        <p14:creationId xmlns:p14="http://schemas.microsoft.com/office/powerpoint/2010/main" val="351649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Security Eligibility and Sustainability</a:t>
            </a:r>
            <a:br>
              <a:rPr lang="en-US" dirty="0"/>
            </a:br>
            <a:endParaRPr lang="en-US"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3</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2" name="Text Box 21">
            <a:extLst>
              <a:ext uri="{FF2B5EF4-FFF2-40B4-BE49-F238E27FC236}">
                <a16:creationId xmlns:a16="http://schemas.microsoft.com/office/drawing/2014/main" id="{03369B00-C6B0-4EEC-9F61-C53A8675FCF0}"/>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Source: Social Security Administration: Fast Facts &amp; Figures about Social Security, 2022</a:t>
            </a:r>
          </a:p>
        </p:txBody>
      </p:sp>
      <p:pic>
        <p:nvPicPr>
          <p:cNvPr id="13" name="Picture 30" descr="182202485_7">
            <a:extLst>
              <a:ext uri="{FF2B5EF4-FFF2-40B4-BE49-F238E27FC236}">
                <a16:creationId xmlns:a16="http://schemas.microsoft.com/office/drawing/2014/main" id="{2EE5C3EF-AD1D-9C4C-B2E3-677B55448B7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29" t="17287" r="19461" b="47474"/>
          <a:stretch/>
        </p:blipFill>
        <p:spPr bwMode="auto">
          <a:xfrm>
            <a:off x="0" y="1735556"/>
            <a:ext cx="4392000" cy="292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66D4B196-4860-D44D-B868-977CC2243F57}"/>
              </a:ext>
            </a:extLst>
          </p:cNvPr>
          <p:cNvSpPr/>
          <p:nvPr/>
        </p:nvSpPr>
        <p:spPr>
          <a:xfrm>
            <a:off x="3757544" y="1737284"/>
            <a:ext cx="8434456" cy="29188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3AD23EA-AF63-8B4D-9E8D-C493FF8BDCC7}"/>
              </a:ext>
            </a:extLst>
          </p:cNvPr>
          <p:cNvSpPr>
            <a:spLocks noChangeArrowheads="1"/>
          </p:cNvSpPr>
          <p:nvPr/>
        </p:nvSpPr>
        <p:spPr bwMode="auto">
          <a:xfrm>
            <a:off x="4013599" y="1920546"/>
            <a:ext cx="7551629" cy="1969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4000"/>
              </a:lnSpc>
              <a:spcBef>
                <a:spcPts val="1800"/>
              </a:spcBef>
              <a:spcAft>
                <a:spcPts val="600"/>
              </a:spcAft>
              <a:buClr>
                <a:schemeClr val="accent2"/>
              </a:buClr>
              <a:buSzPct val="140000"/>
              <a:tabLst>
                <a:tab pos="1035050" algn="l"/>
              </a:tabLst>
              <a:defRPr/>
            </a:pPr>
            <a:r>
              <a:rPr lang="en-US" sz="1600" b="1" dirty="0">
                <a:solidFill>
                  <a:srgbClr val="7A9B3D"/>
                </a:solidFill>
                <a:latin typeface="Arial" charset="0"/>
                <a:ea typeface="Geneva" charset="0"/>
                <a:cs typeface="Times New Roman" charset="0"/>
              </a:rPr>
              <a:t>Eligibility</a:t>
            </a:r>
          </a:p>
          <a:p>
            <a:pPr marL="114300" indent="-114300" eaLnBrk="0" hangingPunct="0">
              <a:lnSpc>
                <a:spcPct val="114000"/>
              </a:lnSpc>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t>Requirements include having 40 quarters of wages that were subject </a:t>
            </a:r>
            <a:r>
              <a:rPr lang="en-US" sz="1600" dirty="0">
                <a:latin typeface="Arial" charset="0"/>
                <a:ea typeface="Geneva" charset="0"/>
                <a:cs typeface="Times New Roman" charset="0"/>
              </a:rPr>
              <a:t>to Social Security payroll taxes (quarters do not need to be consecutive)</a:t>
            </a:r>
          </a:p>
          <a:p>
            <a:pPr marL="114300" indent="-114300" eaLnBrk="0" hangingPunct="0">
              <a:lnSpc>
                <a:spcPct val="114000"/>
              </a:lnSpc>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latin typeface="Arial" charset="0"/>
                <a:ea typeface="Geneva" charset="0"/>
                <a:cs typeface="Times New Roman" charset="0"/>
              </a:rPr>
              <a:t>Benefits are calculated based on the average of the 35 highest years of earnings</a:t>
            </a:r>
          </a:p>
          <a:p>
            <a:pPr eaLnBrk="0" hangingPunct="0">
              <a:lnSpc>
                <a:spcPct val="114000"/>
              </a:lnSpc>
              <a:spcBef>
                <a:spcPts val="0"/>
              </a:spcBef>
              <a:spcAft>
                <a:spcPts val="600"/>
              </a:spcAft>
              <a:buClr>
                <a:srgbClr val="7A9B3D"/>
              </a:buClr>
              <a:buSzPct val="100000"/>
              <a:tabLst>
                <a:tab pos="1035050" algn="l"/>
              </a:tabLst>
              <a:defRPr/>
            </a:pPr>
            <a:r>
              <a:rPr lang="en-US" sz="1600" b="1" dirty="0">
                <a:solidFill>
                  <a:srgbClr val="7A9B3D"/>
                </a:solidFill>
                <a:latin typeface="Arial" charset="0"/>
                <a:ea typeface="Geneva" charset="0"/>
                <a:cs typeface="Times New Roman" charset="0"/>
              </a:rPr>
              <a:t>Sustainability </a:t>
            </a:r>
          </a:p>
          <a:p>
            <a:pPr marL="114300" indent="-114300" eaLnBrk="0" hangingPunct="0">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latin typeface="Arial" charset="0"/>
                <a:ea typeface="Geneva" charset="0"/>
                <a:cs typeface="Times New Roman" charset="0"/>
              </a:rPr>
              <a:t>Trust fund assets are invested in special issue U.S. bonds backed by the full faith and credit of the U.S. government</a:t>
            </a:r>
          </a:p>
          <a:p>
            <a:pPr marL="114300" indent="-114300" eaLnBrk="0" hangingPunct="0">
              <a:spcBef>
                <a:spcPts val="0"/>
              </a:spcBef>
              <a:spcAft>
                <a:spcPts val="600"/>
              </a:spcAft>
              <a:buClr>
                <a:srgbClr val="7A9B3D"/>
              </a:buClr>
              <a:buSzPct val="100000"/>
              <a:buFont typeface="Arial" panose="020B0604020202020204" pitchFamily="34" charset="0"/>
              <a:buChar char="•"/>
              <a:tabLst>
                <a:tab pos="1035050" algn="l"/>
              </a:tabLst>
              <a:defRPr/>
            </a:pPr>
            <a:r>
              <a:rPr lang="en-US" sz="1600" dirty="0">
                <a:latin typeface="Arial" charset="0"/>
                <a:ea typeface="Geneva" charset="0"/>
                <a:cs typeface="Times New Roman" charset="0"/>
              </a:rPr>
              <a:t>By 2035, payroll taxes collected will pay approximately 80% of benefits owed</a:t>
            </a:r>
          </a:p>
        </p:txBody>
      </p:sp>
    </p:spTree>
    <p:custDataLst>
      <p:tags r:id="rId1"/>
    </p:custDataLst>
    <p:extLst>
      <p:ext uri="{BB962C8B-B14F-4D97-AF65-F5344CB8AC3E}">
        <p14:creationId xmlns:p14="http://schemas.microsoft.com/office/powerpoint/2010/main" val="2572029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2190529"/>
            <a:ext cx="12192000" cy="2303462"/>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5" name="Title 4"/>
          <p:cNvSpPr>
            <a:spLocks noGrp="1"/>
          </p:cNvSpPr>
          <p:nvPr>
            <p:ph type="title"/>
          </p:nvPr>
        </p:nvSpPr>
        <p:spPr>
          <a:xfrm>
            <a:off x="420111" y="193246"/>
            <a:ext cx="10918280" cy="838200"/>
          </a:xfrm>
        </p:spPr>
        <p:txBody>
          <a:bodyPr/>
          <a:lstStyle/>
          <a:p>
            <a:r>
              <a:rPr lang="en-US" altLang="en-US" dirty="0">
                <a:solidFill>
                  <a:schemeClr val="bg2"/>
                </a:solidFill>
              </a:rPr>
              <a:t>Other Beneficiaries</a:t>
            </a:r>
            <a:endParaRPr lang="en-US" sz="2000"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30</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218888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49399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8F70CAE5-CB5C-6141-B4F3-DFE2E333F24C}"/>
              </a:ext>
            </a:extLst>
          </p:cNvPr>
          <p:cNvSpPr/>
          <p:nvPr/>
        </p:nvSpPr>
        <p:spPr>
          <a:xfrm>
            <a:off x="492593" y="1723704"/>
            <a:ext cx="8613456" cy="364321"/>
          </a:xfrm>
          <a:prstGeom prst="rect">
            <a:avLst/>
          </a:prstGeom>
        </p:spPr>
        <p:txBody>
          <a:bodyPr wrap="square" lIns="86477" tIns="43239" rIns="86477" bIns="43239">
            <a:spAutoFit/>
          </a:bodyPr>
          <a:lstStyle/>
          <a:p>
            <a:pPr>
              <a:defRPr/>
            </a:pPr>
            <a:r>
              <a:rPr lang="en-US" sz="1800" b="1" dirty="0">
                <a:solidFill>
                  <a:schemeClr val="accent3"/>
                </a:solidFill>
              </a:rPr>
              <a:t>Who may qualify to receive your benefits?</a:t>
            </a:r>
          </a:p>
        </p:txBody>
      </p:sp>
      <p:sp>
        <p:nvSpPr>
          <p:cNvPr id="22" name="Rectangle 9">
            <a:extLst>
              <a:ext uri="{FF2B5EF4-FFF2-40B4-BE49-F238E27FC236}">
                <a16:creationId xmlns:a16="http://schemas.microsoft.com/office/drawing/2014/main" id="{BB69D1BE-BC9A-6E4A-95C0-875F61DFCE7B}"/>
              </a:ext>
            </a:extLst>
          </p:cNvPr>
          <p:cNvSpPr>
            <a:spLocks noChangeArrowheads="1"/>
          </p:cNvSpPr>
          <p:nvPr/>
        </p:nvSpPr>
        <p:spPr bwMode="auto">
          <a:xfrm>
            <a:off x="6400802" y="2491894"/>
            <a:ext cx="4405743" cy="133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ct val="20000"/>
              </a:spcBef>
              <a:buClr>
                <a:schemeClr val="accent2"/>
              </a:buClr>
              <a:buSzPct val="140000"/>
              <a:tabLst>
                <a:tab pos="300038" algn="l"/>
                <a:tab pos="1035050" algn="l"/>
              </a:tabLst>
              <a:defRPr/>
            </a:pPr>
            <a:r>
              <a:rPr lang="en-US" sz="1600" b="1" dirty="0">
                <a:ea typeface="Geneva" pitchFamily="125" charset="-128"/>
              </a:rPr>
              <a:t>Unmarried children younger than age 18, or:</a:t>
            </a:r>
          </a:p>
          <a:p>
            <a:pPr marL="111125" lvl="1" indent="-111125" eaLnBrk="0" hangingPunct="0">
              <a:lnSpc>
                <a:spcPct val="114000"/>
              </a:lnSpc>
              <a:spcBef>
                <a:spcPts val="600"/>
              </a:spcBef>
              <a:buClr>
                <a:srgbClr val="7A9B3D"/>
              </a:buClr>
              <a:buSzPct val="100000"/>
              <a:buFont typeface="Arial" panose="020B0604020202020204" pitchFamily="34" charset="0"/>
              <a:buChar char="•"/>
              <a:tabLst>
                <a:tab pos="300038" algn="l"/>
                <a:tab pos="1035050" algn="l"/>
              </a:tabLst>
              <a:defRPr/>
            </a:pPr>
            <a:r>
              <a:rPr lang="en-US" sz="1600" dirty="0">
                <a:ea typeface="Geneva" pitchFamily="125" charset="-128"/>
              </a:rPr>
              <a:t>up to age 18 or 19 if full-time student or </a:t>
            </a:r>
            <a:br>
              <a:rPr lang="en-US" sz="1600" dirty="0">
                <a:ea typeface="Geneva" pitchFamily="125" charset="-128"/>
              </a:rPr>
            </a:br>
            <a:r>
              <a:rPr lang="en-US" sz="1600" dirty="0">
                <a:ea typeface="Geneva" pitchFamily="125" charset="-128"/>
              </a:rPr>
              <a:t>not yet graduated from high school</a:t>
            </a:r>
          </a:p>
          <a:p>
            <a:pPr marL="111125" lvl="1" indent="-111125" eaLnBrk="0" hangingPunct="0">
              <a:lnSpc>
                <a:spcPct val="114000"/>
              </a:lnSpc>
              <a:spcBef>
                <a:spcPct val="20000"/>
              </a:spcBef>
              <a:buClr>
                <a:srgbClr val="7A9B3D"/>
              </a:buClr>
              <a:buSzPct val="100000"/>
              <a:buFont typeface="Arial" panose="020B0604020202020204" pitchFamily="34" charset="0"/>
              <a:buChar char="•"/>
              <a:tabLst>
                <a:tab pos="300038" algn="l"/>
                <a:tab pos="1035050" algn="l"/>
              </a:tabLst>
              <a:defRPr/>
            </a:pPr>
            <a:r>
              <a:rPr lang="en-US" sz="1600" dirty="0">
                <a:ea typeface="Geneva" pitchFamily="125" charset="-128"/>
              </a:rPr>
              <a:t>age 18 or older and severely disabled </a:t>
            </a:r>
            <a:br>
              <a:rPr lang="en-US" sz="1600" dirty="0">
                <a:ea typeface="Geneva" pitchFamily="125" charset="-128"/>
              </a:rPr>
            </a:br>
            <a:r>
              <a:rPr lang="en-US" sz="1600" dirty="0">
                <a:ea typeface="Geneva" pitchFamily="125" charset="-128"/>
              </a:rPr>
              <a:t>(with a disability that started before age 22)</a:t>
            </a:r>
          </a:p>
        </p:txBody>
      </p:sp>
      <p:sp>
        <p:nvSpPr>
          <p:cNvPr id="23" name="Rectangle 9">
            <a:extLst>
              <a:ext uri="{FF2B5EF4-FFF2-40B4-BE49-F238E27FC236}">
                <a16:creationId xmlns:a16="http://schemas.microsoft.com/office/drawing/2014/main" id="{5983690F-9668-DD4E-8D0A-5106116054C8}"/>
              </a:ext>
            </a:extLst>
          </p:cNvPr>
          <p:cNvSpPr>
            <a:spLocks noChangeArrowheads="1"/>
          </p:cNvSpPr>
          <p:nvPr/>
        </p:nvSpPr>
        <p:spPr bwMode="auto">
          <a:xfrm>
            <a:off x="834529" y="2491894"/>
            <a:ext cx="4998236" cy="1654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A spouse 62 years of age or older</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A spouse at any age if that spouse is caring for your child (younger than age 16 or disabled)</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Former spouses age 62 or older</a:t>
            </a:r>
          </a:p>
          <a:p>
            <a:pPr eaLnBrk="0" hangingPunct="0">
              <a:lnSpc>
                <a:spcPct val="110000"/>
              </a:lnSpc>
              <a:spcBef>
                <a:spcPts val="0"/>
              </a:spcBef>
              <a:spcAft>
                <a:spcPts val="600"/>
              </a:spcAft>
              <a:buClr>
                <a:schemeClr val="accent2"/>
              </a:buClr>
              <a:buSzPct val="140000"/>
              <a:tabLst>
                <a:tab pos="300038" algn="l"/>
                <a:tab pos="1035050" algn="l"/>
              </a:tabLst>
              <a:defRPr/>
            </a:pPr>
            <a:r>
              <a:rPr lang="en-US" sz="1600" b="1" dirty="0">
                <a:ea typeface="Geneva" pitchFamily="125" charset="-128"/>
              </a:rPr>
              <a:t>Parents dependent on your clients</a:t>
            </a:r>
          </a:p>
        </p:txBody>
      </p:sp>
      <p:sp>
        <p:nvSpPr>
          <p:cNvPr id="24" name="Freeform 6">
            <a:extLst>
              <a:ext uri="{FF2B5EF4-FFF2-40B4-BE49-F238E27FC236}">
                <a16:creationId xmlns:a16="http://schemas.microsoft.com/office/drawing/2014/main" id="{4B399EB6-F647-4B4C-9107-50075BF744A1}"/>
              </a:ext>
            </a:extLst>
          </p:cNvPr>
          <p:cNvSpPr>
            <a:spLocks/>
          </p:cNvSpPr>
          <p:nvPr/>
        </p:nvSpPr>
        <p:spPr bwMode="auto">
          <a:xfrm>
            <a:off x="522248" y="2500867"/>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25" name="Freeform 6">
            <a:extLst>
              <a:ext uri="{FF2B5EF4-FFF2-40B4-BE49-F238E27FC236}">
                <a16:creationId xmlns:a16="http://schemas.microsoft.com/office/drawing/2014/main" id="{E72942B5-C951-5240-8CD6-E6F5924BA944}"/>
              </a:ext>
            </a:extLst>
          </p:cNvPr>
          <p:cNvSpPr>
            <a:spLocks/>
          </p:cNvSpPr>
          <p:nvPr/>
        </p:nvSpPr>
        <p:spPr bwMode="auto">
          <a:xfrm>
            <a:off x="522248" y="2819985"/>
            <a:ext cx="199316" cy="242368"/>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26" name="Freeform 6">
            <a:extLst>
              <a:ext uri="{FF2B5EF4-FFF2-40B4-BE49-F238E27FC236}">
                <a16:creationId xmlns:a16="http://schemas.microsoft.com/office/drawing/2014/main" id="{68925A5A-DAC7-8749-A7B2-FA213E3F7873}"/>
              </a:ext>
            </a:extLst>
          </p:cNvPr>
          <p:cNvSpPr>
            <a:spLocks/>
          </p:cNvSpPr>
          <p:nvPr/>
        </p:nvSpPr>
        <p:spPr bwMode="auto">
          <a:xfrm>
            <a:off x="525503" y="3453616"/>
            <a:ext cx="199316" cy="220335"/>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28" name="Freeform 6">
            <a:extLst>
              <a:ext uri="{FF2B5EF4-FFF2-40B4-BE49-F238E27FC236}">
                <a16:creationId xmlns:a16="http://schemas.microsoft.com/office/drawing/2014/main" id="{A036706C-6685-9F42-AEF7-6A95F04B6475}"/>
              </a:ext>
            </a:extLst>
          </p:cNvPr>
          <p:cNvSpPr>
            <a:spLocks/>
          </p:cNvSpPr>
          <p:nvPr/>
        </p:nvSpPr>
        <p:spPr bwMode="auto">
          <a:xfrm>
            <a:off x="544093" y="3799714"/>
            <a:ext cx="199316" cy="220335"/>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0" name="Freeform 6">
            <a:extLst>
              <a:ext uri="{FF2B5EF4-FFF2-40B4-BE49-F238E27FC236}">
                <a16:creationId xmlns:a16="http://schemas.microsoft.com/office/drawing/2014/main" id="{59A59AD1-1070-2340-8134-C8E4DE0FC49E}"/>
              </a:ext>
            </a:extLst>
          </p:cNvPr>
          <p:cNvSpPr>
            <a:spLocks/>
          </p:cNvSpPr>
          <p:nvPr/>
        </p:nvSpPr>
        <p:spPr bwMode="auto">
          <a:xfrm>
            <a:off x="6099256" y="2522900"/>
            <a:ext cx="199316" cy="220335"/>
          </a:xfrm>
          <a:custGeom>
            <a:avLst/>
            <a:gdLst>
              <a:gd name="T0" fmla="*/ 553 w 570"/>
              <a:gd name="T1" fmla="*/ 112 h 481"/>
              <a:gd name="T2" fmla="*/ 203 w 570"/>
              <a:gd name="T3" fmla="*/ 464 h 481"/>
              <a:gd name="T4" fmla="*/ 142 w 570"/>
              <a:gd name="T5" fmla="*/ 464 h 481"/>
              <a:gd name="T6" fmla="*/ 17 w 570"/>
              <a:gd name="T7" fmla="*/ 340 h 481"/>
              <a:gd name="T8" fmla="*/ 17 w 570"/>
              <a:gd name="T9" fmla="*/ 278 h 481"/>
              <a:gd name="T10" fmla="*/ 51 w 570"/>
              <a:gd name="T11" fmla="*/ 244 h 481"/>
              <a:gd name="T12" fmla="*/ 113 w 570"/>
              <a:gd name="T13" fmla="*/ 244 h 481"/>
              <a:gd name="T14" fmla="*/ 172 w 570"/>
              <a:gd name="T15" fmla="*/ 305 h 481"/>
              <a:gd name="T16" fmla="*/ 459 w 570"/>
              <a:gd name="T17" fmla="*/ 17 h 481"/>
              <a:gd name="T18" fmla="*/ 520 w 570"/>
              <a:gd name="T19" fmla="*/ 17 h 481"/>
              <a:gd name="T20" fmla="*/ 553 w 570"/>
              <a:gd name="T21" fmla="*/ 50 h 481"/>
              <a:gd name="T22" fmla="*/ 553 w 570"/>
              <a:gd name="T2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481">
                <a:moveTo>
                  <a:pt x="553" y="112"/>
                </a:moveTo>
                <a:cubicBezTo>
                  <a:pt x="203" y="464"/>
                  <a:pt x="203" y="464"/>
                  <a:pt x="203" y="464"/>
                </a:cubicBezTo>
                <a:cubicBezTo>
                  <a:pt x="186" y="481"/>
                  <a:pt x="159" y="481"/>
                  <a:pt x="142" y="464"/>
                </a:cubicBezTo>
                <a:cubicBezTo>
                  <a:pt x="17" y="340"/>
                  <a:pt x="17" y="340"/>
                  <a:pt x="17" y="340"/>
                </a:cubicBezTo>
                <a:cubicBezTo>
                  <a:pt x="0" y="323"/>
                  <a:pt x="0" y="295"/>
                  <a:pt x="17" y="278"/>
                </a:cubicBezTo>
                <a:cubicBezTo>
                  <a:pt x="51" y="244"/>
                  <a:pt x="51" y="244"/>
                  <a:pt x="51" y="244"/>
                </a:cubicBezTo>
                <a:cubicBezTo>
                  <a:pt x="68" y="227"/>
                  <a:pt x="96" y="227"/>
                  <a:pt x="113" y="244"/>
                </a:cubicBezTo>
                <a:cubicBezTo>
                  <a:pt x="172" y="305"/>
                  <a:pt x="172" y="305"/>
                  <a:pt x="172" y="305"/>
                </a:cubicBezTo>
                <a:cubicBezTo>
                  <a:pt x="459" y="17"/>
                  <a:pt x="459" y="17"/>
                  <a:pt x="459" y="17"/>
                </a:cubicBezTo>
                <a:cubicBezTo>
                  <a:pt x="476" y="0"/>
                  <a:pt x="503" y="0"/>
                  <a:pt x="520" y="17"/>
                </a:cubicBezTo>
                <a:cubicBezTo>
                  <a:pt x="553" y="50"/>
                  <a:pt x="553" y="50"/>
                  <a:pt x="553" y="50"/>
                </a:cubicBezTo>
                <a:cubicBezTo>
                  <a:pt x="570" y="67"/>
                  <a:pt x="570" y="95"/>
                  <a:pt x="553" y="112"/>
                </a:cubicBezTo>
                <a:close/>
              </a:path>
            </a:pathLst>
          </a:custGeom>
          <a:solidFill>
            <a:srgbClr val="7A9B3D"/>
          </a:solidFill>
          <a:ln>
            <a:noFill/>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Tree>
    <p:custDataLst>
      <p:tags r:id="rId1"/>
    </p:custDataLst>
    <p:extLst>
      <p:ext uri="{BB962C8B-B14F-4D97-AF65-F5344CB8AC3E}">
        <p14:creationId xmlns:p14="http://schemas.microsoft.com/office/powerpoint/2010/main" val="3650628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2190529"/>
            <a:ext cx="12192000" cy="2303462"/>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5" name="Title 4"/>
          <p:cNvSpPr>
            <a:spLocks noGrp="1"/>
          </p:cNvSpPr>
          <p:nvPr>
            <p:ph type="title"/>
          </p:nvPr>
        </p:nvSpPr>
        <p:spPr>
          <a:xfrm>
            <a:off x="420111" y="202223"/>
            <a:ext cx="10918280" cy="838200"/>
          </a:xfrm>
        </p:spPr>
        <p:txBody>
          <a:bodyPr/>
          <a:lstStyle/>
          <a:p>
            <a:r>
              <a:rPr lang="en-US" altLang="en-US" dirty="0">
                <a:solidFill>
                  <a:schemeClr val="bg2"/>
                </a:solidFill>
              </a:rPr>
              <a:t>Same-Sex Marriages</a:t>
            </a:r>
            <a:br>
              <a:rPr lang="en-US" altLang="en-US" dirty="0">
                <a:solidFill>
                  <a:schemeClr val="bg2"/>
                </a:solidFill>
              </a:rPr>
            </a:br>
            <a:r>
              <a:rPr lang="en-US" altLang="en-US" sz="2000" b="1" dirty="0">
                <a:solidFill>
                  <a:srgbClr val="768692"/>
                </a:solidFill>
              </a:rPr>
              <a:t>Married same-sex couples now get Social Security benefits</a:t>
            </a:r>
            <a:endParaRPr lang="en-US" sz="2000"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31</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218888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49399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05A47F5F-B6F9-6F4A-9FB5-ACA34D5E41DE}"/>
              </a:ext>
            </a:extLst>
          </p:cNvPr>
          <p:cNvSpPr txBox="1"/>
          <p:nvPr/>
        </p:nvSpPr>
        <p:spPr>
          <a:xfrm>
            <a:off x="492593" y="2504691"/>
            <a:ext cx="5658827" cy="584775"/>
          </a:xfrm>
          <a:prstGeom prst="rect">
            <a:avLst/>
          </a:prstGeom>
          <a:noFill/>
        </p:spPr>
        <p:txBody>
          <a:bodyPr wrap="square" rtlCol="0">
            <a:spAutoFit/>
          </a:bodyPr>
          <a:lstStyle/>
          <a:p>
            <a:pPr>
              <a:spcBef>
                <a:spcPts val="0"/>
              </a:spcBef>
              <a:spcAft>
                <a:spcPts val="2400"/>
              </a:spcAft>
              <a:buClr>
                <a:srgbClr val="7A9B3D"/>
              </a:buClr>
              <a:defRPr/>
            </a:pPr>
            <a:r>
              <a:rPr lang="en-US" altLang="en-US" sz="1600" b="1" dirty="0"/>
              <a:t>Same-sex married couples are eligible for Social Security spousal and survivor benefits</a:t>
            </a:r>
          </a:p>
        </p:txBody>
      </p:sp>
      <p:sp>
        <p:nvSpPr>
          <p:cNvPr id="29" name="Rectangle 28">
            <a:extLst>
              <a:ext uri="{FF2B5EF4-FFF2-40B4-BE49-F238E27FC236}">
                <a16:creationId xmlns:a16="http://schemas.microsoft.com/office/drawing/2014/main" id="{CF9C975C-A19C-E749-943C-1C42852941F9}"/>
              </a:ext>
            </a:extLst>
          </p:cNvPr>
          <p:cNvSpPr/>
          <p:nvPr/>
        </p:nvSpPr>
        <p:spPr>
          <a:xfrm>
            <a:off x="492593" y="3201310"/>
            <a:ext cx="5991336" cy="933589"/>
          </a:xfrm>
          <a:prstGeom prst="rect">
            <a:avLst/>
          </a:prstGeom>
        </p:spPr>
        <p:txBody>
          <a:bodyPr wrap="square">
            <a:spAutoFit/>
          </a:bodyPr>
          <a:lstStyle/>
          <a:p>
            <a:pPr marL="119063" lvl="1" indent="-119063">
              <a:spcBef>
                <a:spcPts val="0"/>
              </a:spcBef>
              <a:spcAft>
                <a:spcPts val="800"/>
              </a:spcAft>
              <a:buClr>
                <a:srgbClr val="7A9B3D"/>
              </a:buClr>
              <a:buFont typeface="Arial" panose="020B0604020202020204" pitchFamily="34" charset="0"/>
              <a:buChar char="•"/>
              <a:defRPr/>
            </a:pPr>
            <a:r>
              <a:rPr lang="en-US" altLang="en-US" sz="1600" dirty="0"/>
              <a:t>Couples living in a state that previously did not recognize same-sex marriages can apply for benefits </a:t>
            </a:r>
          </a:p>
          <a:p>
            <a:pPr marL="119063" lvl="1" indent="-119063">
              <a:spcBef>
                <a:spcPts val="0"/>
              </a:spcBef>
              <a:spcAft>
                <a:spcPts val="800"/>
              </a:spcAft>
              <a:buClr>
                <a:srgbClr val="7A9B3D"/>
              </a:buClr>
              <a:buFont typeface="Arial" panose="020B0604020202020204" pitchFamily="34" charset="0"/>
              <a:buChar char="•"/>
              <a:defRPr/>
            </a:pPr>
            <a:r>
              <a:rPr lang="en-US" altLang="en-US" sz="1600" dirty="0"/>
              <a:t>Non-married spouses also may be eligible for spousal benefits </a:t>
            </a:r>
          </a:p>
        </p:txBody>
      </p:sp>
      <p:sp>
        <p:nvSpPr>
          <p:cNvPr id="31" name="TextBox 30">
            <a:extLst>
              <a:ext uri="{FF2B5EF4-FFF2-40B4-BE49-F238E27FC236}">
                <a16:creationId xmlns:a16="http://schemas.microsoft.com/office/drawing/2014/main" id="{DBA2A226-6BBE-3B46-A3C0-7DB3FF3C924A}"/>
              </a:ext>
            </a:extLst>
          </p:cNvPr>
          <p:cNvSpPr txBox="1"/>
          <p:nvPr/>
        </p:nvSpPr>
        <p:spPr>
          <a:xfrm>
            <a:off x="7129271" y="2504691"/>
            <a:ext cx="3807789" cy="830997"/>
          </a:xfrm>
          <a:prstGeom prst="rect">
            <a:avLst/>
          </a:prstGeom>
          <a:noFill/>
        </p:spPr>
        <p:txBody>
          <a:bodyPr wrap="square" rtlCol="0">
            <a:spAutoFit/>
          </a:bodyPr>
          <a:lstStyle/>
          <a:p>
            <a:r>
              <a:rPr lang="en-US" sz="1600" b="1" dirty="0"/>
              <a:t>A surviving spouse qualifies for the one-time lump-sum death benefit to help pay for expenses</a:t>
            </a:r>
            <a:endParaRPr lang="en-US" sz="1600" dirty="0"/>
          </a:p>
        </p:txBody>
      </p:sp>
      <p:sp>
        <p:nvSpPr>
          <p:cNvPr id="32" name="Rectangle 3">
            <a:extLst>
              <a:ext uri="{FF2B5EF4-FFF2-40B4-BE49-F238E27FC236}">
                <a16:creationId xmlns:a16="http://schemas.microsoft.com/office/drawing/2014/main" id="{60518D58-BF38-5644-A59C-1FE0E30E36DF}"/>
              </a:ext>
            </a:extLst>
          </p:cNvPr>
          <p:cNvSpPr txBox="1">
            <a:spLocks noChangeArrowheads="1"/>
          </p:cNvSpPr>
          <p:nvPr/>
        </p:nvSpPr>
        <p:spPr bwMode="auto">
          <a:xfrm>
            <a:off x="0" y="5030579"/>
            <a:ext cx="12192000" cy="63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5482AB"/>
              </a:buClr>
              <a:buSzPct val="120000"/>
              <a:buNone/>
              <a:tabLst>
                <a:tab pos="177764" algn="l"/>
              </a:tabLst>
              <a:defRPr sz="1600" b="1">
                <a:solidFill>
                  <a:schemeClr val="tx1"/>
                </a:solidFill>
                <a:latin typeface="+mn-lt"/>
                <a:ea typeface="+mn-ea"/>
                <a:cs typeface="+mn-cs"/>
              </a:defRPr>
            </a:lvl1pPr>
            <a:lvl2pPr marL="457108" indent="0" algn="ctr" rtl="0" eaLnBrk="0" fontAlgn="base" hangingPunct="0">
              <a:spcBef>
                <a:spcPct val="20000"/>
              </a:spcBef>
              <a:spcAft>
                <a:spcPct val="0"/>
              </a:spcAft>
              <a:buClr>
                <a:srgbClr val="5482AB"/>
              </a:buClr>
              <a:buSzPct val="80000"/>
              <a:buFont typeface="Wingdings" pitchFamily="2" charset="2"/>
              <a:buNone/>
              <a:tabLst>
                <a:tab pos="177764" algn="l"/>
              </a:tabLst>
              <a:defRPr sz="1600" b="1">
                <a:solidFill>
                  <a:schemeClr val="tx1"/>
                </a:solidFill>
                <a:latin typeface="+mn-lt"/>
              </a:defRPr>
            </a:lvl2pPr>
            <a:lvl3pPr marL="914218" indent="0" algn="ctr" rtl="0" eaLnBrk="0" fontAlgn="base" hangingPunct="0">
              <a:spcBef>
                <a:spcPct val="20000"/>
              </a:spcBef>
              <a:spcAft>
                <a:spcPct val="0"/>
              </a:spcAft>
              <a:buClr>
                <a:srgbClr val="5482AB"/>
              </a:buClr>
              <a:buFont typeface="Arial" pitchFamily="34" charset="0"/>
              <a:buNone/>
              <a:tabLst>
                <a:tab pos="177764" algn="l"/>
              </a:tabLst>
              <a:defRPr sz="1600" b="1">
                <a:solidFill>
                  <a:schemeClr val="tx1"/>
                </a:solidFill>
                <a:latin typeface="+mn-lt"/>
              </a:defRPr>
            </a:lvl3pPr>
            <a:lvl4pPr marL="1371327" indent="0" algn="ctr" rtl="0" eaLnBrk="0" fontAlgn="base" hangingPunct="0">
              <a:spcBef>
                <a:spcPct val="20000"/>
              </a:spcBef>
              <a:spcAft>
                <a:spcPct val="0"/>
              </a:spcAft>
              <a:buClr>
                <a:srgbClr val="5482AB"/>
              </a:buClr>
              <a:buNone/>
              <a:tabLst>
                <a:tab pos="177764" algn="l"/>
              </a:tabLst>
              <a:defRPr sz="1600" b="1">
                <a:solidFill>
                  <a:schemeClr val="tx1"/>
                </a:solidFill>
                <a:latin typeface="+mn-lt"/>
              </a:defRPr>
            </a:lvl4pPr>
            <a:lvl5pPr marL="1828436" indent="0" algn="ctr" rtl="0" eaLnBrk="0" fontAlgn="base" hangingPunct="0">
              <a:spcBef>
                <a:spcPct val="20000"/>
              </a:spcBef>
              <a:spcAft>
                <a:spcPct val="0"/>
              </a:spcAft>
              <a:buClr>
                <a:srgbClr val="5482AB"/>
              </a:buClr>
              <a:buFont typeface="Wingdings" pitchFamily="2" charset="2"/>
              <a:buNone/>
              <a:tabLst>
                <a:tab pos="177764" algn="l"/>
              </a:tabLst>
              <a:defRPr sz="1400" b="1">
                <a:solidFill>
                  <a:schemeClr val="tx1"/>
                </a:solidFill>
                <a:latin typeface="+mn-lt"/>
              </a:defRPr>
            </a:lvl5pPr>
            <a:lvl6pPr marL="2285543"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6pPr>
            <a:lvl7pPr marL="2742652"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7pPr>
            <a:lvl8pPr marL="3199760"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8pPr>
            <a:lvl9pPr marL="3656868" indent="0" algn="ctr" rtl="0" fontAlgn="base">
              <a:spcBef>
                <a:spcPct val="20000"/>
              </a:spcBef>
              <a:spcAft>
                <a:spcPct val="0"/>
              </a:spcAft>
              <a:buClr>
                <a:srgbClr val="5482AB"/>
              </a:buClr>
              <a:buFont typeface="Wingdings" pitchFamily="2" charset="2"/>
              <a:buNone/>
              <a:tabLst>
                <a:tab pos="177764" algn="l"/>
              </a:tabLst>
              <a:defRPr sz="1400" b="1">
                <a:solidFill>
                  <a:schemeClr val="tx1"/>
                </a:solidFill>
                <a:latin typeface="+mn-lt"/>
              </a:defRPr>
            </a:lvl9pPr>
          </a:lstStyle>
          <a:p>
            <a:pPr>
              <a:spcBef>
                <a:spcPct val="0"/>
              </a:spcBef>
              <a:spcAft>
                <a:spcPct val="35000"/>
              </a:spcAft>
              <a:buClr>
                <a:schemeClr val="bg1"/>
              </a:buClr>
              <a:defRPr/>
            </a:pPr>
            <a:r>
              <a:rPr lang="en-US" sz="1800" b="0" kern="0" dirty="0">
                <a:solidFill>
                  <a:srgbClr val="768692"/>
                </a:solidFill>
                <a:cs typeface="Times New Roman" charset="0"/>
              </a:rPr>
              <a:t>More information at</a:t>
            </a:r>
            <a:br>
              <a:rPr lang="en-US" sz="1800" b="0" kern="0" dirty="0">
                <a:solidFill>
                  <a:srgbClr val="768692"/>
                </a:solidFill>
                <a:cs typeface="Times New Roman" charset="0"/>
              </a:rPr>
            </a:br>
            <a:r>
              <a:rPr lang="en-US" sz="1800" kern="0" dirty="0">
                <a:solidFill>
                  <a:srgbClr val="298FC2"/>
                </a:solidFill>
                <a:cs typeface="Times New Roman" charset="0"/>
              </a:rPr>
              <a:t>www.ssa.gov/same-sexcouples</a:t>
            </a:r>
          </a:p>
        </p:txBody>
      </p:sp>
    </p:spTree>
    <p:custDataLst>
      <p:tags r:id="rId1"/>
    </p:custDataLst>
    <p:extLst>
      <p:ext uri="{BB962C8B-B14F-4D97-AF65-F5344CB8AC3E}">
        <p14:creationId xmlns:p14="http://schemas.microsoft.com/office/powerpoint/2010/main" val="1391078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10">
            <a:extLst>
              <a:ext uri="{FF2B5EF4-FFF2-40B4-BE49-F238E27FC236}">
                <a16:creationId xmlns:a16="http://schemas.microsoft.com/office/drawing/2014/main" id="{184DF5A1-B42F-3D43-8ED3-BD234D0F3BE1}"/>
              </a:ext>
            </a:extLst>
          </p:cNvPr>
          <p:cNvSpPr>
            <a:spLocks noChangeArrowheads="1"/>
          </p:cNvSpPr>
          <p:nvPr/>
        </p:nvSpPr>
        <p:spPr bwMode="auto">
          <a:xfrm>
            <a:off x="0" y="2190529"/>
            <a:ext cx="12192000" cy="2303462"/>
          </a:xfrm>
          <a:prstGeom prst="roundRect">
            <a:avLst>
              <a:gd name="adj" fmla="val 0"/>
            </a:avLst>
          </a:prstGeom>
          <a:solidFill>
            <a:schemeClr val="bg1">
              <a:lumMod val="95000"/>
            </a:schemeClr>
          </a:solidFill>
          <a:ln>
            <a:noFill/>
          </a:ln>
          <a:effectLst/>
        </p:spPr>
        <p:txBody>
          <a:bodyPr wrap="none" anchor="ctr"/>
          <a:lstStyle/>
          <a:p>
            <a:pPr>
              <a:defRPr/>
            </a:pPr>
            <a:endParaRPr lang="en-US" dirty="0"/>
          </a:p>
        </p:txBody>
      </p:sp>
      <p:sp>
        <p:nvSpPr>
          <p:cNvPr id="5" name="Title 4"/>
          <p:cNvSpPr>
            <a:spLocks noGrp="1"/>
          </p:cNvSpPr>
          <p:nvPr>
            <p:ph type="title"/>
          </p:nvPr>
        </p:nvSpPr>
        <p:spPr>
          <a:xfrm>
            <a:off x="420111" y="207199"/>
            <a:ext cx="10918280" cy="838200"/>
          </a:xfrm>
        </p:spPr>
        <p:txBody>
          <a:bodyPr/>
          <a:lstStyle/>
          <a:p>
            <a:r>
              <a:rPr lang="en-US" altLang="en-US" dirty="0">
                <a:solidFill>
                  <a:schemeClr val="bg2"/>
                </a:solidFill>
              </a:rPr>
              <a:t>Online Resources</a:t>
            </a:r>
            <a:br>
              <a:rPr lang="en-US" altLang="en-US" dirty="0">
                <a:solidFill>
                  <a:schemeClr val="bg2"/>
                </a:solidFill>
              </a:rPr>
            </a:br>
            <a:r>
              <a:rPr lang="en-US" altLang="en-US" sz="2000" b="1" dirty="0">
                <a:solidFill>
                  <a:srgbClr val="768692"/>
                </a:solidFill>
              </a:rPr>
              <a:t>Social Security Administration website</a:t>
            </a:r>
            <a:endParaRPr lang="en-US" sz="2000" dirty="0">
              <a:solidFill>
                <a:srgbClr val="768692"/>
              </a:solidFill>
            </a:endParaRPr>
          </a:p>
        </p:txBody>
      </p:sp>
      <p:sp>
        <p:nvSpPr>
          <p:cNvPr id="9" name="Slide Number Placeholder 8">
            <a:extLst>
              <a:ext uri="{FF2B5EF4-FFF2-40B4-BE49-F238E27FC236}">
                <a16:creationId xmlns:a16="http://schemas.microsoft.com/office/drawing/2014/main" id="{C873490B-AEE3-4E01-ADB2-FB667D2399E9}"/>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32</a:t>
            </a:fld>
            <a:endParaRPr lang="en-US" dirty="0"/>
          </a:p>
        </p:txBody>
      </p:sp>
      <p:sp>
        <p:nvSpPr>
          <p:cNvPr id="10" name="Footer Placeholder 3">
            <a:extLst>
              <a:ext uri="{FF2B5EF4-FFF2-40B4-BE49-F238E27FC236}">
                <a16:creationId xmlns:a16="http://schemas.microsoft.com/office/drawing/2014/main" id="{49B77258-AEB1-42E6-958C-D4544394D4D4}"/>
              </a:ext>
            </a:extLst>
          </p:cNvPr>
          <p:cNvSpPr>
            <a:spLocks noGrp="1"/>
          </p:cNvSpPr>
          <p:nvPr>
            <p:ph type="ftr" sz="quarter" idx="15"/>
          </p:nvPr>
        </p:nvSpPr>
        <p:spPr>
          <a:xfrm>
            <a:off x="420111" y="6483292"/>
            <a:ext cx="5245100" cy="172485"/>
          </a:xfrm>
        </p:spPr>
        <p:txBody>
          <a:bodyPr/>
          <a:lstStyle/>
          <a:p>
            <a:pPr algn="l"/>
            <a:r>
              <a:rPr lang="en-US" dirty="0"/>
              <a:t>For investor use.</a:t>
            </a:r>
          </a:p>
        </p:txBody>
      </p:sp>
      <p:cxnSp>
        <p:nvCxnSpPr>
          <p:cNvPr id="16" name="Straight Connector 15">
            <a:extLst>
              <a:ext uri="{FF2B5EF4-FFF2-40B4-BE49-F238E27FC236}">
                <a16:creationId xmlns:a16="http://schemas.microsoft.com/office/drawing/2014/main" id="{EE616F86-FF74-A242-BE73-A710B3AB494D}"/>
              </a:ext>
            </a:extLst>
          </p:cNvPr>
          <p:cNvCxnSpPr>
            <a:cxnSpLocks/>
          </p:cNvCxnSpPr>
          <p:nvPr/>
        </p:nvCxnSpPr>
        <p:spPr bwMode="auto">
          <a:xfrm>
            <a:off x="0" y="2188886"/>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500284-942A-C14D-AD76-9CCDCB85FA12}"/>
              </a:ext>
            </a:extLst>
          </p:cNvPr>
          <p:cNvCxnSpPr>
            <a:cxnSpLocks/>
          </p:cNvCxnSpPr>
          <p:nvPr/>
        </p:nvCxnSpPr>
        <p:spPr bwMode="auto">
          <a:xfrm>
            <a:off x="0" y="4493991"/>
            <a:ext cx="12192000" cy="0"/>
          </a:xfrm>
          <a:prstGeom prst="line">
            <a:avLst/>
          </a:prstGeom>
          <a:solidFill>
            <a:schemeClr val="accent1"/>
          </a:solidFill>
          <a:ln w="9525" cap="flat" cmpd="sng" algn="ctr">
            <a:solidFill>
              <a:srgbClr val="999999"/>
            </a:solidFill>
            <a:prstDash val="solid"/>
            <a:round/>
            <a:headEnd type="none" w="med" len="med"/>
            <a:tailEnd type="none" w="med" len="med"/>
          </a:ln>
          <a:effectLst/>
        </p:spPr>
      </p:cxnSp>
      <p:sp>
        <p:nvSpPr>
          <p:cNvPr id="14" name="Rectangle 6">
            <a:extLst>
              <a:ext uri="{FF2B5EF4-FFF2-40B4-BE49-F238E27FC236}">
                <a16:creationId xmlns:a16="http://schemas.microsoft.com/office/drawing/2014/main" id="{A2543871-B2E4-234F-B097-342C7B87DC55}"/>
              </a:ext>
            </a:extLst>
          </p:cNvPr>
          <p:cNvSpPr>
            <a:spLocks noChangeArrowheads="1"/>
          </p:cNvSpPr>
          <p:nvPr/>
        </p:nvSpPr>
        <p:spPr bwMode="auto">
          <a:xfrm>
            <a:off x="664170" y="2856340"/>
            <a:ext cx="4678059" cy="1682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Calculators</a:t>
            </a:r>
          </a:p>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Applications</a:t>
            </a:r>
          </a:p>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Latest information and process documents</a:t>
            </a:r>
          </a:p>
          <a:p>
            <a:pPr marL="117475" indent="-117475" eaLnBrk="0" hangingPunct="0">
              <a:lnSpc>
                <a:spcPct val="110000"/>
              </a:lnSpc>
              <a:spcAft>
                <a:spcPct val="35000"/>
              </a:spcAft>
              <a:buClr>
                <a:srgbClr val="298FC2"/>
              </a:buClr>
              <a:buFontTx/>
              <a:buChar char="•"/>
              <a:tabLst>
                <a:tab pos="300038" algn="l"/>
                <a:tab pos="1035050" algn="l"/>
              </a:tabLst>
              <a:defRPr/>
            </a:pPr>
            <a:r>
              <a:rPr lang="en-US" sz="1600" dirty="0">
                <a:latin typeface="Arial" charset="0"/>
                <a:ea typeface="Geneva" charset="0"/>
                <a:cs typeface="Times New Roman" charset="0"/>
              </a:rPr>
              <a:t>Social Security updates</a:t>
            </a:r>
          </a:p>
        </p:txBody>
      </p:sp>
      <p:sp>
        <p:nvSpPr>
          <p:cNvPr id="18" name="Rectangle 17">
            <a:extLst>
              <a:ext uri="{FF2B5EF4-FFF2-40B4-BE49-F238E27FC236}">
                <a16:creationId xmlns:a16="http://schemas.microsoft.com/office/drawing/2014/main" id="{0BF26033-B06D-2D4B-8A4A-767717651647}"/>
              </a:ext>
            </a:extLst>
          </p:cNvPr>
          <p:cNvSpPr/>
          <p:nvPr/>
        </p:nvSpPr>
        <p:spPr>
          <a:xfrm>
            <a:off x="581040" y="2398292"/>
            <a:ext cx="3628243" cy="373436"/>
          </a:xfrm>
          <a:prstGeom prst="rect">
            <a:avLst/>
          </a:prstGeom>
        </p:spPr>
        <p:txBody>
          <a:bodyPr wrap="square">
            <a:spAutoFit/>
          </a:bodyPr>
          <a:lstStyle/>
          <a:p>
            <a:pPr lvl="0" eaLnBrk="0" hangingPunct="0">
              <a:lnSpc>
                <a:spcPct val="110000"/>
              </a:lnSpc>
              <a:spcAft>
                <a:spcPct val="35000"/>
              </a:spcAft>
              <a:buClr>
                <a:srgbClr val="298FC2"/>
              </a:buClr>
              <a:tabLst>
                <a:tab pos="120650" algn="l"/>
                <a:tab pos="300038" algn="l"/>
                <a:tab pos="1035050" algn="l"/>
              </a:tabLst>
              <a:defRPr/>
            </a:pPr>
            <a:r>
              <a:rPr lang="en-US" sz="1800" b="1" dirty="0" err="1">
                <a:solidFill>
                  <a:srgbClr val="298FC2"/>
                </a:solidFill>
                <a:latin typeface="Arial" charset="0"/>
                <a:ea typeface="Geneva" charset="0"/>
                <a:cs typeface="Times New Roman" charset="0"/>
              </a:rPr>
              <a:t>www.ssa.gov</a:t>
            </a:r>
            <a:endParaRPr lang="en-US" sz="1800" b="1" dirty="0">
              <a:solidFill>
                <a:srgbClr val="298FC2"/>
              </a:solidFill>
              <a:latin typeface="Arial" charset="0"/>
              <a:ea typeface="Geneva" charset="0"/>
              <a:cs typeface="Times New Roman" charset="0"/>
            </a:endParaRPr>
          </a:p>
        </p:txBody>
      </p:sp>
    </p:spTree>
    <p:custDataLst>
      <p:tags r:id="rId1"/>
    </p:custDataLst>
    <p:extLst>
      <p:ext uri="{BB962C8B-B14F-4D97-AF65-F5344CB8AC3E}">
        <p14:creationId xmlns:p14="http://schemas.microsoft.com/office/powerpoint/2010/main" val="1522834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21"/>
          <p:cNvSpPr txBox="1">
            <a:spLocks noChangeArrowheads="1"/>
          </p:cNvSpPr>
          <p:nvPr/>
        </p:nvSpPr>
        <p:spPr bwMode="auto">
          <a:xfrm>
            <a:off x="422820" y="3177660"/>
            <a:ext cx="11451680" cy="297004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0" rIns="108657" bIns="0"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lvl="0" eaLnBrk="1" hangingPunct="1">
              <a:spcBef>
                <a:spcPts val="300"/>
              </a:spcBef>
              <a:buClrTx/>
              <a:buSzTx/>
              <a:buNone/>
            </a:pPr>
            <a:r>
              <a:rPr lang="en-US" sz="1000" b="1" dirty="0">
                <a:solidFill>
                  <a:srgbClr val="000000"/>
                </a:solidFill>
              </a:rPr>
              <a:t>For Investor Use.</a:t>
            </a:r>
          </a:p>
          <a:p>
            <a:pPr lvl="0" eaLnBrk="1" hangingPunct="1">
              <a:spcBef>
                <a:spcPts val="300"/>
              </a:spcBef>
              <a:buClrTx/>
              <a:buSzTx/>
              <a:buNone/>
            </a:pPr>
            <a:r>
              <a:rPr lang="en-US" sz="1000" i="1" dirty="0">
                <a:solidFill>
                  <a:srgbClr val="000000"/>
                </a:solidFill>
              </a:rPr>
              <a:t>Information provided in this document is for informational and educational purposes only. To the extent any investment information in this material is deemed to be a recommendation, it is not meant to be impartial investment advice or advice in a fiduciary capacity and is not intended to be used as a primary basis for you or your client’s investment decisions. Fidelity and its representatives may have a conflict of interest in the products or services mentioned in this material because they have a financial interest in them, and receive compensation, directly or indirectly, in connection with the management, distribution, and/or servicing of these products or services, including Fidelity funds, certain third-party funds and products, and certain investment services.</a:t>
            </a:r>
          </a:p>
          <a:p>
            <a:pPr lvl="0" eaLnBrk="1" hangingPunct="1">
              <a:spcBef>
                <a:spcPts val="300"/>
              </a:spcBef>
              <a:buClrTx/>
              <a:buSzTx/>
              <a:buNone/>
            </a:pPr>
            <a:r>
              <a:rPr lang="en-US" altLang="en-US" sz="1000" dirty="0">
                <a:solidFill>
                  <a:srgbClr val="000000"/>
                </a:solidFill>
              </a:rPr>
              <a:t>The information contained herein is general in nature, is provided for informational purposes only, and should not be construed as legal or tax advice. Fidelity does not provide legal or tax advice. Fidelity cannot guarantee that such information is accurate, complete, or timely. Laws of a particular state or laws that may be applicable to a particular situation may have an impact on the applicability, accuracy, or completeness of such information. Federal and state laws and regulations are complex and are subject to change. Changes in such laws and regulations may have a material impact on pre- and/or after-tax investment results. Fidelity makes no warranties with regard to such information or results obtained by its use. Fidelity disclaims any liability arising out of your use of, or any tax position taken in reliance on, such information. Your clients should consult a tax professional regarding their specific legal or tax situation. </a:t>
            </a:r>
          </a:p>
          <a:p>
            <a:pPr lvl="0" eaLnBrk="1" hangingPunct="1">
              <a:spcBef>
                <a:spcPct val="30000"/>
              </a:spcBef>
              <a:buClrTx/>
              <a:buSzTx/>
              <a:buNone/>
            </a:pPr>
            <a:r>
              <a:rPr lang="en-US" altLang="en-US" sz="1000" dirty="0">
                <a:solidFill>
                  <a:srgbClr val="000000"/>
                </a:solidFill>
              </a:rPr>
              <a:t>Not NCUA or NCUSIF insured. May lose value. No credit union guarantee.</a:t>
            </a:r>
          </a:p>
          <a:p>
            <a:pPr lvl="0" eaLnBrk="1" hangingPunct="1">
              <a:spcBef>
                <a:spcPct val="30000"/>
              </a:spcBef>
              <a:buClrTx/>
              <a:buSzTx/>
              <a:buNone/>
            </a:pPr>
            <a:r>
              <a:rPr lang="en-US" altLang="en-US" sz="1000" dirty="0">
                <a:solidFill>
                  <a:srgbClr val="000000"/>
                </a:solidFill>
              </a:rPr>
              <a:t>Third-party trademarks and service marks are the property of their respective owners. All other trademarks and service marks are the property of FMR LLC or an affiliated company.</a:t>
            </a:r>
          </a:p>
          <a:p>
            <a:pPr lvl="0" eaLnBrk="1" hangingPunct="1">
              <a:spcBef>
                <a:spcPct val="30000"/>
              </a:spcBef>
              <a:buClrTx/>
              <a:buSzTx/>
              <a:buNone/>
            </a:pPr>
            <a:r>
              <a:rPr lang="en-US" altLang="en-US" sz="1000" dirty="0">
                <a:solidFill>
                  <a:srgbClr val="000000"/>
                </a:solidFill>
              </a:rPr>
              <a:t>Past performance is no guarantee of future results.</a:t>
            </a:r>
          </a:p>
          <a:p>
            <a:pPr lvl="0" eaLnBrk="1" hangingPunct="1">
              <a:spcBef>
                <a:spcPct val="30000"/>
              </a:spcBef>
              <a:buClrTx/>
              <a:buSzTx/>
              <a:buNone/>
            </a:pPr>
            <a:r>
              <a:rPr lang="en-US" altLang="en-US" sz="1000" dirty="0">
                <a:solidFill>
                  <a:srgbClr val="000000"/>
                </a:solidFill>
              </a:rPr>
              <a:t>Keep in mind that investing involves risk, including the risk of loss.</a:t>
            </a:r>
          </a:p>
          <a:p>
            <a:pPr lvl="0" eaLnBrk="1" hangingPunct="1">
              <a:spcBef>
                <a:spcPct val="30000"/>
              </a:spcBef>
              <a:buClrTx/>
              <a:buSzTx/>
              <a:buNone/>
            </a:pPr>
            <a:r>
              <a:rPr lang="en-US" altLang="en-US" sz="1000" dirty="0">
                <a:solidFill>
                  <a:srgbClr val="000000"/>
                </a:solidFill>
              </a:rPr>
              <a:t>Fidelity Institutional</a:t>
            </a:r>
            <a:r>
              <a:rPr lang="en-US" altLang="en-US" sz="1000" baseline="30000" dirty="0">
                <a:solidFill>
                  <a:srgbClr val="000000"/>
                </a:solidFill>
              </a:rPr>
              <a:t>®</a:t>
            </a:r>
            <a:r>
              <a:rPr lang="en-US" altLang="en-US" sz="1000" dirty="0">
                <a:solidFill>
                  <a:srgbClr val="000000"/>
                </a:solidFill>
              </a:rPr>
              <a:t> provides investment products through Fidelity Distributors Company LLC; clearing, custody, or other brokerage services through National Financial Services LLC or Fidelity Brokerage Services LLC (Members NYSE, SIPC).</a:t>
            </a:r>
          </a:p>
          <a:p>
            <a:pPr lvl="0" eaLnBrk="1" hangingPunct="1">
              <a:spcBef>
                <a:spcPct val="30000"/>
              </a:spcBef>
              <a:buClrTx/>
              <a:buSzTx/>
              <a:buNone/>
            </a:pPr>
            <a:r>
              <a:rPr lang="en-US" altLang="en-US" sz="1000" dirty="0">
                <a:solidFill>
                  <a:srgbClr val="000000"/>
                </a:solidFill>
              </a:rPr>
              <a:t>Personal and workplace investment products are provided by Fidelity Brokerage Services LLC, Member NYSE, SIPC.</a:t>
            </a:r>
          </a:p>
        </p:txBody>
      </p:sp>
      <p:sp>
        <p:nvSpPr>
          <p:cNvPr id="39" name="Content Placeholder 38"/>
          <p:cNvSpPr>
            <a:spLocks noGrp="1"/>
          </p:cNvSpPr>
          <p:nvPr>
            <p:ph sz="quarter" idx="15"/>
          </p:nvPr>
        </p:nvSpPr>
        <p:spPr>
          <a:xfrm>
            <a:off x="280468" y="6199449"/>
            <a:ext cx="1110031" cy="290637"/>
          </a:xfrm>
        </p:spPr>
        <p:txBody>
          <a:bodyPr/>
          <a:lstStyle/>
          <a:p>
            <a:pPr indent="0">
              <a:spcBef>
                <a:spcPts val="0"/>
              </a:spcBef>
            </a:pPr>
            <a:r>
              <a:rPr lang="en-US" dirty="0"/>
              <a:t>662964.30.0</a:t>
            </a:r>
          </a:p>
        </p:txBody>
      </p:sp>
      <p:sp>
        <p:nvSpPr>
          <p:cNvPr id="42" name="Content Placeholder 39"/>
          <p:cNvSpPr>
            <a:spLocks noGrp="1"/>
          </p:cNvSpPr>
          <p:nvPr>
            <p:ph sz="quarter" idx="16"/>
          </p:nvPr>
        </p:nvSpPr>
        <p:spPr>
          <a:xfrm>
            <a:off x="10655300" y="6183004"/>
            <a:ext cx="1210733" cy="377825"/>
          </a:xfrm>
        </p:spPr>
        <p:txBody>
          <a:bodyPr/>
          <a:lstStyle/>
          <a:p>
            <a:r>
              <a:rPr lang="en-US" dirty="0"/>
              <a:t>1.9584501.124</a:t>
            </a:r>
          </a:p>
          <a:p>
            <a:r>
              <a:rPr lang="en-US"/>
              <a:t>1222</a:t>
            </a:r>
            <a:endParaRPr lang="en-US" dirty="0"/>
          </a:p>
        </p:txBody>
      </p:sp>
      <p:grpSp>
        <p:nvGrpSpPr>
          <p:cNvPr id="33" name="Group 32">
            <a:extLst>
              <a:ext uri="{FF2B5EF4-FFF2-40B4-BE49-F238E27FC236}">
                <a16:creationId xmlns:a16="http://schemas.microsoft.com/office/drawing/2014/main" id="{8E42AAB1-3C5C-4986-B23C-33B19A76FECE}"/>
              </a:ext>
            </a:extLst>
          </p:cNvPr>
          <p:cNvGrpSpPr/>
          <p:nvPr/>
        </p:nvGrpSpPr>
        <p:grpSpPr>
          <a:xfrm>
            <a:off x="569976" y="2816021"/>
            <a:ext cx="1527048" cy="338328"/>
            <a:chOff x="6923088" y="4475163"/>
            <a:chExt cx="1873251" cy="403225"/>
          </a:xfrm>
        </p:grpSpPr>
        <p:sp>
          <p:nvSpPr>
            <p:cNvPr id="34" name="AutoShape 4">
              <a:extLst>
                <a:ext uri="{FF2B5EF4-FFF2-40B4-BE49-F238E27FC236}">
                  <a16:creationId xmlns:a16="http://schemas.microsoft.com/office/drawing/2014/main" id="{C9BF6B05-6068-4757-9813-3E6E12588786}"/>
                </a:ext>
              </a:extLst>
            </p:cNvPr>
            <p:cNvSpPr>
              <a:spLocks noChangeAspect="1" noChangeArrowheads="1" noTextEdit="1"/>
            </p:cNvSpPr>
            <p:nvPr userDrawn="1"/>
          </p:nvSpPr>
          <p:spPr bwMode="auto">
            <a:xfrm>
              <a:off x="6923088" y="4475163"/>
              <a:ext cx="18732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5" name="Freeform 6">
              <a:extLst>
                <a:ext uri="{FF2B5EF4-FFF2-40B4-BE49-F238E27FC236}">
                  <a16:creationId xmlns:a16="http://schemas.microsoft.com/office/drawing/2014/main" id="{3BE3E152-66F5-4285-A2F6-B976B579A738}"/>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7" name="Freeform 7">
              <a:extLst>
                <a:ext uri="{FF2B5EF4-FFF2-40B4-BE49-F238E27FC236}">
                  <a16:creationId xmlns:a16="http://schemas.microsoft.com/office/drawing/2014/main" id="{8E36D365-FA5F-44B5-93D4-E66A18205D25}"/>
                </a:ext>
              </a:extLst>
            </p:cNvPr>
            <p:cNvSpPr>
              <a:spLocks/>
            </p:cNvSpPr>
            <p:nvPr userDrawn="1"/>
          </p:nvSpPr>
          <p:spPr bwMode="auto">
            <a:xfrm>
              <a:off x="6929438" y="4483101"/>
              <a:ext cx="376238" cy="376238"/>
            </a:xfrm>
            <a:custGeom>
              <a:avLst/>
              <a:gdLst>
                <a:gd name="T0" fmla="*/ 118 w 237"/>
                <a:gd name="T1" fmla="*/ 237 h 237"/>
                <a:gd name="T2" fmla="*/ 142 w 237"/>
                <a:gd name="T3" fmla="*/ 235 h 237"/>
                <a:gd name="T4" fmla="*/ 165 w 237"/>
                <a:gd name="T5" fmla="*/ 228 h 237"/>
                <a:gd name="T6" fmla="*/ 185 w 237"/>
                <a:gd name="T7" fmla="*/ 217 h 237"/>
                <a:gd name="T8" fmla="*/ 202 w 237"/>
                <a:gd name="T9" fmla="*/ 202 h 237"/>
                <a:gd name="T10" fmla="*/ 217 w 237"/>
                <a:gd name="T11" fmla="*/ 185 h 237"/>
                <a:gd name="T12" fmla="*/ 228 w 237"/>
                <a:gd name="T13" fmla="*/ 165 h 237"/>
                <a:gd name="T14" fmla="*/ 235 w 237"/>
                <a:gd name="T15" fmla="*/ 142 h 237"/>
                <a:gd name="T16" fmla="*/ 237 w 237"/>
                <a:gd name="T17" fmla="*/ 119 h 237"/>
                <a:gd name="T18" fmla="*/ 236 w 237"/>
                <a:gd name="T19" fmla="*/ 106 h 237"/>
                <a:gd name="T20" fmla="*/ 232 w 237"/>
                <a:gd name="T21" fmla="*/ 84 h 237"/>
                <a:gd name="T22" fmla="*/ 223 w 237"/>
                <a:gd name="T23" fmla="*/ 62 h 237"/>
                <a:gd name="T24" fmla="*/ 210 w 237"/>
                <a:gd name="T25" fmla="*/ 43 h 237"/>
                <a:gd name="T26" fmla="*/ 194 w 237"/>
                <a:gd name="T27" fmla="*/ 27 h 237"/>
                <a:gd name="T28" fmla="*/ 175 w 237"/>
                <a:gd name="T29" fmla="*/ 15 h 237"/>
                <a:gd name="T30" fmla="*/ 154 w 237"/>
                <a:gd name="T31" fmla="*/ 6 h 237"/>
                <a:gd name="T32" fmla="*/ 131 w 237"/>
                <a:gd name="T33" fmla="*/ 1 h 237"/>
                <a:gd name="T34" fmla="*/ 118 w 237"/>
                <a:gd name="T35" fmla="*/ 0 h 237"/>
                <a:gd name="T36" fmla="*/ 94 w 237"/>
                <a:gd name="T37" fmla="*/ 2 h 237"/>
                <a:gd name="T38" fmla="*/ 72 w 237"/>
                <a:gd name="T39" fmla="*/ 9 h 237"/>
                <a:gd name="T40" fmla="*/ 52 w 237"/>
                <a:gd name="T41" fmla="*/ 21 h 237"/>
                <a:gd name="T42" fmla="*/ 35 w 237"/>
                <a:gd name="T43" fmla="*/ 35 h 237"/>
                <a:gd name="T44" fmla="*/ 19 w 237"/>
                <a:gd name="T45" fmla="*/ 52 h 237"/>
                <a:gd name="T46" fmla="*/ 9 w 237"/>
                <a:gd name="T47" fmla="*/ 72 h 237"/>
                <a:gd name="T48" fmla="*/ 2 w 237"/>
                <a:gd name="T49" fmla="*/ 94 h 237"/>
                <a:gd name="T50" fmla="*/ 0 w 237"/>
                <a:gd name="T51" fmla="*/ 119 h 237"/>
                <a:gd name="T52" fmla="*/ 1 w 237"/>
                <a:gd name="T53" fmla="*/ 131 h 237"/>
                <a:gd name="T54" fmla="*/ 5 w 237"/>
                <a:gd name="T55" fmla="*/ 154 h 237"/>
                <a:gd name="T56" fmla="*/ 14 w 237"/>
                <a:gd name="T57" fmla="*/ 175 h 237"/>
                <a:gd name="T58" fmla="*/ 26 w 237"/>
                <a:gd name="T59" fmla="*/ 194 h 237"/>
                <a:gd name="T60" fmla="*/ 43 w 237"/>
                <a:gd name="T61" fmla="*/ 210 h 237"/>
                <a:gd name="T62" fmla="*/ 62 w 237"/>
                <a:gd name="T63" fmla="*/ 223 h 237"/>
                <a:gd name="T64" fmla="*/ 83 w 237"/>
                <a:gd name="T65" fmla="*/ 233 h 237"/>
                <a:gd name="T66" fmla="*/ 106 w 237"/>
                <a:gd name="T6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7" h="237">
                  <a:moveTo>
                    <a:pt x="118" y="237"/>
                  </a:moveTo>
                  <a:lnTo>
                    <a:pt x="118" y="237"/>
                  </a:lnTo>
                  <a:lnTo>
                    <a:pt x="131" y="237"/>
                  </a:lnTo>
                  <a:lnTo>
                    <a:pt x="142" y="235"/>
                  </a:lnTo>
                  <a:lnTo>
                    <a:pt x="154" y="233"/>
                  </a:lnTo>
                  <a:lnTo>
                    <a:pt x="165" y="228"/>
                  </a:lnTo>
                  <a:lnTo>
                    <a:pt x="175" y="223"/>
                  </a:lnTo>
                  <a:lnTo>
                    <a:pt x="185" y="217"/>
                  </a:lnTo>
                  <a:lnTo>
                    <a:pt x="194" y="210"/>
                  </a:lnTo>
                  <a:lnTo>
                    <a:pt x="202" y="202"/>
                  </a:lnTo>
                  <a:lnTo>
                    <a:pt x="210" y="194"/>
                  </a:lnTo>
                  <a:lnTo>
                    <a:pt x="217" y="185"/>
                  </a:lnTo>
                  <a:lnTo>
                    <a:pt x="223" y="175"/>
                  </a:lnTo>
                  <a:lnTo>
                    <a:pt x="228" y="165"/>
                  </a:lnTo>
                  <a:lnTo>
                    <a:pt x="232" y="154"/>
                  </a:lnTo>
                  <a:lnTo>
                    <a:pt x="235" y="142"/>
                  </a:lnTo>
                  <a:lnTo>
                    <a:pt x="236" y="131"/>
                  </a:lnTo>
                  <a:lnTo>
                    <a:pt x="237" y="119"/>
                  </a:lnTo>
                  <a:lnTo>
                    <a:pt x="237" y="119"/>
                  </a:lnTo>
                  <a:lnTo>
                    <a:pt x="236" y="106"/>
                  </a:lnTo>
                  <a:lnTo>
                    <a:pt x="235" y="94"/>
                  </a:lnTo>
                  <a:lnTo>
                    <a:pt x="232" y="84"/>
                  </a:lnTo>
                  <a:lnTo>
                    <a:pt x="228" y="72"/>
                  </a:lnTo>
                  <a:lnTo>
                    <a:pt x="223" y="62"/>
                  </a:lnTo>
                  <a:lnTo>
                    <a:pt x="217" y="52"/>
                  </a:lnTo>
                  <a:lnTo>
                    <a:pt x="210" y="43"/>
                  </a:lnTo>
                  <a:lnTo>
                    <a:pt x="202" y="35"/>
                  </a:lnTo>
                  <a:lnTo>
                    <a:pt x="194" y="27"/>
                  </a:lnTo>
                  <a:lnTo>
                    <a:pt x="185" y="21"/>
                  </a:lnTo>
                  <a:lnTo>
                    <a:pt x="175" y="15"/>
                  </a:lnTo>
                  <a:lnTo>
                    <a:pt x="165" y="9"/>
                  </a:lnTo>
                  <a:lnTo>
                    <a:pt x="154" y="6"/>
                  </a:lnTo>
                  <a:lnTo>
                    <a:pt x="142" y="2"/>
                  </a:lnTo>
                  <a:lnTo>
                    <a:pt x="131" y="1"/>
                  </a:lnTo>
                  <a:lnTo>
                    <a:pt x="118" y="0"/>
                  </a:lnTo>
                  <a:lnTo>
                    <a:pt x="118" y="0"/>
                  </a:lnTo>
                  <a:lnTo>
                    <a:pt x="106" y="1"/>
                  </a:lnTo>
                  <a:lnTo>
                    <a:pt x="94" y="2"/>
                  </a:lnTo>
                  <a:lnTo>
                    <a:pt x="83" y="6"/>
                  </a:lnTo>
                  <a:lnTo>
                    <a:pt x="72" y="9"/>
                  </a:lnTo>
                  <a:lnTo>
                    <a:pt x="62" y="15"/>
                  </a:lnTo>
                  <a:lnTo>
                    <a:pt x="52" y="21"/>
                  </a:lnTo>
                  <a:lnTo>
                    <a:pt x="43" y="27"/>
                  </a:lnTo>
                  <a:lnTo>
                    <a:pt x="35" y="35"/>
                  </a:lnTo>
                  <a:lnTo>
                    <a:pt x="26" y="43"/>
                  </a:lnTo>
                  <a:lnTo>
                    <a:pt x="19" y="52"/>
                  </a:lnTo>
                  <a:lnTo>
                    <a:pt x="14" y="62"/>
                  </a:lnTo>
                  <a:lnTo>
                    <a:pt x="9" y="72"/>
                  </a:lnTo>
                  <a:lnTo>
                    <a:pt x="5" y="84"/>
                  </a:lnTo>
                  <a:lnTo>
                    <a:pt x="2" y="94"/>
                  </a:lnTo>
                  <a:lnTo>
                    <a:pt x="1" y="106"/>
                  </a:lnTo>
                  <a:lnTo>
                    <a:pt x="0" y="119"/>
                  </a:lnTo>
                  <a:lnTo>
                    <a:pt x="0" y="119"/>
                  </a:lnTo>
                  <a:lnTo>
                    <a:pt x="1" y="131"/>
                  </a:lnTo>
                  <a:lnTo>
                    <a:pt x="2" y="142"/>
                  </a:lnTo>
                  <a:lnTo>
                    <a:pt x="5" y="154"/>
                  </a:lnTo>
                  <a:lnTo>
                    <a:pt x="9" y="165"/>
                  </a:lnTo>
                  <a:lnTo>
                    <a:pt x="14" y="175"/>
                  </a:lnTo>
                  <a:lnTo>
                    <a:pt x="19" y="185"/>
                  </a:lnTo>
                  <a:lnTo>
                    <a:pt x="26" y="194"/>
                  </a:lnTo>
                  <a:lnTo>
                    <a:pt x="35" y="202"/>
                  </a:lnTo>
                  <a:lnTo>
                    <a:pt x="43" y="210"/>
                  </a:lnTo>
                  <a:lnTo>
                    <a:pt x="52" y="217"/>
                  </a:lnTo>
                  <a:lnTo>
                    <a:pt x="62" y="223"/>
                  </a:lnTo>
                  <a:lnTo>
                    <a:pt x="72" y="228"/>
                  </a:lnTo>
                  <a:lnTo>
                    <a:pt x="83" y="233"/>
                  </a:lnTo>
                  <a:lnTo>
                    <a:pt x="94" y="235"/>
                  </a:lnTo>
                  <a:lnTo>
                    <a:pt x="106" y="237"/>
                  </a:lnTo>
                  <a:lnTo>
                    <a:pt x="118" y="2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38" name="Freeform 83">
              <a:extLst>
                <a:ext uri="{FF2B5EF4-FFF2-40B4-BE49-F238E27FC236}">
                  <a16:creationId xmlns:a16="http://schemas.microsoft.com/office/drawing/2014/main" id="{ACF5F2CD-55CB-4FA7-9835-12A33C2CB7FD}"/>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0" name="Freeform 84">
              <a:extLst>
                <a:ext uri="{FF2B5EF4-FFF2-40B4-BE49-F238E27FC236}">
                  <a16:creationId xmlns:a16="http://schemas.microsoft.com/office/drawing/2014/main" id="{956BB6E6-BCC5-4A08-B193-6151D056CFDE}"/>
                </a:ext>
              </a:extLst>
            </p:cNvPr>
            <p:cNvSpPr>
              <a:spLocks/>
            </p:cNvSpPr>
            <p:nvPr userDrawn="1"/>
          </p:nvSpPr>
          <p:spPr bwMode="auto">
            <a:xfrm>
              <a:off x="6923088" y="4475163"/>
              <a:ext cx="387350" cy="369888"/>
            </a:xfrm>
            <a:custGeom>
              <a:avLst/>
              <a:gdLst>
                <a:gd name="T0" fmla="*/ 161 w 244"/>
                <a:gd name="T1" fmla="*/ 152 h 233"/>
                <a:gd name="T2" fmla="*/ 76 w 244"/>
                <a:gd name="T3" fmla="*/ 233 h 233"/>
                <a:gd name="T4" fmla="*/ 55 w 244"/>
                <a:gd name="T5" fmla="*/ 221 h 233"/>
                <a:gd name="T6" fmla="*/ 27 w 244"/>
                <a:gd name="T7" fmla="*/ 197 h 233"/>
                <a:gd name="T8" fmla="*/ 9 w 244"/>
                <a:gd name="T9" fmla="*/ 166 h 233"/>
                <a:gd name="T10" fmla="*/ 2 w 244"/>
                <a:gd name="T11" fmla="*/ 144 h 233"/>
                <a:gd name="T12" fmla="*/ 1 w 244"/>
                <a:gd name="T13" fmla="*/ 108 h 233"/>
                <a:gd name="T14" fmla="*/ 9 w 244"/>
                <a:gd name="T15" fmla="*/ 74 h 233"/>
                <a:gd name="T16" fmla="*/ 21 w 244"/>
                <a:gd name="T17" fmla="*/ 53 h 233"/>
                <a:gd name="T18" fmla="*/ 46 w 244"/>
                <a:gd name="T19" fmla="*/ 26 h 233"/>
                <a:gd name="T20" fmla="*/ 77 w 244"/>
                <a:gd name="T21" fmla="*/ 7 h 233"/>
                <a:gd name="T22" fmla="*/ 96 w 244"/>
                <a:gd name="T23" fmla="*/ 2 h 233"/>
                <a:gd name="T24" fmla="*/ 127 w 244"/>
                <a:gd name="T25" fmla="*/ 0 h 233"/>
                <a:gd name="T26" fmla="*/ 156 w 244"/>
                <a:gd name="T27" fmla="*/ 5 h 233"/>
                <a:gd name="T28" fmla="*/ 177 w 244"/>
                <a:gd name="T29" fmla="*/ 13 h 233"/>
                <a:gd name="T30" fmla="*/ 205 w 244"/>
                <a:gd name="T31" fmla="*/ 33 h 233"/>
                <a:gd name="T32" fmla="*/ 226 w 244"/>
                <a:gd name="T33" fmla="*/ 59 h 233"/>
                <a:gd name="T34" fmla="*/ 237 w 244"/>
                <a:gd name="T35" fmla="*/ 82 h 233"/>
                <a:gd name="T36" fmla="*/ 244 w 244"/>
                <a:gd name="T37" fmla="*/ 119 h 233"/>
                <a:gd name="T38" fmla="*/ 238 w 244"/>
                <a:gd name="T39" fmla="*/ 157 h 233"/>
                <a:gd name="T40" fmla="*/ 223 w 244"/>
                <a:gd name="T41" fmla="*/ 188 h 233"/>
                <a:gd name="T42" fmla="*/ 199 w 244"/>
                <a:gd name="T43" fmla="*/ 215 h 233"/>
                <a:gd name="T44" fmla="*/ 211 w 244"/>
                <a:gd name="T45" fmla="*/ 186 h 233"/>
                <a:gd name="T46" fmla="*/ 152 w 244"/>
                <a:gd name="T47" fmla="*/ 135 h 233"/>
                <a:gd name="T48" fmla="*/ 230 w 244"/>
                <a:gd name="T49" fmla="*/ 146 h 233"/>
                <a:gd name="T50" fmla="*/ 232 w 244"/>
                <a:gd name="T51" fmla="*/ 103 h 233"/>
                <a:gd name="T52" fmla="*/ 156 w 244"/>
                <a:gd name="T53" fmla="*/ 108 h 233"/>
                <a:gd name="T54" fmla="*/ 216 w 244"/>
                <a:gd name="T55" fmla="*/ 62 h 233"/>
                <a:gd name="T56" fmla="*/ 148 w 244"/>
                <a:gd name="T57" fmla="*/ 96 h 233"/>
                <a:gd name="T58" fmla="*/ 184 w 244"/>
                <a:gd name="T59" fmla="*/ 30 h 233"/>
                <a:gd name="T60" fmla="*/ 145 w 244"/>
                <a:gd name="T61" fmla="*/ 13 h 233"/>
                <a:gd name="T62" fmla="*/ 116 w 244"/>
                <a:gd name="T63" fmla="*/ 62 h 233"/>
                <a:gd name="T64" fmla="*/ 102 w 244"/>
                <a:gd name="T65" fmla="*/ 11 h 233"/>
                <a:gd name="T66" fmla="*/ 61 w 244"/>
                <a:gd name="T67" fmla="*/ 28 h 233"/>
                <a:gd name="T68" fmla="*/ 96 w 244"/>
                <a:gd name="T69" fmla="*/ 94 h 233"/>
                <a:gd name="T70" fmla="*/ 29 w 244"/>
                <a:gd name="T71" fmla="*/ 59 h 233"/>
                <a:gd name="T72" fmla="*/ 13 w 244"/>
                <a:gd name="T73" fmla="*/ 98 h 233"/>
                <a:gd name="T74" fmla="*/ 86 w 244"/>
                <a:gd name="T75" fmla="*/ 121 h 233"/>
                <a:gd name="T76" fmla="*/ 14 w 244"/>
                <a:gd name="T77" fmla="*/ 142 h 233"/>
                <a:gd name="T78" fmla="*/ 29 w 244"/>
                <a:gd name="T79" fmla="*/ 183 h 233"/>
                <a:gd name="T80" fmla="*/ 77 w 244"/>
                <a:gd name="T81" fmla="*/ 159 h 233"/>
                <a:gd name="T82" fmla="*/ 93 w 244"/>
                <a:gd name="T83" fmla="*/ 135 h 233"/>
                <a:gd name="T84" fmla="*/ 104 w 244"/>
                <a:gd name="T85" fmla="*/ 14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4" h="233">
                  <a:moveTo>
                    <a:pt x="104" y="144"/>
                  </a:moveTo>
                  <a:lnTo>
                    <a:pt x="148" y="144"/>
                  </a:lnTo>
                  <a:lnTo>
                    <a:pt x="161" y="152"/>
                  </a:lnTo>
                  <a:lnTo>
                    <a:pt x="102" y="152"/>
                  </a:lnTo>
                  <a:lnTo>
                    <a:pt x="79" y="225"/>
                  </a:lnTo>
                  <a:lnTo>
                    <a:pt x="76" y="233"/>
                  </a:lnTo>
                  <a:lnTo>
                    <a:pt x="76" y="233"/>
                  </a:lnTo>
                  <a:lnTo>
                    <a:pt x="66" y="228"/>
                  </a:lnTo>
                  <a:lnTo>
                    <a:pt x="55" y="221"/>
                  </a:lnTo>
                  <a:lnTo>
                    <a:pt x="45" y="214"/>
                  </a:lnTo>
                  <a:lnTo>
                    <a:pt x="36" y="206"/>
                  </a:lnTo>
                  <a:lnTo>
                    <a:pt x="27" y="197"/>
                  </a:lnTo>
                  <a:lnTo>
                    <a:pt x="20" y="187"/>
                  </a:lnTo>
                  <a:lnTo>
                    <a:pt x="14" y="177"/>
                  </a:lnTo>
                  <a:lnTo>
                    <a:pt x="9" y="166"/>
                  </a:lnTo>
                  <a:lnTo>
                    <a:pt x="9" y="166"/>
                  </a:lnTo>
                  <a:lnTo>
                    <a:pt x="5" y="156"/>
                  </a:lnTo>
                  <a:lnTo>
                    <a:pt x="2" y="144"/>
                  </a:lnTo>
                  <a:lnTo>
                    <a:pt x="0" y="132"/>
                  </a:lnTo>
                  <a:lnTo>
                    <a:pt x="0" y="121"/>
                  </a:lnTo>
                  <a:lnTo>
                    <a:pt x="1" y="108"/>
                  </a:lnTo>
                  <a:lnTo>
                    <a:pt x="2" y="96"/>
                  </a:lnTo>
                  <a:lnTo>
                    <a:pt x="5" y="85"/>
                  </a:lnTo>
                  <a:lnTo>
                    <a:pt x="9" y="74"/>
                  </a:lnTo>
                  <a:lnTo>
                    <a:pt x="9" y="74"/>
                  </a:lnTo>
                  <a:lnTo>
                    <a:pt x="14" y="63"/>
                  </a:lnTo>
                  <a:lnTo>
                    <a:pt x="21" y="53"/>
                  </a:lnTo>
                  <a:lnTo>
                    <a:pt x="28" y="43"/>
                  </a:lnTo>
                  <a:lnTo>
                    <a:pt x="36" y="34"/>
                  </a:lnTo>
                  <a:lnTo>
                    <a:pt x="46" y="26"/>
                  </a:lnTo>
                  <a:lnTo>
                    <a:pt x="56" y="19"/>
                  </a:lnTo>
                  <a:lnTo>
                    <a:pt x="67" y="12"/>
                  </a:lnTo>
                  <a:lnTo>
                    <a:pt x="77" y="7"/>
                  </a:lnTo>
                  <a:lnTo>
                    <a:pt x="77" y="7"/>
                  </a:lnTo>
                  <a:lnTo>
                    <a:pt x="87" y="5"/>
                  </a:lnTo>
                  <a:lnTo>
                    <a:pt x="96" y="2"/>
                  </a:lnTo>
                  <a:lnTo>
                    <a:pt x="107" y="0"/>
                  </a:lnTo>
                  <a:lnTo>
                    <a:pt x="116" y="0"/>
                  </a:lnTo>
                  <a:lnTo>
                    <a:pt x="127" y="0"/>
                  </a:lnTo>
                  <a:lnTo>
                    <a:pt x="137" y="0"/>
                  </a:lnTo>
                  <a:lnTo>
                    <a:pt x="146" y="2"/>
                  </a:lnTo>
                  <a:lnTo>
                    <a:pt x="156" y="5"/>
                  </a:lnTo>
                  <a:lnTo>
                    <a:pt x="156" y="5"/>
                  </a:lnTo>
                  <a:lnTo>
                    <a:pt x="166" y="8"/>
                  </a:lnTo>
                  <a:lnTo>
                    <a:pt x="177" y="13"/>
                  </a:lnTo>
                  <a:lnTo>
                    <a:pt x="186" y="19"/>
                  </a:lnTo>
                  <a:lnTo>
                    <a:pt x="196" y="25"/>
                  </a:lnTo>
                  <a:lnTo>
                    <a:pt x="205" y="33"/>
                  </a:lnTo>
                  <a:lnTo>
                    <a:pt x="213" y="41"/>
                  </a:lnTo>
                  <a:lnTo>
                    <a:pt x="220" y="49"/>
                  </a:lnTo>
                  <a:lnTo>
                    <a:pt x="226" y="59"/>
                  </a:lnTo>
                  <a:lnTo>
                    <a:pt x="226" y="59"/>
                  </a:lnTo>
                  <a:lnTo>
                    <a:pt x="232" y="70"/>
                  </a:lnTo>
                  <a:lnTo>
                    <a:pt x="237" y="82"/>
                  </a:lnTo>
                  <a:lnTo>
                    <a:pt x="240" y="94"/>
                  </a:lnTo>
                  <a:lnTo>
                    <a:pt x="243" y="107"/>
                  </a:lnTo>
                  <a:lnTo>
                    <a:pt x="244" y="119"/>
                  </a:lnTo>
                  <a:lnTo>
                    <a:pt x="243" y="132"/>
                  </a:lnTo>
                  <a:lnTo>
                    <a:pt x="241" y="145"/>
                  </a:lnTo>
                  <a:lnTo>
                    <a:pt x="238" y="157"/>
                  </a:lnTo>
                  <a:lnTo>
                    <a:pt x="238" y="157"/>
                  </a:lnTo>
                  <a:lnTo>
                    <a:pt x="232" y="173"/>
                  </a:lnTo>
                  <a:lnTo>
                    <a:pt x="223" y="188"/>
                  </a:lnTo>
                  <a:lnTo>
                    <a:pt x="212" y="202"/>
                  </a:lnTo>
                  <a:lnTo>
                    <a:pt x="206" y="210"/>
                  </a:lnTo>
                  <a:lnTo>
                    <a:pt x="199" y="215"/>
                  </a:lnTo>
                  <a:lnTo>
                    <a:pt x="196" y="210"/>
                  </a:lnTo>
                  <a:lnTo>
                    <a:pt x="166" y="162"/>
                  </a:lnTo>
                  <a:lnTo>
                    <a:pt x="211" y="186"/>
                  </a:lnTo>
                  <a:lnTo>
                    <a:pt x="211" y="186"/>
                  </a:lnTo>
                  <a:lnTo>
                    <a:pt x="212" y="186"/>
                  </a:lnTo>
                  <a:lnTo>
                    <a:pt x="152" y="135"/>
                  </a:lnTo>
                  <a:lnTo>
                    <a:pt x="229" y="146"/>
                  </a:lnTo>
                  <a:lnTo>
                    <a:pt x="229" y="146"/>
                  </a:lnTo>
                  <a:lnTo>
                    <a:pt x="230" y="146"/>
                  </a:lnTo>
                  <a:lnTo>
                    <a:pt x="229" y="146"/>
                  </a:lnTo>
                  <a:lnTo>
                    <a:pt x="157" y="121"/>
                  </a:lnTo>
                  <a:lnTo>
                    <a:pt x="232" y="103"/>
                  </a:lnTo>
                  <a:lnTo>
                    <a:pt x="232" y="103"/>
                  </a:lnTo>
                  <a:lnTo>
                    <a:pt x="232" y="102"/>
                  </a:lnTo>
                  <a:lnTo>
                    <a:pt x="156" y="108"/>
                  </a:lnTo>
                  <a:lnTo>
                    <a:pt x="210" y="67"/>
                  </a:lnTo>
                  <a:lnTo>
                    <a:pt x="216" y="62"/>
                  </a:lnTo>
                  <a:lnTo>
                    <a:pt x="216" y="62"/>
                  </a:lnTo>
                  <a:lnTo>
                    <a:pt x="214" y="62"/>
                  </a:lnTo>
                  <a:lnTo>
                    <a:pt x="158" y="91"/>
                  </a:lnTo>
                  <a:lnTo>
                    <a:pt x="148" y="96"/>
                  </a:lnTo>
                  <a:lnTo>
                    <a:pt x="185" y="30"/>
                  </a:lnTo>
                  <a:lnTo>
                    <a:pt x="185" y="30"/>
                  </a:lnTo>
                  <a:lnTo>
                    <a:pt x="184" y="30"/>
                  </a:lnTo>
                  <a:lnTo>
                    <a:pt x="136" y="88"/>
                  </a:lnTo>
                  <a:lnTo>
                    <a:pt x="145" y="13"/>
                  </a:lnTo>
                  <a:lnTo>
                    <a:pt x="145" y="13"/>
                  </a:lnTo>
                  <a:lnTo>
                    <a:pt x="144" y="13"/>
                  </a:lnTo>
                  <a:lnTo>
                    <a:pt x="122" y="85"/>
                  </a:lnTo>
                  <a:lnTo>
                    <a:pt x="116" y="62"/>
                  </a:lnTo>
                  <a:lnTo>
                    <a:pt x="103" y="11"/>
                  </a:lnTo>
                  <a:lnTo>
                    <a:pt x="103" y="11"/>
                  </a:lnTo>
                  <a:lnTo>
                    <a:pt x="102" y="11"/>
                  </a:lnTo>
                  <a:lnTo>
                    <a:pt x="103" y="16"/>
                  </a:lnTo>
                  <a:lnTo>
                    <a:pt x="108" y="88"/>
                  </a:lnTo>
                  <a:lnTo>
                    <a:pt x="61" y="28"/>
                  </a:lnTo>
                  <a:lnTo>
                    <a:pt x="61" y="28"/>
                  </a:lnTo>
                  <a:lnTo>
                    <a:pt x="61" y="28"/>
                  </a:lnTo>
                  <a:lnTo>
                    <a:pt x="96" y="94"/>
                  </a:lnTo>
                  <a:lnTo>
                    <a:pt x="30" y="59"/>
                  </a:lnTo>
                  <a:lnTo>
                    <a:pt x="30" y="59"/>
                  </a:lnTo>
                  <a:lnTo>
                    <a:pt x="29" y="59"/>
                  </a:lnTo>
                  <a:lnTo>
                    <a:pt x="82" y="102"/>
                  </a:lnTo>
                  <a:lnTo>
                    <a:pt x="88" y="107"/>
                  </a:lnTo>
                  <a:lnTo>
                    <a:pt x="13" y="98"/>
                  </a:lnTo>
                  <a:lnTo>
                    <a:pt x="13" y="98"/>
                  </a:lnTo>
                  <a:lnTo>
                    <a:pt x="13" y="99"/>
                  </a:lnTo>
                  <a:lnTo>
                    <a:pt x="86" y="121"/>
                  </a:lnTo>
                  <a:lnTo>
                    <a:pt x="14" y="142"/>
                  </a:lnTo>
                  <a:lnTo>
                    <a:pt x="14" y="142"/>
                  </a:lnTo>
                  <a:lnTo>
                    <a:pt x="14" y="142"/>
                  </a:lnTo>
                  <a:lnTo>
                    <a:pt x="88" y="133"/>
                  </a:lnTo>
                  <a:lnTo>
                    <a:pt x="29" y="183"/>
                  </a:lnTo>
                  <a:lnTo>
                    <a:pt x="29" y="183"/>
                  </a:lnTo>
                  <a:lnTo>
                    <a:pt x="29" y="184"/>
                  </a:lnTo>
                  <a:lnTo>
                    <a:pt x="30" y="183"/>
                  </a:lnTo>
                  <a:lnTo>
                    <a:pt x="77" y="159"/>
                  </a:lnTo>
                  <a:lnTo>
                    <a:pt x="88" y="142"/>
                  </a:lnTo>
                  <a:lnTo>
                    <a:pt x="101" y="142"/>
                  </a:lnTo>
                  <a:lnTo>
                    <a:pt x="93" y="135"/>
                  </a:lnTo>
                  <a:lnTo>
                    <a:pt x="121" y="89"/>
                  </a:lnTo>
                  <a:lnTo>
                    <a:pt x="104" y="144"/>
                  </a:lnTo>
                  <a:lnTo>
                    <a:pt x="10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3" name="Freeform 85">
              <a:extLst>
                <a:ext uri="{FF2B5EF4-FFF2-40B4-BE49-F238E27FC236}">
                  <a16:creationId xmlns:a16="http://schemas.microsoft.com/office/drawing/2014/main" id="{6F7525AC-515B-4311-BF61-1778A5C9E4A0}"/>
                </a:ext>
              </a:extLst>
            </p:cNvPr>
            <p:cNvSpPr>
              <a:spLocks/>
            </p:cNvSpPr>
            <p:nvPr userDrawn="1"/>
          </p:nvSpPr>
          <p:spPr bwMode="auto">
            <a:xfrm>
              <a:off x="7337426" y="4533901"/>
              <a:ext cx="265113" cy="266700"/>
            </a:xfrm>
            <a:custGeom>
              <a:avLst/>
              <a:gdLst>
                <a:gd name="T0" fmla="*/ 59 w 167"/>
                <a:gd name="T1" fmla="*/ 168 h 168"/>
                <a:gd name="T2" fmla="*/ 0 w 167"/>
                <a:gd name="T3" fmla="*/ 168 h 168"/>
                <a:gd name="T4" fmla="*/ 47 w 167"/>
                <a:gd name="T5" fmla="*/ 0 h 168"/>
                <a:gd name="T6" fmla="*/ 167 w 167"/>
                <a:gd name="T7" fmla="*/ 0 h 168"/>
                <a:gd name="T8" fmla="*/ 156 w 167"/>
                <a:gd name="T9" fmla="*/ 40 h 168"/>
                <a:gd name="T10" fmla="*/ 94 w 167"/>
                <a:gd name="T11" fmla="*/ 40 h 168"/>
                <a:gd name="T12" fmla="*/ 87 w 167"/>
                <a:gd name="T13" fmla="*/ 68 h 168"/>
                <a:gd name="T14" fmla="*/ 148 w 167"/>
                <a:gd name="T15" fmla="*/ 68 h 168"/>
                <a:gd name="T16" fmla="*/ 137 w 167"/>
                <a:gd name="T17" fmla="*/ 106 h 168"/>
                <a:gd name="T18" fmla="*/ 76 w 167"/>
                <a:gd name="T19" fmla="*/ 106 h 168"/>
                <a:gd name="T20" fmla="*/ 59 w 167"/>
                <a:gd name="T2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8">
                  <a:moveTo>
                    <a:pt x="59" y="168"/>
                  </a:moveTo>
                  <a:lnTo>
                    <a:pt x="0" y="168"/>
                  </a:lnTo>
                  <a:lnTo>
                    <a:pt x="47" y="0"/>
                  </a:lnTo>
                  <a:lnTo>
                    <a:pt x="167" y="0"/>
                  </a:lnTo>
                  <a:lnTo>
                    <a:pt x="156" y="40"/>
                  </a:lnTo>
                  <a:lnTo>
                    <a:pt x="94" y="40"/>
                  </a:lnTo>
                  <a:lnTo>
                    <a:pt x="87" y="68"/>
                  </a:lnTo>
                  <a:lnTo>
                    <a:pt x="148" y="68"/>
                  </a:lnTo>
                  <a:lnTo>
                    <a:pt x="137" y="106"/>
                  </a:lnTo>
                  <a:lnTo>
                    <a:pt x="76" y="106"/>
                  </a:lnTo>
                  <a:lnTo>
                    <a:pt x="59"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4" name="Freeform 86">
              <a:extLst>
                <a:ext uri="{FF2B5EF4-FFF2-40B4-BE49-F238E27FC236}">
                  <a16:creationId xmlns:a16="http://schemas.microsoft.com/office/drawing/2014/main" id="{638FBDFD-958D-4072-BC9B-F947DF22AD92}"/>
                </a:ext>
              </a:extLst>
            </p:cNvPr>
            <p:cNvSpPr>
              <a:spLocks noEditPoints="1"/>
            </p:cNvSpPr>
            <p:nvPr userDrawn="1"/>
          </p:nvSpPr>
          <p:spPr bwMode="auto">
            <a:xfrm>
              <a:off x="7553326" y="4533901"/>
              <a:ext cx="166688" cy="266700"/>
            </a:xfrm>
            <a:custGeom>
              <a:avLst/>
              <a:gdLst>
                <a:gd name="T0" fmla="*/ 58 w 105"/>
                <a:gd name="T1" fmla="*/ 168 h 168"/>
                <a:gd name="T2" fmla="*/ 0 w 105"/>
                <a:gd name="T3" fmla="*/ 168 h 168"/>
                <a:gd name="T4" fmla="*/ 34 w 105"/>
                <a:gd name="T5" fmla="*/ 46 h 168"/>
                <a:gd name="T6" fmla="*/ 93 w 105"/>
                <a:gd name="T7" fmla="*/ 46 h 168"/>
                <a:gd name="T8" fmla="*/ 58 w 105"/>
                <a:gd name="T9" fmla="*/ 168 h 168"/>
                <a:gd name="T10" fmla="*/ 95 w 105"/>
                <a:gd name="T11" fmla="*/ 34 h 168"/>
                <a:gd name="T12" fmla="*/ 38 w 105"/>
                <a:gd name="T13" fmla="*/ 34 h 168"/>
                <a:gd name="T14" fmla="*/ 47 w 105"/>
                <a:gd name="T15" fmla="*/ 0 h 168"/>
                <a:gd name="T16" fmla="*/ 105 w 105"/>
                <a:gd name="T17" fmla="*/ 0 h 168"/>
                <a:gd name="T18" fmla="*/ 95 w 105"/>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68">
                  <a:moveTo>
                    <a:pt x="58" y="168"/>
                  </a:moveTo>
                  <a:lnTo>
                    <a:pt x="0" y="168"/>
                  </a:lnTo>
                  <a:lnTo>
                    <a:pt x="34" y="46"/>
                  </a:lnTo>
                  <a:lnTo>
                    <a:pt x="93" y="46"/>
                  </a:lnTo>
                  <a:lnTo>
                    <a:pt x="58" y="168"/>
                  </a:lnTo>
                  <a:close/>
                  <a:moveTo>
                    <a:pt x="95" y="34"/>
                  </a:moveTo>
                  <a:lnTo>
                    <a:pt x="38" y="34"/>
                  </a:lnTo>
                  <a:lnTo>
                    <a:pt x="47" y="0"/>
                  </a:lnTo>
                  <a:lnTo>
                    <a:pt x="105"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5" name="Freeform 87">
              <a:extLst>
                <a:ext uri="{FF2B5EF4-FFF2-40B4-BE49-F238E27FC236}">
                  <a16:creationId xmlns:a16="http://schemas.microsoft.com/office/drawing/2014/main" id="{8595B00A-CD51-4C0A-A11C-C5EA781E02C0}"/>
                </a:ext>
              </a:extLst>
            </p:cNvPr>
            <p:cNvSpPr>
              <a:spLocks noEditPoints="1"/>
            </p:cNvSpPr>
            <p:nvPr userDrawn="1"/>
          </p:nvSpPr>
          <p:spPr bwMode="auto">
            <a:xfrm>
              <a:off x="7685088" y="4533901"/>
              <a:ext cx="273050" cy="269875"/>
            </a:xfrm>
            <a:custGeom>
              <a:avLst/>
              <a:gdLst>
                <a:gd name="T0" fmla="*/ 125 w 172"/>
                <a:gd name="T1" fmla="*/ 168 h 170"/>
                <a:gd name="T2" fmla="*/ 68 w 172"/>
                <a:gd name="T3" fmla="*/ 168 h 170"/>
                <a:gd name="T4" fmla="*/ 72 w 172"/>
                <a:gd name="T5" fmla="*/ 154 h 170"/>
                <a:gd name="T6" fmla="*/ 72 w 172"/>
                <a:gd name="T7" fmla="*/ 154 h 170"/>
                <a:gd name="T8" fmla="*/ 64 w 172"/>
                <a:gd name="T9" fmla="*/ 161 h 170"/>
                <a:gd name="T10" fmla="*/ 54 w 172"/>
                <a:gd name="T11" fmla="*/ 165 h 170"/>
                <a:gd name="T12" fmla="*/ 44 w 172"/>
                <a:gd name="T13" fmla="*/ 169 h 170"/>
                <a:gd name="T14" fmla="*/ 31 w 172"/>
                <a:gd name="T15" fmla="*/ 170 h 170"/>
                <a:gd name="T16" fmla="*/ 31 w 172"/>
                <a:gd name="T17" fmla="*/ 170 h 170"/>
                <a:gd name="T18" fmla="*/ 24 w 172"/>
                <a:gd name="T19" fmla="*/ 170 h 170"/>
                <a:gd name="T20" fmla="*/ 18 w 172"/>
                <a:gd name="T21" fmla="*/ 169 h 170"/>
                <a:gd name="T22" fmla="*/ 12 w 172"/>
                <a:gd name="T23" fmla="*/ 167 h 170"/>
                <a:gd name="T24" fmla="*/ 9 w 172"/>
                <a:gd name="T25" fmla="*/ 163 h 170"/>
                <a:gd name="T26" fmla="*/ 5 w 172"/>
                <a:gd name="T27" fmla="*/ 160 h 170"/>
                <a:gd name="T28" fmla="*/ 2 w 172"/>
                <a:gd name="T29" fmla="*/ 155 h 170"/>
                <a:gd name="T30" fmla="*/ 0 w 172"/>
                <a:gd name="T31" fmla="*/ 149 h 170"/>
                <a:gd name="T32" fmla="*/ 0 w 172"/>
                <a:gd name="T33" fmla="*/ 142 h 170"/>
                <a:gd name="T34" fmla="*/ 0 w 172"/>
                <a:gd name="T35" fmla="*/ 142 h 170"/>
                <a:gd name="T36" fmla="*/ 2 w 172"/>
                <a:gd name="T37" fmla="*/ 126 h 170"/>
                <a:gd name="T38" fmla="*/ 5 w 172"/>
                <a:gd name="T39" fmla="*/ 106 h 170"/>
                <a:gd name="T40" fmla="*/ 12 w 172"/>
                <a:gd name="T41" fmla="*/ 86 h 170"/>
                <a:gd name="T42" fmla="*/ 20 w 172"/>
                <a:gd name="T43" fmla="*/ 68 h 170"/>
                <a:gd name="T44" fmla="*/ 20 w 172"/>
                <a:gd name="T45" fmla="*/ 68 h 170"/>
                <a:gd name="T46" fmla="*/ 24 w 172"/>
                <a:gd name="T47" fmla="*/ 62 h 170"/>
                <a:gd name="T48" fmla="*/ 29 w 172"/>
                <a:gd name="T49" fmla="*/ 58 h 170"/>
                <a:gd name="T50" fmla="*/ 33 w 172"/>
                <a:gd name="T51" fmla="*/ 53 h 170"/>
                <a:gd name="T52" fmla="*/ 39 w 172"/>
                <a:gd name="T53" fmla="*/ 50 h 170"/>
                <a:gd name="T54" fmla="*/ 45 w 172"/>
                <a:gd name="T55" fmla="*/ 47 h 170"/>
                <a:gd name="T56" fmla="*/ 51 w 172"/>
                <a:gd name="T57" fmla="*/ 45 h 170"/>
                <a:gd name="T58" fmla="*/ 58 w 172"/>
                <a:gd name="T59" fmla="*/ 44 h 170"/>
                <a:gd name="T60" fmla="*/ 65 w 172"/>
                <a:gd name="T61" fmla="*/ 44 h 170"/>
                <a:gd name="T62" fmla="*/ 65 w 172"/>
                <a:gd name="T63" fmla="*/ 44 h 170"/>
                <a:gd name="T64" fmla="*/ 77 w 172"/>
                <a:gd name="T65" fmla="*/ 45 h 170"/>
                <a:gd name="T66" fmla="*/ 86 w 172"/>
                <a:gd name="T67" fmla="*/ 48 h 170"/>
                <a:gd name="T68" fmla="*/ 93 w 172"/>
                <a:gd name="T69" fmla="*/ 53 h 170"/>
                <a:gd name="T70" fmla="*/ 98 w 172"/>
                <a:gd name="T71" fmla="*/ 60 h 170"/>
                <a:gd name="T72" fmla="*/ 114 w 172"/>
                <a:gd name="T73" fmla="*/ 0 h 170"/>
                <a:gd name="T74" fmla="*/ 172 w 172"/>
                <a:gd name="T75" fmla="*/ 0 h 170"/>
                <a:gd name="T76" fmla="*/ 125 w 172"/>
                <a:gd name="T77" fmla="*/ 168 h 170"/>
                <a:gd name="T78" fmla="*/ 81 w 172"/>
                <a:gd name="T79" fmla="*/ 82 h 170"/>
                <a:gd name="T80" fmla="*/ 81 w 172"/>
                <a:gd name="T81" fmla="*/ 82 h 170"/>
                <a:gd name="T82" fmla="*/ 78 w 172"/>
                <a:gd name="T83" fmla="*/ 82 h 170"/>
                <a:gd name="T84" fmla="*/ 74 w 172"/>
                <a:gd name="T85" fmla="*/ 84 h 170"/>
                <a:gd name="T86" fmla="*/ 71 w 172"/>
                <a:gd name="T87" fmla="*/ 86 h 170"/>
                <a:gd name="T88" fmla="*/ 68 w 172"/>
                <a:gd name="T89" fmla="*/ 91 h 170"/>
                <a:gd name="T90" fmla="*/ 68 w 172"/>
                <a:gd name="T91" fmla="*/ 91 h 170"/>
                <a:gd name="T92" fmla="*/ 63 w 172"/>
                <a:gd name="T93" fmla="*/ 106 h 170"/>
                <a:gd name="T94" fmla="*/ 61 w 172"/>
                <a:gd name="T95" fmla="*/ 114 h 170"/>
                <a:gd name="T96" fmla="*/ 60 w 172"/>
                <a:gd name="T97" fmla="*/ 121 h 170"/>
                <a:gd name="T98" fmla="*/ 60 w 172"/>
                <a:gd name="T99" fmla="*/ 121 h 170"/>
                <a:gd name="T100" fmla="*/ 61 w 172"/>
                <a:gd name="T101" fmla="*/ 125 h 170"/>
                <a:gd name="T102" fmla="*/ 63 w 172"/>
                <a:gd name="T103" fmla="*/ 127 h 170"/>
                <a:gd name="T104" fmla="*/ 65 w 172"/>
                <a:gd name="T105" fmla="*/ 129 h 170"/>
                <a:gd name="T106" fmla="*/ 70 w 172"/>
                <a:gd name="T107" fmla="*/ 130 h 170"/>
                <a:gd name="T108" fmla="*/ 70 w 172"/>
                <a:gd name="T109" fmla="*/ 130 h 170"/>
                <a:gd name="T110" fmla="*/ 74 w 172"/>
                <a:gd name="T111" fmla="*/ 129 h 170"/>
                <a:gd name="T112" fmla="*/ 79 w 172"/>
                <a:gd name="T113" fmla="*/ 127 h 170"/>
                <a:gd name="T114" fmla="*/ 91 w 172"/>
                <a:gd name="T115" fmla="*/ 87 h 170"/>
                <a:gd name="T116" fmla="*/ 91 w 172"/>
                <a:gd name="T117" fmla="*/ 87 h 170"/>
                <a:gd name="T118" fmla="*/ 87 w 172"/>
                <a:gd name="T119" fmla="*/ 84 h 170"/>
                <a:gd name="T120" fmla="*/ 81 w 172"/>
                <a:gd name="T121" fmla="*/ 82 h 170"/>
                <a:gd name="T122" fmla="*/ 81 w 172"/>
                <a:gd name="T123" fmla="*/ 8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2" h="170">
                  <a:moveTo>
                    <a:pt x="125" y="168"/>
                  </a:moveTo>
                  <a:lnTo>
                    <a:pt x="68" y="168"/>
                  </a:lnTo>
                  <a:lnTo>
                    <a:pt x="72" y="154"/>
                  </a:lnTo>
                  <a:lnTo>
                    <a:pt x="72" y="154"/>
                  </a:lnTo>
                  <a:lnTo>
                    <a:pt x="64" y="161"/>
                  </a:lnTo>
                  <a:lnTo>
                    <a:pt x="54" y="165"/>
                  </a:lnTo>
                  <a:lnTo>
                    <a:pt x="44" y="169"/>
                  </a:lnTo>
                  <a:lnTo>
                    <a:pt x="31" y="170"/>
                  </a:lnTo>
                  <a:lnTo>
                    <a:pt x="31" y="170"/>
                  </a:lnTo>
                  <a:lnTo>
                    <a:pt x="24" y="170"/>
                  </a:lnTo>
                  <a:lnTo>
                    <a:pt x="18" y="169"/>
                  </a:lnTo>
                  <a:lnTo>
                    <a:pt x="12" y="167"/>
                  </a:lnTo>
                  <a:lnTo>
                    <a:pt x="9" y="163"/>
                  </a:lnTo>
                  <a:lnTo>
                    <a:pt x="5" y="160"/>
                  </a:lnTo>
                  <a:lnTo>
                    <a:pt x="2" y="155"/>
                  </a:lnTo>
                  <a:lnTo>
                    <a:pt x="0" y="149"/>
                  </a:lnTo>
                  <a:lnTo>
                    <a:pt x="0" y="142"/>
                  </a:lnTo>
                  <a:lnTo>
                    <a:pt x="0" y="142"/>
                  </a:lnTo>
                  <a:lnTo>
                    <a:pt x="2" y="126"/>
                  </a:lnTo>
                  <a:lnTo>
                    <a:pt x="5" y="106"/>
                  </a:lnTo>
                  <a:lnTo>
                    <a:pt x="12" y="86"/>
                  </a:lnTo>
                  <a:lnTo>
                    <a:pt x="20" y="68"/>
                  </a:lnTo>
                  <a:lnTo>
                    <a:pt x="20" y="68"/>
                  </a:lnTo>
                  <a:lnTo>
                    <a:pt x="24" y="62"/>
                  </a:lnTo>
                  <a:lnTo>
                    <a:pt x="29" y="58"/>
                  </a:lnTo>
                  <a:lnTo>
                    <a:pt x="33" y="53"/>
                  </a:lnTo>
                  <a:lnTo>
                    <a:pt x="39" y="50"/>
                  </a:lnTo>
                  <a:lnTo>
                    <a:pt x="45" y="47"/>
                  </a:lnTo>
                  <a:lnTo>
                    <a:pt x="51" y="45"/>
                  </a:lnTo>
                  <a:lnTo>
                    <a:pt x="58" y="44"/>
                  </a:lnTo>
                  <a:lnTo>
                    <a:pt x="65" y="44"/>
                  </a:lnTo>
                  <a:lnTo>
                    <a:pt x="65" y="44"/>
                  </a:lnTo>
                  <a:lnTo>
                    <a:pt x="77" y="45"/>
                  </a:lnTo>
                  <a:lnTo>
                    <a:pt x="86" y="48"/>
                  </a:lnTo>
                  <a:lnTo>
                    <a:pt x="93" y="53"/>
                  </a:lnTo>
                  <a:lnTo>
                    <a:pt x="98" y="60"/>
                  </a:lnTo>
                  <a:lnTo>
                    <a:pt x="114" y="0"/>
                  </a:lnTo>
                  <a:lnTo>
                    <a:pt x="172" y="0"/>
                  </a:lnTo>
                  <a:lnTo>
                    <a:pt x="125" y="168"/>
                  </a:lnTo>
                  <a:close/>
                  <a:moveTo>
                    <a:pt x="81" y="82"/>
                  </a:moveTo>
                  <a:lnTo>
                    <a:pt x="81" y="82"/>
                  </a:lnTo>
                  <a:lnTo>
                    <a:pt x="78" y="82"/>
                  </a:lnTo>
                  <a:lnTo>
                    <a:pt x="74" y="84"/>
                  </a:lnTo>
                  <a:lnTo>
                    <a:pt x="71" y="86"/>
                  </a:lnTo>
                  <a:lnTo>
                    <a:pt x="68" y="91"/>
                  </a:lnTo>
                  <a:lnTo>
                    <a:pt x="68" y="91"/>
                  </a:lnTo>
                  <a:lnTo>
                    <a:pt x="63" y="106"/>
                  </a:lnTo>
                  <a:lnTo>
                    <a:pt x="61" y="114"/>
                  </a:lnTo>
                  <a:lnTo>
                    <a:pt x="60" y="121"/>
                  </a:lnTo>
                  <a:lnTo>
                    <a:pt x="60" y="121"/>
                  </a:lnTo>
                  <a:lnTo>
                    <a:pt x="61" y="125"/>
                  </a:lnTo>
                  <a:lnTo>
                    <a:pt x="63" y="127"/>
                  </a:lnTo>
                  <a:lnTo>
                    <a:pt x="65" y="129"/>
                  </a:lnTo>
                  <a:lnTo>
                    <a:pt x="70" y="130"/>
                  </a:lnTo>
                  <a:lnTo>
                    <a:pt x="70" y="130"/>
                  </a:lnTo>
                  <a:lnTo>
                    <a:pt x="74" y="129"/>
                  </a:lnTo>
                  <a:lnTo>
                    <a:pt x="79" y="127"/>
                  </a:lnTo>
                  <a:lnTo>
                    <a:pt x="91" y="87"/>
                  </a:lnTo>
                  <a:lnTo>
                    <a:pt x="91" y="87"/>
                  </a:lnTo>
                  <a:lnTo>
                    <a:pt x="87" y="84"/>
                  </a:lnTo>
                  <a:lnTo>
                    <a:pt x="81" y="82"/>
                  </a:lnTo>
                  <a:lnTo>
                    <a:pt x="8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6" name="Freeform 88">
              <a:extLst>
                <a:ext uri="{FF2B5EF4-FFF2-40B4-BE49-F238E27FC236}">
                  <a16:creationId xmlns:a16="http://schemas.microsoft.com/office/drawing/2014/main" id="{9D6919E3-608E-4C54-B44E-041721EDBA38}"/>
                </a:ext>
              </a:extLst>
            </p:cNvPr>
            <p:cNvSpPr>
              <a:spLocks noEditPoints="1"/>
            </p:cNvSpPr>
            <p:nvPr userDrawn="1"/>
          </p:nvSpPr>
          <p:spPr bwMode="auto">
            <a:xfrm>
              <a:off x="7923213" y="4602163"/>
              <a:ext cx="230188" cy="201613"/>
            </a:xfrm>
            <a:custGeom>
              <a:avLst/>
              <a:gdLst>
                <a:gd name="T0" fmla="*/ 58 w 145"/>
                <a:gd name="T1" fmla="*/ 71 h 127"/>
                <a:gd name="T2" fmla="*/ 56 w 145"/>
                <a:gd name="T3" fmla="*/ 80 h 127"/>
                <a:gd name="T4" fmla="*/ 56 w 145"/>
                <a:gd name="T5" fmla="*/ 87 h 127"/>
                <a:gd name="T6" fmla="*/ 57 w 145"/>
                <a:gd name="T7" fmla="*/ 93 h 127"/>
                <a:gd name="T8" fmla="*/ 64 w 145"/>
                <a:gd name="T9" fmla="*/ 97 h 127"/>
                <a:gd name="T10" fmla="*/ 68 w 145"/>
                <a:gd name="T11" fmla="*/ 96 h 127"/>
                <a:gd name="T12" fmla="*/ 75 w 145"/>
                <a:gd name="T13" fmla="*/ 89 h 127"/>
                <a:gd name="T14" fmla="*/ 135 w 145"/>
                <a:gd name="T15" fmla="*/ 82 h 127"/>
                <a:gd name="T16" fmla="*/ 134 w 145"/>
                <a:gd name="T17" fmla="*/ 87 h 127"/>
                <a:gd name="T18" fmla="*/ 128 w 145"/>
                <a:gd name="T19" fmla="*/ 98 h 127"/>
                <a:gd name="T20" fmla="*/ 115 w 145"/>
                <a:gd name="T21" fmla="*/ 111 h 127"/>
                <a:gd name="T22" fmla="*/ 94 w 145"/>
                <a:gd name="T23" fmla="*/ 122 h 127"/>
                <a:gd name="T24" fmla="*/ 72 w 145"/>
                <a:gd name="T25" fmla="*/ 127 h 127"/>
                <a:gd name="T26" fmla="*/ 61 w 145"/>
                <a:gd name="T27" fmla="*/ 127 h 127"/>
                <a:gd name="T28" fmla="*/ 38 w 145"/>
                <a:gd name="T29" fmla="*/ 126 h 127"/>
                <a:gd name="T30" fmla="*/ 18 w 145"/>
                <a:gd name="T31" fmla="*/ 121 h 127"/>
                <a:gd name="T32" fmla="*/ 5 w 145"/>
                <a:gd name="T33" fmla="*/ 110 h 127"/>
                <a:gd name="T34" fmla="*/ 2 w 145"/>
                <a:gd name="T35" fmla="*/ 101 h 127"/>
                <a:gd name="T36" fmla="*/ 0 w 145"/>
                <a:gd name="T37" fmla="*/ 90 h 127"/>
                <a:gd name="T38" fmla="*/ 3 w 145"/>
                <a:gd name="T39" fmla="*/ 75 h 127"/>
                <a:gd name="T40" fmla="*/ 13 w 145"/>
                <a:gd name="T41" fmla="*/ 41 h 127"/>
                <a:gd name="T42" fmla="*/ 22 w 145"/>
                <a:gd name="T43" fmla="*/ 27 h 127"/>
                <a:gd name="T44" fmla="*/ 27 w 145"/>
                <a:gd name="T45" fmla="*/ 19 h 127"/>
                <a:gd name="T46" fmla="*/ 43 w 145"/>
                <a:gd name="T47" fmla="*/ 9 h 127"/>
                <a:gd name="T48" fmla="*/ 59 w 145"/>
                <a:gd name="T49" fmla="*/ 3 h 127"/>
                <a:gd name="T50" fmla="*/ 77 w 145"/>
                <a:gd name="T51" fmla="*/ 1 h 127"/>
                <a:gd name="T52" fmla="*/ 85 w 145"/>
                <a:gd name="T53" fmla="*/ 0 h 127"/>
                <a:gd name="T54" fmla="*/ 109 w 145"/>
                <a:gd name="T55" fmla="*/ 2 h 127"/>
                <a:gd name="T56" fmla="*/ 128 w 145"/>
                <a:gd name="T57" fmla="*/ 8 h 127"/>
                <a:gd name="T58" fmla="*/ 140 w 145"/>
                <a:gd name="T59" fmla="*/ 19 h 127"/>
                <a:gd name="T60" fmla="*/ 145 w 145"/>
                <a:gd name="T61" fmla="*/ 38 h 127"/>
                <a:gd name="T62" fmla="*/ 142 w 145"/>
                <a:gd name="T63" fmla="*/ 53 h 127"/>
                <a:gd name="T64" fmla="*/ 138 w 145"/>
                <a:gd name="T65" fmla="*/ 71 h 127"/>
                <a:gd name="T66" fmla="*/ 80 w 145"/>
                <a:gd name="T67" fmla="*/ 30 h 127"/>
                <a:gd name="T68" fmla="*/ 71 w 145"/>
                <a:gd name="T69" fmla="*/ 35 h 127"/>
                <a:gd name="T70" fmla="*/ 65 w 145"/>
                <a:gd name="T71" fmla="*/ 48 h 127"/>
                <a:gd name="T72" fmla="*/ 88 w 145"/>
                <a:gd name="T73" fmla="*/ 48 h 127"/>
                <a:gd name="T74" fmla="*/ 91 w 145"/>
                <a:gd name="T75" fmla="*/ 39 h 127"/>
                <a:gd name="T76" fmla="*/ 87 w 145"/>
                <a:gd name="T77" fmla="*/ 32 h 127"/>
                <a:gd name="T78" fmla="*/ 80 w 145"/>
                <a:gd name="T79" fmla="*/ 3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5" h="127">
                  <a:moveTo>
                    <a:pt x="138" y="71"/>
                  </a:moveTo>
                  <a:lnTo>
                    <a:pt x="58" y="71"/>
                  </a:lnTo>
                  <a:lnTo>
                    <a:pt x="58" y="71"/>
                  </a:lnTo>
                  <a:lnTo>
                    <a:pt x="56" y="80"/>
                  </a:lnTo>
                  <a:lnTo>
                    <a:pt x="56" y="87"/>
                  </a:lnTo>
                  <a:lnTo>
                    <a:pt x="56" y="87"/>
                  </a:lnTo>
                  <a:lnTo>
                    <a:pt x="56" y="90"/>
                  </a:lnTo>
                  <a:lnTo>
                    <a:pt x="57" y="93"/>
                  </a:lnTo>
                  <a:lnTo>
                    <a:pt x="59" y="96"/>
                  </a:lnTo>
                  <a:lnTo>
                    <a:pt x="64" y="97"/>
                  </a:lnTo>
                  <a:lnTo>
                    <a:pt x="64" y="97"/>
                  </a:lnTo>
                  <a:lnTo>
                    <a:pt x="68" y="96"/>
                  </a:lnTo>
                  <a:lnTo>
                    <a:pt x="73" y="93"/>
                  </a:lnTo>
                  <a:lnTo>
                    <a:pt x="75" y="89"/>
                  </a:lnTo>
                  <a:lnTo>
                    <a:pt x="79" y="82"/>
                  </a:lnTo>
                  <a:lnTo>
                    <a:pt x="135" y="82"/>
                  </a:lnTo>
                  <a:lnTo>
                    <a:pt x="135" y="82"/>
                  </a:lnTo>
                  <a:lnTo>
                    <a:pt x="134" y="87"/>
                  </a:lnTo>
                  <a:lnTo>
                    <a:pt x="130" y="93"/>
                  </a:lnTo>
                  <a:lnTo>
                    <a:pt x="128" y="98"/>
                  </a:lnTo>
                  <a:lnTo>
                    <a:pt x="125" y="103"/>
                  </a:lnTo>
                  <a:lnTo>
                    <a:pt x="115" y="111"/>
                  </a:lnTo>
                  <a:lnTo>
                    <a:pt x="105" y="118"/>
                  </a:lnTo>
                  <a:lnTo>
                    <a:pt x="94" y="122"/>
                  </a:lnTo>
                  <a:lnTo>
                    <a:pt x="82" y="125"/>
                  </a:lnTo>
                  <a:lnTo>
                    <a:pt x="72" y="127"/>
                  </a:lnTo>
                  <a:lnTo>
                    <a:pt x="61" y="127"/>
                  </a:lnTo>
                  <a:lnTo>
                    <a:pt x="61" y="127"/>
                  </a:lnTo>
                  <a:lnTo>
                    <a:pt x="50" y="127"/>
                  </a:lnTo>
                  <a:lnTo>
                    <a:pt x="38" y="126"/>
                  </a:lnTo>
                  <a:lnTo>
                    <a:pt x="27" y="125"/>
                  </a:lnTo>
                  <a:lnTo>
                    <a:pt x="18" y="121"/>
                  </a:lnTo>
                  <a:lnTo>
                    <a:pt x="11" y="117"/>
                  </a:lnTo>
                  <a:lnTo>
                    <a:pt x="5" y="110"/>
                  </a:lnTo>
                  <a:lnTo>
                    <a:pt x="4" y="106"/>
                  </a:lnTo>
                  <a:lnTo>
                    <a:pt x="2" y="101"/>
                  </a:lnTo>
                  <a:lnTo>
                    <a:pt x="0" y="90"/>
                  </a:lnTo>
                  <a:lnTo>
                    <a:pt x="0" y="90"/>
                  </a:lnTo>
                  <a:lnTo>
                    <a:pt x="2" y="83"/>
                  </a:lnTo>
                  <a:lnTo>
                    <a:pt x="3" y="75"/>
                  </a:lnTo>
                  <a:lnTo>
                    <a:pt x="6" y="57"/>
                  </a:lnTo>
                  <a:lnTo>
                    <a:pt x="13" y="41"/>
                  </a:lnTo>
                  <a:lnTo>
                    <a:pt x="18" y="32"/>
                  </a:lnTo>
                  <a:lnTo>
                    <a:pt x="22" y="27"/>
                  </a:lnTo>
                  <a:lnTo>
                    <a:pt x="22" y="27"/>
                  </a:lnTo>
                  <a:lnTo>
                    <a:pt x="27" y="19"/>
                  </a:lnTo>
                  <a:lnTo>
                    <a:pt x="34" y="14"/>
                  </a:lnTo>
                  <a:lnTo>
                    <a:pt x="43" y="9"/>
                  </a:lnTo>
                  <a:lnTo>
                    <a:pt x="50" y="5"/>
                  </a:lnTo>
                  <a:lnTo>
                    <a:pt x="59" y="3"/>
                  </a:lnTo>
                  <a:lnTo>
                    <a:pt x="67" y="1"/>
                  </a:lnTo>
                  <a:lnTo>
                    <a:pt x="77" y="1"/>
                  </a:lnTo>
                  <a:lnTo>
                    <a:pt x="85" y="0"/>
                  </a:lnTo>
                  <a:lnTo>
                    <a:pt x="85" y="0"/>
                  </a:lnTo>
                  <a:lnTo>
                    <a:pt x="98" y="1"/>
                  </a:lnTo>
                  <a:lnTo>
                    <a:pt x="109" y="2"/>
                  </a:lnTo>
                  <a:lnTo>
                    <a:pt x="120" y="4"/>
                  </a:lnTo>
                  <a:lnTo>
                    <a:pt x="128" y="8"/>
                  </a:lnTo>
                  <a:lnTo>
                    <a:pt x="135" y="12"/>
                  </a:lnTo>
                  <a:lnTo>
                    <a:pt x="140" y="19"/>
                  </a:lnTo>
                  <a:lnTo>
                    <a:pt x="143" y="28"/>
                  </a:lnTo>
                  <a:lnTo>
                    <a:pt x="145" y="38"/>
                  </a:lnTo>
                  <a:lnTo>
                    <a:pt x="145" y="38"/>
                  </a:lnTo>
                  <a:lnTo>
                    <a:pt x="142" y="53"/>
                  </a:lnTo>
                  <a:lnTo>
                    <a:pt x="138" y="71"/>
                  </a:lnTo>
                  <a:lnTo>
                    <a:pt x="138" y="71"/>
                  </a:lnTo>
                  <a:close/>
                  <a:moveTo>
                    <a:pt x="80" y="30"/>
                  </a:moveTo>
                  <a:lnTo>
                    <a:pt x="80" y="30"/>
                  </a:lnTo>
                  <a:lnTo>
                    <a:pt x="75" y="31"/>
                  </a:lnTo>
                  <a:lnTo>
                    <a:pt x="71" y="35"/>
                  </a:lnTo>
                  <a:lnTo>
                    <a:pt x="67" y="39"/>
                  </a:lnTo>
                  <a:lnTo>
                    <a:pt x="65" y="48"/>
                  </a:lnTo>
                  <a:lnTo>
                    <a:pt x="88" y="48"/>
                  </a:lnTo>
                  <a:lnTo>
                    <a:pt x="88" y="48"/>
                  </a:lnTo>
                  <a:lnTo>
                    <a:pt x="91" y="39"/>
                  </a:lnTo>
                  <a:lnTo>
                    <a:pt x="91" y="39"/>
                  </a:lnTo>
                  <a:lnTo>
                    <a:pt x="89" y="35"/>
                  </a:lnTo>
                  <a:lnTo>
                    <a:pt x="87" y="32"/>
                  </a:lnTo>
                  <a:lnTo>
                    <a:pt x="85" y="31"/>
                  </a:lnTo>
                  <a:lnTo>
                    <a:pt x="80" y="30"/>
                  </a:lnTo>
                  <a:lnTo>
                    <a:pt x="8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7" name="Freeform 89">
              <a:extLst>
                <a:ext uri="{FF2B5EF4-FFF2-40B4-BE49-F238E27FC236}">
                  <a16:creationId xmlns:a16="http://schemas.microsoft.com/office/drawing/2014/main" id="{3BDD8EE7-EAB1-4460-AD02-7E4AA4BAD84E}"/>
                </a:ext>
              </a:extLst>
            </p:cNvPr>
            <p:cNvSpPr>
              <a:spLocks/>
            </p:cNvSpPr>
            <p:nvPr userDrawn="1"/>
          </p:nvSpPr>
          <p:spPr bwMode="auto">
            <a:xfrm>
              <a:off x="8143876" y="4533901"/>
              <a:ext cx="165100" cy="266700"/>
            </a:xfrm>
            <a:custGeom>
              <a:avLst/>
              <a:gdLst>
                <a:gd name="T0" fmla="*/ 57 w 104"/>
                <a:gd name="T1" fmla="*/ 168 h 168"/>
                <a:gd name="T2" fmla="*/ 0 w 104"/>
                <a:gd name="T3" fmla="*/ 168 h 168"/>
                <a:gd name="T4" fmla="*/ 45 w 104"/>
                <a:gd name="T5" fmla="*/ 0 h 168"/>
                <a:gd name="T6" fmla="*/ 104 w 104"/>
                <a:gd name="T7" fmla="*/ 0 h 168"/>
                <a:gd name="T8" fmla="*/ 57 w 104"/>
                <a:gd name="T9" fmla="*/ 168 h 168"/>
              </a:gdLst>
              <a:ahLst/>
              <a:cxnLst>
                <a:cxn ang="0">
                  <a:pos x="T0" y="T1"/>
                </a:cxn>
                <a:cxn ang="0">
                  <a:pos x="T2" y="T3"/>
                </a:cxn>
                <a:cxn ang="0">
                  <a:pos x="T4" y="T5"/>
                </a:cxn>
                <a:cxn ang="0">
                  <a:pos x="T6" y="T7"/>
                </a:cxn>
                <a:cxn ang="0">
                  <a:pos x="T8" y="T9"/>
                </a:cxn>
              </a:cxnLst>
              <a:rect l="0" t="0" r="r" b="b"/>
              <a:pathLst>
                <a:path w="104" h="168">
                  <a:moveTo>
                    <a:pt x="57" y="168"/>
                  </a:moveTo>
                  <a:lnTo>
                    <a:pt x="0" y="168"/>
                  </a:lnTo>
                  <a:lnTo>
                    <a:pt x="45" y="0"/>
                  </a:lnTo>
                  <a:lnTo>
                    <a:pt x="104" y="0"/>
                  </a:lnTo>
                  <a:lnTo>
                    <a:pt x="57"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8" name="Freeform 90">
              <a:extLst>
                <a:ext uri="{FF2B5EF4-FFF2-40B4-BE49-F238E27FC236}">
                  <a16:creationId xmlns:a16="http://schemas.microsoft.com/office/drawing/2014/main" id="{44F34A65-9D4A-4B48-B33A-2238CBA95905}"/>
                </a:ext>
              </a:extLst>
            </p:cNvPr>
            <p:cNvSpPr>
              <a:spLocks noEditPoints="1"/>
            </p:cNvSpPr>
            <p:nvPr userDrawn="1"/>
          </p:nvSpPr>
          <p:spPr bwMode="auto">
            <a:xfrm>
              <a:off x="8264526" y="4533901"/>
              <a:ext cx="165100" cy="266700"/>
            </a:xfrm>
            <a:custGeom>
              <a:avLst/>
              <a:gdLst>
                <a:gd name="T0" fmla="*/ 57 w 104"/>
                <a:gd name="T1" fmla="*/ 168 h 168"/>
                <a:gd name="T2" fmla="*/ 0 w 104"/>
                <a:gd name="T3" fmla="*/ 168 h 168"/>
                <a:gd name="T4" fmla="*/ 34 w 104"/>
                <a:gd name="T5" fmla="*/ 46 h 168"/>
                <a:gd name="T6" fmla="*/ 91 w 104"/>
                <a:gd name="T7" fmla="*/ 46 h 168"/>
                <a:gd name="T8" fmla="*/ 57 w 104"/>
                <a:gd name="T9" fmla="*/ 168 h 168"/>
                <a:gd name="T10" fmla="*/ 95 w 104"/>
                <a:gd name="T11" fmla="*/ 34 h 168"/>
                <a:gd name="T12" fmla="*/ 36 w 104"/>
                <a:gd name="T13" fmla="*/ 34 h 168"/>
                <a:gd name="T14" fmla="*/ 47 w 104"/>
                <a:gd name="T15" fmla="*/ 0 h 168"/>
                <a:gd name="T16" fmla="*/ 104 w 104"/>
                <a:gd name="T17" fmla="*/ 0 h 168"/>
                <a:gd name="T18" fmla="*/ 95 w 104"/>
                <a:gd name="T19" fmla="*/ 3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68">
                  <a:moveTo>
                    <a:pt x="57" y="168"/>
                  </a:moveTo>
                  <a:lnTo>
                    <a:pt x="0" y="168"/>
                  </a:lnTo>
                  <a:lnTo>
                    <a:pt x="34" y="46"/>
                  </a:lnTo>
                  <a:lnTo>
                    <a:pt x="91" y="46"/>
                  </a:lnTo>
                  <a:lnTo>
                    <a:pt x="57" y="168"/>
                  </a:lnTo>
                  <a:close/>
                  <a:moveTo>
                    <a:pt x="95" y="34"/>
                  </a:moveTo>
                  <a:lnTo>
                    <a:pt x="36" y="34"/>
                  </a:lnTo>
                  <a:lnTo>
                    <a:pt x="47" y="0"/>
                  </a:lnTo>
                  <a:lnTo>
                    <a:pt x="104" y="0"/>
                  </a:lnTo>
                  <a:lnTo>
                    <a:pt x="95"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49" name="Freeform 91">
              <a:extLst>
                <a:ext uri="{FF2B5EF4-FFF2-40B4-BE49-F238E27FC236}">
                  <a16:creationId xmlns:a16="http://schemas.microsoft.com/office/drawing/2014/main" id="{A2177E05-E08E-4568-8194-94CE338154EF}"/>
                </a:ext>
              </a:extLst>
            </p:cNvPr>
            <p:cNvSpPr>
              <a:spLocks/>
            </p:cNvSpPr>
            <p:nvPr userDrawn="1"/>
          </p:nvSpPr>
          <p:spPr bwMode="auto">
            <a:xfrm>
              <a:off x="8396288" y="4564063"/>
              <a:ext cx="192088" cy="236538"/>
            </a:xfrm>
            <a:custGeom>
              <a:avLst/>
              <a:gdLst>
                <a:gd name="T0" fmla="*/ 115 w 121"/>
                <a:gd name="T1" fmla="*/ 27 h 149"/>
                <a:gd name="T2" fmla="*/ 121 w 121"/>
                <a:gd name="T3" fmla="*/ 54 h 149"/>
                <a:gd name="T4" fmla="*/ 76 w 121"/>
                <a:gd name="T5" fmla="*/ 54 h 149"/>
                <a:gd name="T6" fmla="*/ 63 w 121"/>
                <a:gd name="T7" fmla="*/ 101 h 149"/>
                <a:gd name="T8" fmla="*/ 63 w 121"/>
                <a:gd name="T9" fmla="*/ 101 h 149"/>
                <a:gd name="T10" fmla="*/ 62 w 121"/>
                <a:gd name="T11" fmla="*/ 107 h 149"/>
                <a:gd name="T12" fmla="*/ 61 w 121"/>
                <a:gd name="T13" fmla="*/ 111 h 149"/>
                <a:gd name="T14" fmla="*/ 61 w 121"/>
                <a:gd name="T15" fmla="*/ 111 h 149"/>
                <a:gd name="T16" fmla="*/ 61 w 121"/>
                <a:gd name="T17" fmla="*/ 115 h 149"/>
                <a:gd name="T18" fmla="*/ 63 w 121"/>
                <a:gd name="T19" fmla="*/ 117 h 149"/>
                <a:gd name="T20" fmla="*/ 67 w 121"/>
                <a:gd name="T21" fmla="*/ 118 h 149"/>
                <a:gd name="T22" fmla="*/ 72 w 121"/>
                <a:gd name="T23" fmla="*/ 118 h 149"/>
                <a:gd name="T24" fmla="*/ 83 w 121"/>
                <a:gd name="T25" fmla="*/ 118 h 149"/>
                <a:gd name="T26" fmla="*/ 75 w 121"/>
                <a:gd name="T27" fmla="*/ 149 h 149"/>
                <a:gd name="T28" fmla="*/ 23 w 121"/>
                <a:gd name="T29" fmla="*/ 149 h 149"/>
                <a:gd name="T30" fmla="*/ 23 w 121"/>
                <a:gd name="T31" fmla="*/ 149 h 149"/>
                <a:gd name="T32" fmla="*/ 18 w 121"/>
                <a:gd name="T33" fmla="*/ 148 h 149"/>
                <a:gd name="T34" fmla="*/ 13 w 121"/>
                <a:gd name="T35" fmla="*/ 148 h 149"/>
                <a:gd name="T36" fmla="*/ 8 w 121"/>
                <a:gd name="T37" fmla="*/ 145 h 149"/>
                <a:gd name="T38" fmla="*/ 6 w 121"/>
                <a:gd name="T39" fmla="*/ 143 h 149"/>
                <a:gd name="T40" fmla="*/ 2 w 121"/>
                <a:gd name="T41" fmla="*/ 139 h 149"/>
                <a:gd name="T42" fmla="*/ 1 w 121"/>
                <a:gd name="T43" fmla="*/ 136 h 149"/>
                <a:gd name="T44" fmla="*/ 0 w 121"/>
                <a:gd name="T45" fmla="*/ 132 h 149"/>
                <a:gd name="T46" fmla="*/ 0 w 121"/>
                <a:gd name="T47" fmla="*/ 128 h 149"/>
                <a:gd name="T48" fmla="*/ 0 w 121"/>
                <a:gd name="T49" fmla="*/ 128 h 149"/>
                <a:gd name="T50" fmla="*/ 0 w 121"/>
                <a:gd name="T51" fmla="*/ 120 h 149"/>
                <a:gd name="T52" fmla="*/ 2 w 121"/>
                <a:gd name="T53" fmla="*/ 111 h 149"/>
                <a:gd name="T54" fmla="*/ 34 w 121"/>
                <a:gd name="T55" fmla="*/ 0 h 149"/>
                <a:gd name="T56" fmla="*/ 91 w 121"/>
                <a:gd name="T57" fmla="*/ 0 h 149"/>
                <a:gd name="T58" fmla="*/ 84 w 121"/>
                <a:gd name="T59" fmla="*/ 27 h 149"/>
                <a:gd name="T60" fmla="*/ 115 w 121"/>
                <a:gd name="T6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9">
                  <a:moveTo>
                    <a:pt x="115" y="27"/>
                  </a:moveTo>
                  <a:lnTo>
                    <a:pt x="121" y="54"/>
                  </a:lnTo>
                  <a:lnTo>
                    <a:pt x="76" y="54"/>
                  </a:lnTo>
                  <a:lnTo>
                    <a:pt x="63" y="101"/>
                  </a:lnTo>
                  <a:lnTo>
                    <a:pt x="63" y="101"/>
                  </a:lnTo>
                  <a:lnTo>
                    <a:pt x="62" y="107"/>
                  </a:lnTo>
                  <a:lnTo>
                    <a:pt x="61" y="111"/>
                  </a:lnTo>
                  <a:lnTo>
                    <a:pt x="61" y="111"/>
                  </a:lnTo>
                  <a:lnTo>
                    <a:pt x="61" y="115"/>
                  </a:lnTo>
                  <a:lnTo>
                    <a:pt x="63" y="117"/>
                  </a:lnTo>
                  <a:lnTo>
                    <a:pt x="67" y="118"/>
                  </a:lnTo>
                  <a:lnTo>
                    <a:pt x="72" y="118"/>
                  </a:lnTo>
                  <a:lnTo>
                    <a:pt x="83" y="118"/>
                  </a:lnTo>
                  <a:lnTo>
                    <a:pt x="75" y="149"/>
                  </a:lnTo>
                  <a:lnTo>
                    <a:pt x="23" y="149"/>
                  </a:lnTo>
                  <a:lnTo>
                    <a:pt x="23" y="149"/>
                  </a:lnTo>
                  <a:lnTo>
                    <a:pt x="18" y="148"/>
                  </a:lnTo>
                  <a:lnTo>
                    <a:pt x="13" y="148"/>
                  </a:lnTo>
                  <a:lnTo>
                    <a:pt x="8" y="145"/>
                  </a:lnTo>
                  <a:lnTo>
                    <a:pt x="6" y="143"/>
                  </a:lnTo>
                  <a:lnTo>
                    <a:pt x="2" y="139"/>
                  </a:lnTo>
                  <a:lnTo>
                    <a:pt x="1" y="136"/>
                  </a:lnTo>
                  <a:lnTo>
                    <a:pt x="0" y="132"/>
                  </a:lnTo>
                  <a:lnTo>
                    <a:pt x="0" y="128"/>
                  </a:lnTo>
                  <a:lnTo>
                    <a:pt x="0" y="128"/>
                  </a:lnTo>
                  <a:lnTo>
                    <a:pt x="0" y="120"/>
                  </a:lnTo>
                  <a:lnTo>
                    <a:pt x="2" y="111"/>
                  </a:lnTo>
                  <a:lnTo>
                    <a:pt x="34" y="0"/>
                  </a:lnTo>
                  <a:lnTo>
                    <a:pt x="91" y="0"/>
                  </a:lnTo>
                  <a:lnTo>
                    <a:pt x="84" y="27"/>
                  </a:lnTo>
                  <a:lnTo>
                    <a:pt x="11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0" name="Freeform 92">
              <a:extLst>
                <a:ext uri="{FF2B5EF4-FFF2-40B4-BE49-F238E27FC236}">
                  <a16:creationId xmlns:a16="http://schemas.microsoft.com/office/drawing/2014/main" id="{CA07DA6A-5FD2-47E7-B5C2-5DF115D6AD89}"/>
                </a:ext>
              </a:extLst>
            </p:cNvPr>
            <p:cNvSpPr>
              <a:spLocks/>
            </p:cNvSpPr>
            <p:nvPr userDrawn="1"/>
          </p:nvSpPr>
          <p:spPr bwMode="auto">
            <a:xfrm>
              <a:off x="7321551" y="4830763"/>
              <a:ext cx="38100" cy="46038"/>
            </a:xfrm>
            <a:custGeom>
              <a:avLst/>
              <a:gdLst>
                <a:gd name="T0" fmla="*/ 9 w 24"/>
                <a:gd name="T1" fmla="*/ 0 h 29"/>
                <a:gd name="T2" fmla="*/ 24 w 24"/>
                <a:gd name="T3" fmla="*/ 0 h 29"/>
                <a:gd name="T4" fmla="*/ 15 w 24"/>
                <a:gd name="T5" fmla="*/ 29 h 29"/>
                <a:gd name="T6" fmla="*/ 0 w 24"/>
                <a:gd name="T7" fmla="*/ 29 h 29"/>
                <a:gd name="T8" fmla="*/ 9 w 24"/>
                <a:gd name="T9" fmla="*/ 0 h 29"/>
              </a:gdLst>
              <a:ahLst/>
              <a:cxnLst>
                <a:cxn ang="0">
                  <a:pos x="T0" y="T1"/>
                </a:cxn>
                <a:cxn ang="0">
                  <a:pos x="T2" y="T3"/>
                </a:cxn>
                <a:cxn ang="0">
                  <a:pos x="T4" y="T5"/>
                </a:cxn>
                <a:cxn ang="0">
                  <a:pos x="T6" y="T7"/>
                </a:cxn>
                <a:cxn ang="0">
                  <a:pos x="T8" y="T9"/>
                </a:cxn>
              </a:cxnLst>
              <a:rect l="0" t="0" r="r" b="b"/>
              <a:pathLst>
                <a:path w="24" h="29">
                  <a:moveTo>
                    <a:pt x="9" y="0"/>
                  </a:moveTo>
                  <a:lnTo>
                    <a:pt x="24" y="0"/>
                  </a:lnTo>
                  <a:lnTo>
                    <a:pt x="15"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1" name="Freeform 93">
              <a:extLst>
                <a:ext uri="{FF2B5EF4-FFF2-40B4-BE49-F238E27FC236}">
                  <a16:creationId xmlns:a16="http://schemas.microsoft.com/office/drawing/2014/main" id="{67E23A35-D077-46E2-BDCB-733C138171F6}"/>
                </a:ext>
              </a:extLst>
            </p:cNvPr>
            <p:cNvSpPr>
              <a:spLocks/>
            </p:cNvSpPr>
            <p:nvPr userDrawn="1"/>
          </p:nvSpPr>
          <p:spPr bwMode="auto">
            <a:xfrm>
              <a:off x="7400926" y="4830763"/>
              <a:ext cx="87313" cy="46038"/>
            </a:xfrm>
            <a:custGeom>
              <a:avLst/>
              <a:gdLst>
                <a:gd name="T0" fmla="*/ 10 w 55"/>
                <a:gd name="T1" fmla="*/ 0 h 29"/>
                <a:gd name="T2" fmla="*/ 31 w 55"/>
                <a:gd name="T3" fmla="*/ 0 h 29"/>
                <a:gd name="T4" fmla="*/ 36 w 55"/>
                <a:gd name="T5" fmla="*/ 19 h 29"/>
                <a:gd name="T6" fmla="*/ 36 w 55"/>
                <a:gd name="T7" fmla="*/ 19 h 29"/>
                <a:gd name="T8" fmla="*/ 42 w 55"/>
                <a:gd name="T9" fmla="*/ 0 h 29"/>
                <a:gd name="T10" fmla="*/ 55 w 55"/>
                <a:gd name="T11" fmla="*/ 0 h 29"/>
                <a:gd name="T12" fmla="*/ 46 w 55"/>
                <a:gd name="T13" fmla="*/ 29 h 29"/>
                <a:gd name="T14" fmla="*/ 26 w 55"/>
                <a:gd name="T15" fmla="*/ 29 h 29"/>
                <a:gd name="T16" fmla="*/ 20 w 55"/>
                <a:gd name="T17" fmla="*/ 8 h 29"/>
                <a:gd name="T18" fmla="*/ 20 w 55"/>
                <a:gd name="T19" fmla="*/ 8 h 29"/>
                <a:gd name="T20" fmla="*/ 13 w 55"/>
                <a:gd name="T21" fmla="*/ 29 h 29"/>
                <a:gd name="T22" fmla="*/ 0 w 55"/>
                <a:gd name="T23" fmla="*/ 29 h 29"/>
                <a:gd name="T24" fmla="*/ 10 w 55"/>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9">
                  <a:moveTo>
                    <a:pt x="10" y="0"/>
                  </a:moveTo>
                  <a:lnTo>
                    <a:pt x="31" y="0"/>
                  </a:lnTo>
                  <a:lnTo>
                    <a:pt x="36" y="19"/>
                  </a:lnTo>
                  <a:lnTo>
                    <a:pt x="36" y="19"/>
                  </a:lnTo>
                  <a:lnTo>
                    <a:pt x="42" y="0"/>
                  </a:lnTo>
                  <a:lnTo>
                    <a:pt x="55" y="0"/>
                  </a:lnTo>
                  <a:lnTo>
                    <a:pt x="46" y="29"/>
                  </a:lnTo>
                  <a:lnTo>
                    <a:pt x="26" y="29"/>
                  </a:lnTo>
                  <a:lnTo>
                    <a:pt x="20" y="8"/>
                  </a:lnTo>
                  <a:lnTo>
                    <a:pt x="20" y="8"/>
                  </a:lnTo>
                  <a:lnTo>
                    <a:pt x="13" y="29"/>
                  </a:lnTo>
                  <a:lnTo>
                    <a:pt x="0" y="29"/>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2" name="Freeform 94">
              <a:extLst>
                <a:ext uri="{FF2B5EF4-FFF2-40B4-BE49-F238E27FC236}">
                  <a16:creationId xmlns:a16="http://schemas.microsoft.com/office/drawing/2014/main" id="{7BE4A336-D383-4292-A07E-609F75C062B9}"/>
                </a:ext>
              </a:extLst>
            </p:cNvPr>
            <p:cNvSpPr>
              <a:spLocks/>
            </p:cNvSpPr>
            <p:nvPr userDrawn="1"/>
          </p:nvSpPr>
          <p:spPr bwMode="auto">
            <a:xfrm>
              <a:off x="7531101" y="4830763"/>
              <a:ext cx="76200" cy="46038"/>
            </a:xfrm>
            <a:custGeom>
              <a:avLst/>
              <a:gdLst>
                <a:gd name="T0" fmla="*/ 0 w 48"/>
                <a:gd name="T1" fmla="*/ 0 h 29"/>
                <a:gd name="T2" fmla="*/ 15 w 48"/>
                <a:gd name="T3" fmla="*/ 0 h 29"/>
                <a:gd name="T4" fmla="*/ 19 w 48"/>
                <a:gd name="T5" fmla="*/ 18 h 29"/>
                <a:gd name="T6" fmla="*/ 33 w 48"/>
                <a:gd name="T7" fmla="*/ 0 h 29"/>
                <a:gd name="T8" fmla="*/ 48 w 48"/>
                <a:gd name="T9" fmla="*/ 0 h 29"/>
                <a:gd name="T10" fmla="*/ 24 w 48"/>
                <a:gd name="T11" fmla="*/ 29 h 29"/>
                <a:gd name="T12" fmla="*/ 6 w 48"/>
                <a:gd name="T13" fmla="*/ 29 h 29"/>
                <a:gd name="T14" fmla="*/ 0 w 48"/>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29">
                  <a:moveTo>
                    <a:pt x="0" y="0"/>
                  </a:moveTo>
                  <a:lnTo>
                    <a:pt x="15" y="0"/>
                  </a:lnTo>
                  <a:lnTo>
                    <a:pt x="19" y="18"/>
                  </a:lnTo>
                  <a:lnTo>
                    <a:pt x="33" y="0"/>
                  </a:lnTo>
                  <a:lnTo>
                    <a:pt x="48" y="0"/>
                  </a:lnTo>
                  <a:lnTo>
                    <a:pt x="24" y="29"/>
                  </a:lnTo>
                  <a:lnTo>
                    <a:pt x="6"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3" name="Freeform 95">
              <a:extLst>
                <a:ext uri="{FF2B5EF4-FFF2-40B4-BE49-F238E27FC236}">
                  <a16:creationId xmlns:a16="http://schemas.microsoft.com/office/drawing/2014/main" id="{B71C1BBD-1622-44BE-8EFD-BF6663300B80}"/>
                </a:ext>
              </a:extLst>
            </p:cNvPr>
            <p:cNvSpPr>
              <a:spLocks/>
            </p:cNvSpPr>
            <p:nvPr userDrawn="1"/>
          </p:nvSpPr>
          <p:spPr bwMode="auto">
            <a:xfrm>
              <a:off x="7635876" y="4830763"/>
              <a:ext cx="66675" cy="46038"/>
            </a:xfrm>
            <a:custGeom>
              <a:avLst/>
              <a:gdLst>
                <a:gd name="T0" fmla="*/ 9 w 42"/>
                <a:gd name="T1" fmla="*/ 0 h 29"/>
                <a:gd name="T2" fmla="*/ 42 w 42"/>
                <a:gd name="T3" fmla="*/ 0 h 29"/>
                <a:gd name="T4" fmla="*/ 41 w 42"/>
                <a:gd name="T5" fmla="*/ 5 h 29"/>
                <a:gd name="T6" fmla="*/ 22 w 42"/>
                <a:gd name="T7" fmla="*/ 5 h 29"/>
                <a:gd name="T8" fmla="*/ 20 w 42"/>
                <a:gd name="T9" fmla="*/ 11 h 29"/>
                <a:gd name="T10" fmla="*/ 37 w 42"/>
                <a:gd name="T11" fmla="*/ 11 h 29"/>
                <a:gd name="T12" fmla="*/ 36 w 42"/>
                <a:gd name="T13" fmla="*/ 17 h 29"/>
                <a:gd name="T14" fmla="*/ 17 w 42"/>
                <a:gd name="T15" fmla="*/ 17 h 29"/>
                <a:gd name="T16" fmla="*/ 16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1" y="5"/>
                  </a:lnTo>
                  <a:lnTo>
                    <a:pt x="22" y="5"/>
                  </a:lnTo>
                  <a:lnTo>
                    <a:pt x="20" y="11"/>
                  </a:lnTo>
                  <a:lnTo>
                    <a:pt x="37" y="11"/>
                  </a:lnTo>
                  <a:lnTo>
                    <a:pt x="36" y="17"/>
                  </a:lnTo>
                  <a:lnTo>
                    <a:pt x="17" y="17"/>
                  </a:lnTo>
                  <a:lnTo>
                    <a:pt x="16"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4" name="Freeform 96">
              <a:extLst>
                <a:ext uri="{FF2B5EF4-FFF2-40B4-BE49-F238E27FC236}">
                  <a16:creationId xmlns:a16="http://schemas.microsoft.com/office/drawing/2014/main" id="{A4C03F48-DF88-40DB-B5BA-422A9EA43FC5}"/>
                </a:ext>
              </a:extLst>
            </p:cNvPr>
            <p:cNvSpPr>
              <a:spLocks/>
            </p:cNvSpPr>
            <p:nvPr userDrawn="1"/>
          </p:nvSpPr>
          <p:spPr bwMode="auto">
            <a:xfrm>
              <a:off x="7856538" y="4830763"/>
              <a:ext cx="61913" cy="46038"/>
            </a:xfrm>
            <a:custGeom>
              <a:avLst/>
              <a:gdLst>
                <a:gd name="T0" fmla="*/ 11 w 39"/>
                <a:gd name="T1" fmla="*/ 7 h 29"/>
                <a:gd name="T2" fmla="*/ 0 w 39"/>
                <a:gd name="T3" fmla="*/ 7 h 29"/>
                <a:gd name="T4" fmla="*/ 3 w 39"/>
                <a:gd name="T5" fmla="*/ 0 h 29"/>
                <a:gd name="T6" fmla="*/ 39 w 39"/>
                <a:gd name="T7" fmla="*/ 0 h 29"/>
                <a:gd name="T8" fmla="*/ 37 w 39"/>
                <a:gd name="T9" fmla="*/ 7 h 29"/>
                <a:gd name="T10" fmla="*/ 25 w 39"/>
                <a:gd name="T11" fmla="*/ 7 h 29"/>
                <a:gd name="T12" fmla="*/ 19 w 39"/>
                <a:gd name="T13" fmla="*/ 29 h 29"/>
                <a:gd name="T14" fmla="*/ 4 w 39"/>
                <a:gd name="T15" fmla="*/ 29 h 29"/>
                <a:gd name="T16" fmla="*/ 11 w 39"/>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9">
                  <a:moveTo>
                    <a:pt x="11" y="7"/>
                  </a:moveTo>
                  <a:lnTo>
                    <a:pt x="0" y="7"/>
                  </a:lnTo>
                  <a:lnTo>
                    <a:pt x="3" y="0"/>
                  </a:lnTo>
                  <a:lnTo>
                    <a:pt x="39" y="0"/>
                  </a:lnTo>
                  <a:lnTo>
                    <a:pt x="37" y="7"/>
                  </a:lnTo>
                  <a:lnTo>
                    <a:pt x="25" y="7"/>
                  </a:lnTo>
                  <a:lnTo>
                    <a:pt x="19" y="29"/>
                  </a:lnTo>
                  <a:lnTo>
                    <a:pt x="4" y="29"/>
                  </a:lnTo>
                  <a:lnTo>
                    <a:pt x="1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5" name="Freeform 97">
              <a:extLst>
                <a:ext uri="{FF2B5EF4-FFF2-40B4-BE49-F238E27FC236}">
                  <a16:creationId xmlns:a16="http://schemas.microsoft.com/office/drawing/2014/main" id="{6DFE88A7-A817-4B01-A688-CC81B29D3D46}"/>
                </a:ext>
              </a:extLst>
            </p:cNvPr>
            <p:cNvSpPr>
              <a:spLocks/>
            </p:cNvSpPr>
            <p:nvPr userDrawn="1"/>
          </p:nvSpPr>
          <p:spPr bwMode="auto">
            <a:xfrm>
              <a:off x="7951788" y="4830763"/>
              <a:ext cx="106363" cy="46038"/>
            </a:xfrm>
            <a:custGeom>
              <a:avLst/>
              <a:gdLst>
                <a:gd name="T0" fmla="*/ 8 w 67"/>
                <a:gd name="T1" fmla="*/ 0 h 29"/>
                <a:gd name="T2" fmla="*/ 30 w 67"/>
                <a:gd name="T3" fmla="*/ 0 h 29"/>
                <a:gd name="T4" fmla="*/ 32 w 67"/>
                <a:gd name="T5" fmla="*/ 19 h 29"/>
                <a:gd name="T6" fmla="*/ 32 w 67"/>
                <a:gd name="T7" fmla="*/ 19 h 29"/>
                <a:gd name="T8" fmla="*/ 45 w 67"/>
                <a:gd name="T9" fmla="*/ 0 h 29"/>
                <a:gd name="T10" fmla="*/ 67 w 67"/>
                <a:gd name="T11" fmla="*/ 0 h 29"/>
                <a:gd name="T12" fmla="*/ 57 w 67"/>
                <a:gd name="T13" fmla="*/ 29 h 29"/>
                <a:gd name="T14" fmla="*/ 45 w 67"/>
                <a:gd name="T15" fmla="*/ 29 h 29"/>
                <a:gd name="T16" fmla="*/ 50 w 67"/>
                <a:gd name="T17" fmla="*/ 7 h 29"/>
                <a:gd name="T18" fmla="*/ 50 w 67"/>
                <a:gd name="T19" fmla="*/ 7 h 29"/>
                <a:gd name="T20" fmla="*/ 34 w 67"/>
                <a:gd name="T21" fmla="*/ 29 h 29"/>
                <a:gd name="T22" fmla="*/ 21 w 67"/>
                <a:gd name="T23" fmla="*/ 29 h 29"/>
                <a:gd name="T24" fmla="*/ 19 w 67"/>
                <a:gd name="T25" fmla="*/ 7 h 29"/>
                <a:gd name="T26" fmla="*/ 19 w 67"/>
                <a:gd name="T27" fmla="*/ 7 h 29"/>
                <a:gd name="T28" fmla="*/ 12 w 67"/>
                <a:gd name="T29" fmla="*/ 29 h 29"/>
                <a:gd name="T30" fmla="*/ 0 w 67"/>
                <a:gd name="T31" fmla="*/ 29 h 29"/>
                <a:gd name="T32" fmla="*/ 8 w 67"/>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29">
                  <a:moveTo>
                    <a:pt x="8" y="0"/>
                  </a:moveTo>
                  <a:lnTo>
                    <a:pt x="30" y="0"/>
                  </a:lnTo>
                  <a:lnTo>
                    <a:pt x="32" y="19"/>
                  </a:lnTo>
                  <a:lnTo>
                    <a:pt x="32" y="19"/>
                  </a:lnTo>
                  <a:lnTo>
                    <a:pt x="45" y="0"/>
                  </a:lnTo>
                  <a:lnTo>
                    <a:pt x="67" y="0"/>
                  </a:lnTo>
                  <a:lnTo>
                    <a:pt x="57" y="29"/>
                  </a:lnTo>
                  <a:lnTo>
                    <a:pt x="45" y="29"/>
                  </a:lnTo>
                  <a:lnTo>
                    <a:pt x="50" y="7"/>
                  </a:lnTo>
                  <a:lnTo>
                    <a:pt x="50" y="7"/>
                  </a:lnTo>
                  <a:lnTo>
                    <a:pt x="34" y="29"/>
                  </a:lnTo>
                  <a:lnTo>
                    <a:pt x="21" y="29"/>
                  </a:lnTo>
                  <a:lnTo>
                    <a:pt x="19" y="7"/>
                  </a:lnTo>
                  <a:lnTo>
                    <a:pt x="19" y="7"/>
                  </a:lnTo>
                  <a:lnTo>
                    <a:pt x="12" y="29"/>
                  </a:lnTo>
                  <a:lnTo>
                    <a:pt x="0" y="29"/>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6" name="Freeform 98">
              <a:extLst>
                <a:ext uri="{FF2B5EF4-FFF2-40B4-BE49-F238E27FC236}">
                  <a16:creationId xmlns:a16="http://schemas.microsoft.com/office/drawing/2014/main" id="{C32F4B1E-B820-4EEC-8F11-6CC2FCB7C4AA}"/>
                </a:ext>
              </a:extLst>
            </p:cNvPr>
            <p:cNvSpPr>
              <a:spLocks/>
            </p:cNvSpPr>
            <p:nvPr userDrawn="1"/>
          </p:nvSpPr>
          <p:spPr bwMode="auto">
            <a:xfrm>
              <a:off x="8188326" y="4830763"/>
              <a:ext cx="85725" cy="46038"/>
            </a:xfrm>
            <a:custGeom>
              <a:avLst/>
              <a:gdLst>
                <a:gd name="T0" fmla="*/ 9 w 54"/>
                <a:gd name="T1" fmla="*/ 0 h 29"/>
                <a:gd name="T2" fmla="*/ 30 w 54"/>
                <a:gd name="T3" fmla="*/ 0 h 29"/>
                <a:gd name="T4" fmla="*/ 35 w 54"/>
                <a:gd name="T5" fmla="*/ 19 h 29"/>
                <a:gd name="T6" fmla="*/ 36 w 54"/>
                <a:gd name="T7" fmla="*/ 19 h 29"/>
                <a:gd name="T8" fmla="*/ 42 w 54"/>
                <a:gd name="T9" fmla="*/ 0 h 29"/>
                <a:gd name="T10" fmla="*/ 54 w 54"/>
                <a:gd name="T11" fmla="*/ 0 h 29"/>
                <a:gd name="T12" fmla="*/ 46 w 54"/>
                <a:gd name="T13" fmla="*/ 29 h 29"/>
                <a:gd name="T14" fmla="*/ 24 w 54"/>
                <a:gd name="T15" fmla="*/ 29 h 29"/>
                <a:gd name="T16" fmla="*/ 19 w 54"/>
                <a:gd name="T17" fmla="*/ 8 h 29"/>
                <a:gd name="T18" fmla="*/ 19 w 54"/>
                <a:gd name="T19" fmla="*/ 8 h 29"/>
                <a:gd name="T20" fmla="*/ 13 w 54"/>
                <a:gd name="T21" fmla="*/ 29 h 29"/>
                <a:gd name="T22" fmla="*/ 0 w 54"/>
                <a:gd name="T23" fmla="*/ 29 h 29"/>
                <a:gd name="T24" fmla="*/ 9 w 54"/>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29">
                  <a:moveTo>
                    <a:pt x="9" y="0"/>
                  </a:moveTo>
                  <a:lnTo>
                    <a:pt x="30" y="0"/>
                  </a:lnTo>
                  <a:lnTo>
                    <a:pt x="35" y="19"/>
                  </a:lnTo>
                  <a:lnTo>
                    <a:pt x="36" y="19"/>
                  </a:lnTo>
                  <a:lnTo>
                    <a:pt x="42" y="0"/>
                  </a:lnTo>
                  <a:lnTo>
                    <a:pt x="54" y="0"/>
                  </a:lnTo>
                  <a:lnTo>
                    <a:pt x="46" y="29"/>
                  </a:lnTo>
                  <a:lnTo>
                    <a:pt x="24" y="29"/>
                  </a:lnTo>
                  <a:lnTo>
                    <a:pt x="19" y="8"/>
                  </a:lnTo>
                  <a:lnTo>
                    <a:pt x="19" y="8"/>
                  </a:lnTo>
                  <a:lnTo>
                    <a:pt x="1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7" name="Freeform 99">
              <a:extLst>
                <a:ext uri="{FF2B5EF4-FFF2-40B4-BE49-F238E27FC236}">
                  <a16:creationId xmlns:a16="http://schemas.microsoft.com/office/drawing/2014/main" id="{770B50E8-E47A-4404-971A-F9D3033C9ACF}"/>
                </a:ext>
              </a:extLst>
            </p:cNvPr>
            <p:cNvSpPr>
              <a:spLocks/>
            </p:cNvSpPr>
            <p:nvPr userDrawn="1"/>
          </p:nvSpPr>
          <p:spPr bwMode="auto">
            <a:xfrm>
              <a:off x="8310563" y="4830763"/>
              <a:ext cx="63500" cy="46038"/>
            </a:xfrm>
            <a:custGeom>
              <a:avLst/>
              <a:gdLst>
                <a:gd name="T0" fmla="*/ 12 w 40"/>
                <a:gd name="T1" fmla="*/ 7 h 29"/>
                <a:gd name="T2" fmla="*/ 0 w 40"/>
                <a:gd name="T3" fmla="*/ 7 h 29"/>
                <a:gd name="T4" fmla="*/ 3 w 40"/>
                <a:gd name="T5" fmla="*/ 0 h 29"/>
                <a:gd name="T6" fmla="*/ 40 w 40"/>
                <a:gd name="T7" fmla="*/ 0 h 29"/>
                <a:gd name="T8" fmla="*/ 38 w 40"/>
                <a:gd name="T9" fmla="*/ 7 h 29"/>
                <a:gd name="T10" fmla="*/ 26 w 40"/>
                <a:gd name="T11" fmla="*/ 7 h 29"/>
                <a:gd name="T12" fmla="*/ 19 w 40"/>
                <a:gd name="T13" fmla="*/ 29 h 29"/>
                <a:gd name="T14" fmla="*/ 5 w 40"/>
                <a:gd name="T15" fmla="*/ 29 h 29"/>
                <a:gd name="T16" fmla="*/ 12 w 40"/>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9">
                  <a:moveTo>
                    <a:pt x="12" y="7"/>
                  </a:moveTo>
                  <a:lnTo>
                    <a:pt x="0" y="7"/>
                  </a:lnTo>
                  <a:lnTo>
                    <a:pt x="3" y="0"/>
                  </a:lnTo>
                  <a:lnTo>
                    <a:pt x="40" y="0"/>
                  </a:lnTo>
                  <a:lnTo>
                    <a:pt x="38" y="7"/>
                  </a:lnTo>
                  <a:lnTo>
                    <a:pt x="26" y="7"/>
                  </a:lnTo>
                  <a:lnTo>
                    <a:pt x="19" y="29"/>
                  </a:lnTo>
                  <a:lnTo>
                    <a:pt x="5" y="29"/>
                  </a:ln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8" name="Freeform 100">
              <a:extLst>
                <a:ext uri="{FF2B5EF4-FFF2-40B4-BE49-F238E27FC236}">
                  <a16:creationId xmlns:a16="http://schemas.microsoft.com/office/drawing/2014/main" id="{8B984874-A063-4F2C-87BE-6B79416E2275}"/>
                </a:ext>
              </a:extLst>
            </p:cNvPr>
            <p:cNvSpPr>
              <a:spLocks noEditPoints="1"/>
            </p:cNvSpPr>
            <p:nvPr userDrawn="1"/>
          </p:nvSpPr>
          <p:spPr bwMode="auto">
            <a:xfrm>
              <a:off x="8701088" y="4760913"/>
              <a:ext cx="49213" cy="50800"/>
            </a:xfrm>
            <a:custGeom>
              <a:avLst/>
              <a:gdLst>
                <a:gd name="T0" fmla="*/ 15 w 31"/>
                <a:gd name="T1" fmla="*/ 0 h 32"/>
                <a:gd name="T2" fmla="*/ 15 w 31"/>
                <a:gd name="T3" fmla="*/ 0 h 32"/>
                <a:gd name="T4" fmla="*/ 10 w 31"/>
                <a:gd name="T5" fmla="*/ 1 h 32"/>
                <a:gd name="T6" fmla="*/ 5 w 31"/>
                <a:gd name="T7" fmla="*/ 5 h 32"/>
                <a:gd name="T8" fmla="*/ 1 w 31"/>
                <a:gd name="T9" fmla="*/ 10 h 32"/>
                <a:gd name="T10" fmla="*/ 0 w 31"/>
                <a:gd name="T11" fmla="*/ 15 h 32"/>
                <a:gd name="T12" fmla="*/ 0 w 31"/>
                <a:gd name="T13" fmla="*/ 15 h 32"/>
                <a:gd name="T14" fmla="*/ 1 w 31"/>
                <a:gd name="T15" fmla="*/ 21 h 32"/>
                <a:gd name="T16" fmla="*/ 5 w 31"/>
                <a:gd name="T17" fmla="*/ 27 h 32"/>
                <a:gd name="T18" fmla="*/ 10 w 31"/>
                <a:gd name="T19" fmla="*/ 31 h 32"/>
                <a:gd name="T20" fmla="*/ 15 w 31"/>
                <a:gd name="T21" fmla="*/ 32 h 32"/>
                <a:gd name="T22" fmla="*/ 15 w 31"/>
                <a:gd name="T23" fmla="*/ 32 h 32"/>
                <a:gd name="T24" fmla="*/ 21 w 31"/>
                <a:gd name="T25" fmla="*/ 31 h 32"/>
                <a:gd name="T26" fmla="*/ 27 w 31"/>
                <a:gd name="T27" fmla="*/ 27 h 32"/>
                <a:gd name="T28" fmla="*/ 30 w 31"/>
                <a:gd name="T29" fmla="*/ 21 h 32"/>
                <a:gd name="T30" fmla="*/ 31 w 31"/>
                <a:gd name="T31" fmla="*/ 15 h 32"/>
                <a:gd name="T32" fmla="*/ 31 w 31"/>
                <a:gd name="T33" fmla="*/ 15 h 32"/>
                <a:gd name="T34" fmla="*/ 30 w 31"/>
                <a:gd name="T35" fmla="*/ 10 h 32"/>
                <a:gd name="T36" fmla="*/ 27 w 31"/>
                <a:gd name="T37" fmla="*/ 5 h 32"/>
                <a:gd name="T38" fmla="*/ 21 w 31"/>
                <a:gd name="T39" fmla="*/ 1 h 32"/>
                <a:gd name="T40" fmla="*/ 15 w 31"/>
                <a:gd name="T41" fmla="*/ 0 h 32"/>
                <a:gd name="T42" fmla="*/ 15 w 31"/>
                <a:gd name="T43" fmla="*/ 0 h 32"/>
                <a:gd name="T44" fmla="*/ 15 w 31"/>
                <a:gd name="T45" fmla="*/ 28 h 32"/>
                <a:gd name="T46" fmla="*/ 15 w 31"/>
                <a:gd name="T47" fmla="*/ 28 h 32"/>
                <a:gd name="T48" fmla="*/ 11 w 31"/>
                <a:gd name="T49" fmla="*/ 27 h 32"/>
                <a:gd name="T50" fmla="*/ 6 w 31"/>
                <a:gd name="T51" fmla="*/ 25 h 32"/>
                <a:gd name="T52" fmla="*/ 4 w 31"/>
                <a:gd name="T53" fmla="*/ 21 h 32"/>
                <a:gd name="T54" fmla="*/ 3 w 31"/>
                <a:gd name="T55" fmla="*/ 15 h 32"/>
                <a:gd name="T56" fmla="*/ 3 w 31"/>
                <a:gd name="T57" fmla="*/ 15 h 32"/>
                <a:gd name="T58" fmla="*/ 4 w 31"/>
                <a:gd name="T59" fmla="*/ 11 h 32"/>
                <a:gd name="T60" fmla="*/ 6 w 31"/>
                <a:gd name="T61" fmla="*/ 6 h 32"/>
                <a:gd name="T62" fmla="*/ 11 w 31"/>
                <a:gd name="T63" fmla="*/ 4 h 32"/>
                <a:gd name="T64" fmla="*/ 15 w 31"/>
                <a:gd name="T65" fmla="*/ 3 h 32"/>
                <a:gd name="T66" fmla="*/ 15 w 31"/>
                <a:gd name="T67" fmla="*/ 3 h 32"/>
                <a:gd name="T68" fmla="*/ 20 w 31"/>
                <a:gd name="T69" fmla="*/ 4 h 32"/>
                <a:gd name="T70" fmla="*/ 25 w 31"/>
                <a:gd name="T71" fmla="*/ 6 h 32"/>
                <a:gd name="T72" fmla="*/ 27 w 31"/>
                <a:gd name="T73" fmla="*/ 11 h 32"/>
                <a:gd name="T74" fmla="*/ 28 w 31"/>
                <a:gd name="T75" fmla="*/ 15 h 32"/>
                <a:gd name="T76" fmla="*/ 28 w 31"/>
                <a:gd name="T77" fmla="*/ 15 h 32"/>
                <a:gd name="T78" fmla="*/ 27 w 31"/>
                <a:gd name="T79" fmla="*/ 21 h 32"/>
                <a:gd name="T80" fmla="*/ 25 w 31"/>
                <a:gd name="T81" fmla="*/ 25 h 32"/>
                <a:gd name="T82" fmla="*/ 20 w 31"/>
                <a:gd name="T83" fmla="*/ 27 h 32"/>
                <a:gd name="T84" fmla="*/ 15 w 31"/>
                <a:gd name="T85" fmla="*/ 28 h 32"/>
                <a:gd name="T86" fmla="*/ 15 w 31"/>
                <a:gd name="T8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32">
                  <a:moveTo>
                    <a:pt x="15" y="0"/>
                  </a:moveTo>
                  <a:lnTo>
                    <a:pt x="15" y="0"/>
                  </a:lnTo>
                  <a:lnTo>
                    <a:pt x="10" y="1"/>
                  </a:lnTo>
                  <a:lnTo>
                    <a:pt x="5" y="5"/>
                  </a:lnTo>
                  <a:lnTo>
                    <a:pt x="1" y="10"/>
                  </a:lnTo>
                  <a:lnTo>
                    <a:pt x="0" y="15"/>
                  </a:lnTo>
                  <a:lnTo>
                    <a:pt x="0" y="15"/>
                  </a:lnTo>
                  <a:lnTo>
                    <a:pt x="1" y="21"/>
                  </a:lnTo>
                  <a:lnTo>
                    <a:pt x="5" y="27"/>
                  </a:lnTo>
                  <a:lnTo>
                    <a:pt x="10" y="31"/>
                  </a:lnTo>
                  <a:lnTo>
                    <a:pt x="15" y="32"/>
                  </a:lnTo>
                  <a:lnTo>
                    <a:pt x="15" y="32"/>
                  </a:lnTo>
                  <a:lnTo>
                    <a:pt x="21" y="31"/>
                  </a:lnTo>
                  <a:lnTo>
                    <a:pt x="27" y="27"/>
                  </a:lnTo>
                  <a:lnTo>
                    <a:pt x="30" y="21"/>
                  </a:lnTo>
                  <a:lnTo>
                    <a:pt x="31" y="15"/>
                  </a:lnTo>
                  <a:lnTo>
                    <a:pt x="31" y="15"/>
                  </a:lnTo>
                  <a:lnTo>
                    <a:pt x="30" y="10"/>
                  </a:lnTo>
                  <a:lnTo>
                    <a:pt x="27" y="5"/>
                  </a:lnTo>
                  <a:lnTo>
                    <a:pt x="21" y="1"/>
                  </a:lnTo>
                  <a:lnTo>
                    <a:pt x="15" y="0"/>
                  </a:lnTo>
                  <a:lnTo>
                    <a:pt x="15" y="0"/>
                  </a:lnTo>
                  <a:close/>
                  <a:moveTo>
                    <a:pt x="15" y="28"/>
                  </a:moveTo>
                  <a:lnTo>
                    <a:pt x="15" y="28"/>
                  </a:lnTo>
                  <a:lnTo>
                    <a:pt x="11" y="27"/>
                  </a:lnTo>
                  <a:lnTo>
                    <a:pt x="6" y="25"/>
                  </a:lnTo>
                  <a:lnTo>
                    <a:pt x="4" y="21"/>
                  </a:lnTo>
                  <a:lnTo>
                    <a:pt x="3" y="15"/>
                  </a:lnTo>
                  <a:lnTo>
                    <a:pt x="3" y="15"/>
                  </a:lnTo>
                  <a:lnTo>
                    <a:pt x="4" y="11"/>
                  </a:lnTo>
                  <a:lnTo>
                    <a:pt x="6" y="6"/>
                  </a:lnTo>
                  <a:lnTo>
                    <a:pt x="11" y="4"/>
                  </a:lnTo>
                  <a:lnTo>
                    <a:pt x="15" y="3"/>
                  </a:lnTo>
                  <a:lnTo>
                    <a:pt x="15" y="3"/>
                  </a:lnTo>
                  <a:lnTo>
                    <a:pt x="20" y="4"/>
                  </a:lnTo>
                  <a:lnTo>
                    <a:pt x="25" y="6"/>
                  </a:lnTo>
                  <a:lnTo>
                    <a:pt x="27" y="11"/>
                  </a:lnTo>
                  <a:lnTo>
                    <a:pt x="28" y="15"/>
                  </a:lnTo>
                  <a:lnTo>
                    <a:pt x="28" y="15"/>
                  </a:lnTo>
                  <a:lnTo>
                    <a:pt x="27" y="21"/>
                  </a:lnTo>
                  <a:lnTo>
                    <a:pt x="25" y="25"/>
                  </a:lnTo>
                  <a:lnTo>
                    <a:pt x="20" y="27"/>
                  </a:lnTo>
                  <a:lnTo>
                    <a:pt x="15" y="28"/>
                  </a:lnTo>
                  <a:lnTo>
                    <a:pt x="15"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59" name="Freeform 101">
              <a:extLst>
                <a:ext uri="{FF2B5EF4-FFF2-40B4-BE49-F238E27FC236}">
                  <a16:creationId xmlns:a16="http://schemas.microsoft.com/office/drawing/2014/main" id="{47AB3EE6-A798-4ACB-AC9D-D62AB9C9D7A2}"/>
                </a:ext>
              </a:extLst>
            </p:cNvPr>
            <p:cNvSpPr>
              <a:spLocks noEditPoints="1"/>
            </p:cNvSpPr>
            <p:nvPr userDrawn="1"/>
          </p:nvSpPr>
          <p:spPr bwMode="auto">
            <a:xfrm>
              <a:off x="8716963" y="4772026"/>
              <a:ext cx="20638" cy="26988"/>
            </a:xfrm>
            <a:custGeom>
              <a:avLst/>
              <a:gdLst>
                <a:gd name="T0" fmla="*/ 11 w 13"/>
                <a:gd name="T1" fmla="*/ 6 h 17"/>
                <a:gd name="T2" fmla="*/ 11 w 13"/>
                <a:gd name="T3" fmla="*/ 6 h 17"/>
                <a:gd name="T4" fmla="*/ 11 w 13"/>
                <a:gd name="T5" fmla="*/ 4 h 17"/>
                <a:gd name="T6" fmla="*/ 10 w 13"/>
                <a:gd name="T7" fmla="*/ 1 h 17"/>
                <a:gd name="T8" fmla="*/ 9 w 13"/>
                <a:gd name="T9" fmla="*/ 1 h 17"/>
                <a:gd name="T10" fmla="*/ 7 w 13"/>
                <a:gd name="T11" fmla="*/ 0 h 17"/>
                <a:gd name="T12" fmla="*/ 0 w 13"/>
                <a:gd name="T13" fmla="*/ 0 h 17"/>
                <a:gd name="T14" fmla="*/ 0 w 13"/>
                <a:gd name="T15" fmla="*/ 17 h 17"/>
                <a:gd name="T16" fmla="*/ 3 w 13"/>
                <a:gd name="T17" fmla="*/ 17 h 17"/>
                <a:gd name="T18" fmla="*/ 3 w 13"/>
                <a:gd name="T19" fmla="*/ 11 h 17"/>
                <a:gd name="T20" fmla="*/ 5 w 13"/>
                <a:gd name="T21" fmla="*/ 11 h 17"/>
                <a:gd name="T22" fmla="*/ 9 w 13"/>
                <a:gd name="T23" fmla="*/ 17 h 17"/>
                <a:gd name="T24" fmla="*/ 13 w 13"/>
                <a:gd name="T25" fmla="*/ 17 h 17"/>
                <a:gd name="T26" fmla="*/ 8 w 13"/>
                <a:gd name="T27" fmla="*/ 10 h 17"/>
                <a:gd name="T28" fmla="*/ 8 w 13"/>
                <a:gd name="T29" fmla="*/ 10 h 17"/>
                <a:gd name="T30" fmla="*/ 11 w 13"/>
                <a:gd name="T31" fmla="*/ 8 h 17"/>
                <a:gd name="T32" fmla="*/ 11 w 13"/>
                <a:gd name="T33" fmla="*/ 6 h 17"/>
                <a:gd name="T34" fmla="*/ 11 w 13"/>
                <a:gd name="T35" fmla="*/ 6 h 17"/>
                <a:gd name="T36" fmla="*/ 3 w 13"/>
                <a:gd name="T37" fmla="*/ 7 h 17"/>
                <a:gd name="T38" fmla="*/ 3 w 13"/>
                <a:gd name="T39" fmla="*/ 3 h 17"/>
                <a:gd name="T40" fmla="*/ 5 w 13"/>
                <a:gd name="T41" fmla="*/ 3 h 17"/>
                <a:gd name="T42" fmla="*/ 5 w 13"/>
                <a:gd name="T43" fmla="*/ 3 h 17"/>
                <a:gd name="T44" fmla="*/ 8 w 13"/>
                <a:gd name="T45" fmla="*/ 4 h 17"/>
                <a:gd name="T46" fmla="*/ 9 w 13"/>
                <a:gd name="T47" fmla="*/ 4 h 17"/>
                <a:gd name="T48" fmla="*/ 9 w 13"/>
                <a:gd name="T49" fmla="*/ 5 h 17"/>
                <a:gd name="T50" fmla="*/ 9 w 13"/>
                <a:gd name="T51" fmla="*/ 5 h 17"/>
                <a:gd name="T52" fmla="*/ 9 w 13"/>
                <a:gd name="T53" fmla="*/ 7 h 17"/>
                <a:gd name="T54" fmla="*/ 8 w 13"/>
                <a:gd name="T55" fmla="*/ 7 h 17"/>
                <a:gd name="T56" fmla="*/ 5 w 13"/>
                <a:gd name="T57" fmla="*/ 7 h 17"/>
                <a:gd name="T58" fmla="*/ 3 w 13"/>
                <a:gd name="T5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7">
                  <a:moveTo>
                    <a:pt x="11" y="6"/>
                  </a:moveTo>
                  <a:lnTo>
                    <a:pt x="11" y="6"/>
                  </a:lnTo>
                  <a:lnTo>
                    <a:pt x="11" y="4"/>
                  </a:lnTo>
                  <a:lnTo>
                    <a:pt x="10" y="1"/>
                  </a:lnTo>
                  <a:lnTo>
                    <a:pt x="9" y="1"/>
                  </a:lnTo>
                  <a:lnTo>
                    <a:pt x="7" y="0"/>
                  </a:lnTo>
                  <a:lnTo>
                    <a:pt x="0" y="0"/>
                  </a:lnTo>
                  <a:lnTo>
                    <a:pt x="0" y="17"/>
                  </a:lnTo>
                  <a:lnTo>
                    <a:pt x="3" y="17"/>
                  </a:lnTo>
                  <a:lnTo>
                    <a:pt x="3" y="11"/>
                  </a:lnTo>
                  <a:lnTo>
                    <a:pt x="5" y="11"/>
                  </a:lnTo>
                  <a:lnTo>
                    <a:pt x="9" y="17"/>
                  </a:lnTo>
                  <a:lnTo>
                    <a:pt x="13" y="17"/>
                  </a:lnTo>
                  <a:lnTo>
                    <a:pt x="8" y="10"/>
                  </a:lnTo>
                  <a:lnTo>
                    <a:pt x="8" y="10"/>
                  </a:lnTo>
                  <a:lnTo>
                    <a:pt x="11" y="8"/>
                  </a:lnTo>
                  <a:lnTo>
                    <a:pt x="11" y="6"/>
                  </a:lnTo>
                  <a:lnTo>
                    <a:pt x="11" y="6"/>
                  </a:lnTo>
                  <a:close/>
                  <a:moveTo>
                    <a:pt x="3" y="7"/>
                  </a:moveTo>
                  <a:lnTo>
                    <a:pt x="3" y="3"/>
                  </a:lnTo>
                  <a:lnTo>
                    <a:pt x="5" y="3"/>
                  </a:lnTo>
                  <a:lnTo>
                    <a:pt x="5" y="3"/>
                  </a:lnTo>
                  <a:lnTo>
                    <a:pt x="8" y="4"/>
                  </a:lnTo>
                  <a:lnTo>
                    <a:pt x="9" y="4"/>
                  </a:lnTo>
                  <a:lnTo>
                    <a:pt x="9" y="5"/>
                  </a:lnTo>
                  <a:lnTo>
                    <a:pt x="9" y="5"/>
                  </a:lnTo>
                  <a:lnTo>
                    <a:pt x="9" y="7"/>
                  </a:lnTo>
                  <a:lnTo>
                    <a:pt x="8" y="7"/>
                  </a:lnTo>
                  <a:lnTo>
                    <a:pt x="5" y="7"/>
                  </a:ln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0" name="Freeform 102">
              <a:extLst>
                <a:ext uri="{FF2B5EF4-FFF2-40B4-BE49-F238E27FC236}">
                  <a16:creationId xmlns:a16="http://schemas.microsoft.com/office/drawing/2014/main" id="{779BB2A3-5F3E-4128-AA15-255EA0691B22}"/>
                </a:ext>
              </a:extLst>
            </p:cNvPr>
            <p:cNvSpPr>
              <a:spLocks/>
            </p:cNvSpPr>
            <p:nvPr userDrawn="1"/>
          </p:nvSpPr>
          <p:spPr bwMode="auto">
            <a:xfrm>
              <a:off x="7742238" y="4830763"/>
              <a:ext cx="68263" cy="47625"/>
            </a:xfrm>
            <a:custGeom>
              <a:avLst/>
              <a:gdLst>
                <a:gd name="T0" fmla="*/ 20 w 43"/>
                <a:gd name="T1" fmla="*/ 9 h 30"/>
                <a:gd name="T2" fmla="*/ 20 w 43"/>
                <a:gd name="T3" fmla="*/ 7 h 30"/>
                <a:gd name="T4" fmla="*/ 24 w 43"/>
                <a:gd name="T5" fmla="*/ 4 h 30"/>
                <a:gd name="T6" fmla="*/ 28 w 43"/>
                <a:gd name="T7" fmla="*/ 4 h 30"/>
                <a:gd name="T8" fmla="*/ 30 w 43"/>
                <a:gd name="T9" fmla="*/ 5 h 30"/>
                <a:gd name="T10" fmla="*/ 30 w 43"/>
                <a:gd name="T11" fmla="*/ 8 h 30"/>
                <a:gd name="T12" fmla="*/ 43 w 43"/>
                <a:gd name="T13" fmla="*/ 8 h 30"/>
                <a:gd name="T14" fmla="*/ 41 w 43"/>
                <a:gd name="T15" fmla="*/ 2 h 30"/>
                <a:gd name="T16" fmla="*/ 27 w 43"/>
                <a:gd name="T17" fmla="*/ 0 h 30"/>
                <a:gd name="T18" fmla="*/ 18 w 43"/>
                <a:gd name="T19" fmla="*/ 0 h 30"/>
                <a:gd name="T20" fmla="*/ 7 w 43"/>
                <a:gd name="T21" fmla="*/ 4 h 30"/>
                <a:gd name="T22" fmla="*/ 3 w 43"/>
                <a:gd name="T23" fmla="*/ 9 h 30"/>
                <a:gd name="T24" fmla="*/ 4 w 43"/>
                <a:gd name="T25" fmla="*/ 14 h 30"/>
                <a:gd name="T26" fmla="*/ 9 w 43"/>
                <a:gd name="T27" fmla="*/ 16 h 30"/>
                <a:gd name="T28" fmla="*/ 22 w 43"/>
                <a:gd name="T29" fmla="*/ 19 h 30"/>
                <a:gd name="T30" fmla="*/ 25 w 43"/>
                <a:gd name="T31" fmla="*/ 21 h 30"/>
                <a:gd name="T32" fmla="*/ 25 w 43"/>
                <a:gd name="T33" fmla="*/ 22 h 30"/>
                <a:gd name="T34" fmla="*/ 23 w 43"/>
                <a:gd name="T35" fmla="*/ 24 h 30"/>
                <a:gd name="T36" fmla="*/ 18 w 43"/>
                <a:gd name="T37" fmla="*/ 25 h 30"/>
                <a:gd name="T38" fmla="*/ 14 w 43"/>
                <a:gd name="T39" fmla="*/ 24 h 30"/>
                <a:gd name="T40" fmla="*/ 12 w 43"/>
                <a:gd name="T41" fmla="*/ 22 h 30"/>
                <a:gd name="T42" fmla="*/ 0 w 43"/>
                <a:gd name="T43" fmla="*/ 21 h 30"/>
                <a:gd name="T44" fmla="*/ 0 w 43"/>
                <a:gd name="T45" fmla="*/ 24 h 30"/>
                <a:gd name="T46" fmla="*/ 1 w 43"/>
                <a:gd name="T47" fmla="*/ 28 h 30"/>
                <a:gd name="T48" fmla="*/ 5 w 43"/>
                <a:gd name="T49" fmla="*/ 30 h 30"/>
                <a:gd name="T50" fmla="*/ 16 w 43"/>
                <a:gd name="T51" fmla="*/ 30 h 30"/>
                <a:gd name="T52" fmla="*/ 34 w 43"/>
                <a:gd name="T53" fmla="*/ 28 h 30"/>
                <a:gd name="T54" fmla="*/ 41 w 43"/>
                <a:gd name="T55" fmla="*/ 21 h 30"/>
                <a:gd name="T56" fmla="*/ 41 w 43"/>
                <a:gd name="T57" fmla="*/ 17 h 30"/>
                <a:gd name="T58" fmla="*/ 39 w 43"/>
                <a:gd name="T59" fmla="*/ 15 h 30"/>
                <a:gd name="T60" fmla="*/ 29 w 43"/>
                <a:gd name="T61" fmla="*/ 11 h 30"/>
                <a:gd name="T62" fmla="*/ 20 w 43"/>
                <a:gd name="T63"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 h="30">
                  <a:moveTo>
                    <a:pt x="20" y="9"/>
                  </a:moveTo>
                  <a:lnTo>
                    <a:pt x="20" y="9"/>
                  </a:lnTo>
                  <a:lnTo>
                    <a:pt x="20" y="7"/>
                  </a:lnTo>
                  <a:lnTo>
                    <a:pt x="20" y="7"/>
                  </a:lnTo>
                  <a:lnTo>
                    <a:pt x="21" y="5"/>
                  </a:lnTo>
                  <a:lnTo>
                    <a:pt x="24" y="4"/>
                  </a:lnTo>
                  <a:lnTo>
                    <a:pt x="24" y="4"/>
                  </a:lnTo>
                  <a:lnTo>
                    <a:pt x="28" y="4"/>
                  </a:lnTo>
                  <a:lnTo>
                    <a:pt x="30" y="5"/>
                  </a:lnTo>
                  <a:lnTo>
                    <a:pt x="30" y="5"/>
                  </a:lnTo>
                  <a:lnTo>
                    <a:pt x="30" y="7"/>
                  </a:lnTo>
                  <a:lnTo>
                    <a:pt x="30" y="8"/>
                  </a:lnTo>
                  <a:lnTo>
                    <a:pt x="43" y="8"/>
                  </a:lnTo>
                  <a:lnTo>
                    <a:pt x="43" y="8"/>
                  </a:lnTo>
                  <a:lnTo>
                    <a:pt x="43" y="4"/>
                  </a:lnTo>
                  <a:lnTo>
                    <a:pt x="41" y="2"/>
                  </a:lnTo>
                  <a:lnTo>
                    <a:pt x="36" y="0"/>
                  </a:lnTo>
                  <a:lnTo>
                    <a:pt x="27" y="0"/>
                  </a:lnTo>
                  <a:lnTo>
                    <a:pt x="27" y="0"/>
                  </a:lnTo>
                  <a:lnTo>
                    <a:pt x="18" y="0"/>
                  </a:lnTo>
                  <a:lnTo>
                    <a:pt x="11" y="2"/>
                  </a:lnTo>
                  <a:lnTo>
                    <a:pt x="7" y="4"/>
                  </a:lnTo>
                  <a:lnTo>
                    <a:pt x="3" y="9"/>
                  </a:lnTo>
                  <a:lnTo>
                    <a:pt x="3" y="9"/>
                  </a:lnTo>
                  <a:lnTo>
                    <a:pt x="3" y="11"/>
                  </a:lnTo>
                  <a:lnTo>
                    <a:pt x="4" y="14"/>
                  </a:lnTo>
                  <a:lnTo>
                    <a:pt x="4" y="14"/>
                  </a:lnTo>
                  <a:lnTo>
                    <a:pt x="9" y="16"/>
                  </a:lnTo>
                  <a:lnTo>
                    <a:pt x="16" y="18"/>
                  </a:lnTo>
                  <a:lnTo>
                    <a:pt x="22" y="19"/>
                  </a:lnTo>
                  <a:lnTo>
                    <a:pt x="25" y="21"/>
                  </a:lnTo>
                  <a:lnTo>
                    <a:pt x="25" y="21"/>
                  </a:lnTo>
                  <a:lnTo>
                    <a:pt x="25" y="22"/>
                  </a:lnTo>
                  <a:lnTo>
                    <a:pt x="25" y="22"/>
                  </a:lnTo>
                  <a:lnTo>
                    <a:pt x="24" y="23"/>
                  </a:lnTo>
                  <a:lnTo>
                    <a:pt x="23" y="24"/>
                  </a:lnTo>
                  <a:lnTo>
                    <a:pt x="18" y="25"/>
                  </a:lnTo>
                  <a:lnTo>
                    <a:pt x="18" y="25"/>
                  </a:lnTo>
                  <a:lnTo>
                    <a:pt x="15" y="24"/>
                  </a:lnTo>
                  <a:lnTo>
                    <a:pt x="14" y="24"/>
                  </a:lnTo>
                  <a:lnTo>
                    <a:pt x="14" y="24"/>
                  </a:lnTo>
                  <a:lnTo>
                    <a:pt x="12" y="22"/>
                  </a:lnTo>
                  <a:lnTo>
                    <a:pt x="12" y="21"/>
                  </a:lnTo>
                  <a:lnTo>
                    <a:pt x="0" y="21"/>
                  </a:lnTo>
                  <a:lnTo>
                    <a:pt x="0" y="21"/>
                  </a:lnTo>
                  <a:lnTo>
                    <a:pt x="0" y="24"/>
                  </a:lnTo>
                  <a:lnTo>
                    <a:pt x="0" y="26"/>
                  </a:lnTo>
                  <a:lnTo>
                    <a:pt x="1" y="28"/>
                  </a:lnTo>
                  <a:lnTo>
                    <a:pt x="3" y="29"/>
                  </a:lnTo>
                  <a:lnTo>
                    <a:pt x="5" y="30"/>
                  </a:lnTo>
                  <a:lnTo>
                    <a:pt x="16" y="30"/>
                  </a:lnTo>
                  <a:lnTo>
                    <a:pt x="16" y="30"/>
                  </a:lnTo>
                  <a:lnTo>
                    <a:pt x="27" y="30"/>
                  </a:lnTo>
                  <a:lnTo>
                    <a:pt x="34" y="28"/>
                  </a:lnTo>
                  <a:lnTo>
                    <a:pt x="38" y="24"/>
                  </a:lnTo>
                  <a:lnTo>
                    <a:pt x="41" y="21"/>
                  </a:lnTo>
                  <a:lnTo>
                    <a:pt x="41" y="21"/>
                  </a:lnTo>
                  <a:lnTo>
                    <a:pt x="41" y="17"/>
                  </a:lnTo>
                  <a:lnTo>
                    <a:pt x="39" y="15"/>
                  </a:lnTo>
                  <a:lnTo>
                    <a:pt x="39" y="15"/>
                  </a:lnTo>
                  <a:lnTo>
                    <a:pt x="36" y="12"/>
                  </a:lnTo>
                  <a:lnTo>
                    <a:pt x="29" y="11"/>
                  </a:lnTo>
                  <a:lnTo>
                    <a:pt x="23" y="10"/>
                  </a:lnTo>
                  <a:lnTo>
                    <a:pt x="20" y="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1" name="Freeform 103">
              <a:extLst>
                <a:ext uri="{FF2B5EF4-FFF2-40B4-BE49-F238E27FC236}">
                  <a16:creationId xmlns:a16="http://schemas.microsoft.com/office/drawing/2014/main" id="{2CDC3A5E-C1DC-4A1D-8A30-809A1536234D}"/>
                </a:ext>
              </a:extLst>
            </p:cNvPr>
            <p:cNvSpPr>
              <a:spLocks/>
            </p:cNvSpPr>
            <p:nvPr userDrawn="1"/>
          </p:nvSpPr>
          <p:spPr bwMode="auto">
            <a:xfrm>
              <a:off x="8089901" y="4830763"/>
              <a:ext cx="66675" cy="46038"/>
            </a:xfrm>
            <a:custGeom>
              <a:avLst/>
              <a:gdLst>
                <a:gd name="T0" fmla="*/ 9 w 42"/>
                <a:gd name="T1" fmla="*/ 0 h 29"/>
                <a:gd name="T2" fmla="*/ 42 w 42"/>
                <a:gd name="T3" fmla="*/ 0 h 29"/>
                <a:gd name="T4" fmla="*/ 40 w 42"/>
                <a:gd name="T5" fmla="*/ 5 h 29"/>
                <a:gd name="T6" fmla="*/ 21 w 42"/>
                <a:gd name="T7" fmla="*/ 5 h 29"/>
                <a:gd name="T8" fmla="*/ 18 w 42"/>
                <a:gd name="T9" fmla="*/ 11 h 29"/>
                <a:gd name="T10" fmla="*/ 36 w 42"/>
                <a:gd name="T11" fmla="*/ 11 h 29"/>
                <a:gd name="T12" fmla="*/ 35 w 42"/>
                <a:gd name="T13" fmla="*/ 17 h 29"/>
                <a:gd name="T14" fmla="*/ 17 w 42"/>
                <a:gd name="T15" fmla="*/ 17 h 29"/>
                <a:gd name="T16" fmla="*/ 15 w 42"/>
                <a:gd name="T17" fmla="*/ 23 h 29"/>
                <a:gd name="T18" fmla="*/ 35 w 42"/>
                <a:gd name="T19" fmla="*/ 23 h 29"/>
                <a:gd name="T20" fmla="*/ 33 w 42"/>
                <a:gd name="T21" fmla="*/ 29 h 29"/>
                <a:gd name="T22" fmla="*/ 0 w 42"/>
                <a:gd name="T23" fmla="*/ 29 h 29"/>
                <a:gd name="T24" fmla="*/ 9 w 4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29">
                  <a:moveTo>
                    <a:pt x="9" y="0"/>
                  </a:moveTo>
                  <a:lnTo>
                    <a:pt x="42" y="0"/>
                  </a:lnTo>
                  <a:lnTo>
                    <a:pt x="40" y="5"/>
                  </a:lnTo>
                  <a:lnTo>
                    <a:pt x="21" y="5"/>
                  </a:lnTo>
                  <a:lnTo>
                    <a:pt x="18" y="11"/>
                  </a:lnTo>
                  <a:lnTo>
                    <a:pt x="36" y="11"/>
                  </a:lnTo>
                  <a:lnTo>
                    <a:pt x="35" y="17"/>
                  </a:lnTo>
                  <a:lnTo>
                    <a:pt x="17" y="17"/>
                  </a:lnTo>
                  <a:lnTo>
                    <a:pt x="15" y="23"/>
                  </a:lnTo>
                  <a:lnTo>
                    <a:pt x="35" y="23"/>
                  </a:lnTo>
                  <a:lnTo>
                    <a:pt x="33" y="29"/>
                  </a:lnTo>
                  <a:lnTo>
                    <a:pt x="0" y="29"/>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2" name="Freeform 104">
              <a:extLst>
                <a:ext uri="{FF2B5EF4-FFF2-40B4-BE49-F238E27FC236}">
                  <a16:creationId xmlns:a16="http://schemas.microsoft.com/office/drawing/2014/main" id="{36B2E81D-6AEB-47F4-8A44-7441BDA8B12C}"/>
                </a:ext>
              </a:extLst>
            </p:cNvPr>
            <p:cNvSpPr>
              <a:spLocks/>
            </p:cNvSpPr>
            <p:nvPr userDrawn="1"/>
          </p:nvSpPr>
          <p:spPr bwMode="auto">
            <a:xfrm>
              <a:off x="8518526" y="4606926"/>
              <a:ext cx="277813" cy="269875"/>
            </a:xfrm>
            <a:custGeom>
              <a:avLst/>
              <a:gdLst>
                <a:gd name="T0" fmla="*/ 116 w 175"/>
                <a:gd name="T1" fmla="*/ 0 h 170"/>
                <a:gd name="T2" fmla="*/ 85 w 175"/>
                <a:gd name="T3" fmla="*/ 67 h 170"/>
                <a:gd name="T4" fmla="*/ 86 w 175"/>
                <a:gd name="T5" fmla="*/ 0 h 170"/>
                <a:gd name="T6" fmla="*/ 27 w 175"/>
                <a:gd name="T7" fmla="*/ 0 h 170"/>
                <a:gd name="T8" fmla="*/ 39 w 175"/>
                <a:gd name="T9" fmla="*/ 122 h 170"/>
                <a:gd name="T10" fmla="*/ 39 w 175"/>
                <a:gd name="T11" fmla="*/ 122 h 170"/>
                <a:gd name="T12" fmla="*/ 37 w 175"/>
                <a:gd name="T13" fmla="*/ 127 h 170"/>
                <a:gd name="T14" fmla="*/ 36 w 175"/>
                <a:gd name="T15" fmla="*/ 130 h 170"/>
                <a:gd name="T16" fmla="*/ 33 w 175"/>
                <a:gd name="T17" fmla="*/ 132 h 170"/>
                <a:gd name="T18" fmla="*/ 30 w 175"/>
                <a:gd name="T19" fmla="*/ 135 h 170"/>
                <a:gd name="T20" fmla="*/ 30 w 175"/>
                <a:gd name="T21" fmla="*/ 135 h 170"/>
                <a:gd name="T22" fmla="*/ 26 w 175"/>
                <a:gd name="T23" fmla="*/ 136 h 170"/>
                <a:gd name="T24" fmla="*/ 20 w 175"/>
                <a:gd name="T25" fmla="*/ 136 h 170"/>
                <a:gd name="T26" fmla="*/ 11 w 175"/>
                <a:gd name="T27" fmla="*/ 136 h 170"/>
                <a:gd name="T28" fmla="*/ 10 w 175"/>
                <a:gd name="T29" fmla="*/ 136 h 170"/>
                <a:gd name="T30" fmla="*/ 0 w 175"/>
                <a:gd name="T31" fmla="*/ 170 h 170"/>
                <a:gd name="T32" fmla="*/ 40 w 175"/>
                <a:gd name="T33" fmla="*/ 170 h 170"/>
                <a:gd name="T34" fmla="*/ 40 w 175"/>
                <a:gd name="T35" fmla="*/ 170 h 170"/>
                <a:gd name="T36" fmla="*/ 48 w 175"/>
                <a:gd name="T37" fmla="*/ 169 h 170"/>
                <a:gd name="T38" fmla="*/ 55 w 175"/>
                <a:gd name="T39" fmla="*/ 167 h 170"/>
                <a:gd name="T40" fmla="*/ 63 w 175"/>
                <a:gd name="T41" fmla="*/ 164 h 170"/>
                <a:gd name="T42" fmla="*/ 68 w 175"/>
                <a:gd name="T43" fmla="*/ 160 h 170"/>
                <a:gd name="T44" fmla="*/ 74 w 175"/>
                <a:gd name="T45" fmla="*/ 156 h 170"/>
                <a:gd name="T46" fmla="*/ 79 w 175"/>
                <a:gd name="T47" fmla="*/ 149 h 170"/>
                <a:gd name="T48" fmla="*/ 91 w 175"/>
                <a:gd name="T49" fmla="*/ 132 h 170"/>
                <a:gd name="T50" fmla="*/ 175 w 175"/>
                <a:gd name="T51" fmla="*/ 0 h 170"/>
                <a:gd name="T52" fmla="*/ 116 w 175"/>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5" h="170">
                  <a:moveTo>
                    <a:pt x="116" y="0"/>
                  </a:moveTo>
                  <a:lnTo>
                    <a:pt x="85" y="67"/>
                  </a:lnTo>
                  <a:lnTo>
                    <a:pt x="86" y="0"/>
                  </a:lnTo>
                  <a:lnTo>
                    <a:pt x="27" y="0"/>
                  </a:lnTo>
                  <a:lnTo>
                    <a:pt x="39" y="122"/>
                  </a:lnTo>
                  <a:lnTo>
                    <a:pt x="39" y="122"/>
                  </a:lnTo>
                  <a:lnTo>
                    <a:pt x="37" y="127"/>
                  </a:lnTo>
                  <a:lnTo>
                    <a:pt x="36" y="130"/>
                  </a:lnTo>
                  <a:lnTo>
                    <a:pt x="33" y="132"/>
                  </a:lnTo>
                  <a:lnTo>
                    <a:pt x="30" y="135"/>
                  </a:lnTo>
                  <a:lnTo>
                    <a:pt x="30" y="135"/>
                  </a:lnTo>
                  <a:lnTo>
                    <a:pt x="26" y="136"/>
                  </a:lnTo>
                  <a:lnTo>
                    <a:pt x="20" y="136"/>
                  </a:lnTo>
                  <a:lnTo>
                    <a:pt x="11" y="136"/>
                  </a:lnTo>
                  <a:lnTo>
                    <a:pt x="10" y="136"/>
                  </a:lnTo>
                  <a:lnTo>
                    <a:pt x="0" y="170"/>
                  </a:lnTo>
                  <a:lnTo>
                    <a:pt x="40" y="170"/>
                  </a:lnTo>
                  <a:lnTo>
                    <a:pt x="40" y="170"/>
                  </a:lnTo>
                  <a:lnTo>
                    <a:pt x="48" y="169"/>
                  </a:lnTo>
                  <a:lnTo>
                    <a:pt x="55" y="167"/>
                  </a:lnTo>
                  <a:lnTo>
                    <a:pt x="63" y="164"/>
                  </a:lnTo>
                  <a:lnTo>
                    <a:pt x="68" y="160"/>
                  </a:lnTo>
                  <a:lnTo>
                    <a:pt x="74" y="156"/>
                  </a:lnTo>
                  <a:lnTo>
                    <a:pt x="79" y="149"/>
                  </a:lnTo>
                  <a:lnTo>
                    <a:pt x="91" y="132"/>
                  </a:lnTo>
                  <a:lnTo>
                    <a:pt x="175" y="0"/>
                  </a:lnTo>
                  <a:lnTo>
                    <a:pt x="1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sp>
          <p:nvSpPr>
            <p:cNvPr id="63" name="Freeform 105">
              <a:extLst>
                <a:ext uri="{FF2B5EF4-FFF2-40B4-BE49-F238E27FC236}">
                  <a16:creationId xmlns:a16="http://schemas.microsoft.com/office/drawing/2014/main" id="{4DE27493-22F1-405F-B211-B8FBE84221FF}"/>
                </a:ext>
              </a:extLst>
            </p:cNvPr>
            <p:cNvSpPr>
              <a:spLocks/>
            </p:cNvSpPr>
            <p:nvPr userDrawn="1"/>
          </p:nvSpPr>
          <p:spPr bwMode="auto">
            <a:xfrm>
              <a:off x="8399463" y="4827588"/>
              <a:ext cx="71438" cy="50800"/>
            </a:xfrm>
            <a:custGeom>
              <a:avLst/>
              <a:gdLst>
                <a:gd name="T0" fmla="*/ 20 w 45"/>
                <a:gd name="T1" fmla="*/ 11 h 32"/>
                <a:gd name="T2" fmla="*/ 20 w 45"/>
                <a:gd name="T3" fmla="*/ 9 h 32"/>
                <a:gd name="T4" fmla="*/ 26 w 45"/>
                <a:gd name="T5" fmla="*/ 6 h 32"/>
                <a:gd name="T6" fmla="*/ 29 w 45"/>
                <a:gd name="T7" fmla="*/ 6 h 32"/>
                <a:gd name="T8" fmla="*/ 31 w 45"/>
                <a:gd name="T9" fmla="*/ 7 h 32"/>
                <a:gd name="T10" fmla="*/ 32 w 45"/>
                <a:gd name="T11" fmla="*/ 10 h 32"/>
                <a:gd name="T12" fmla="*/ 45 w 45"/>
                <a:gd name="T13" fmla="*/ 10 h 32"/>
                <a:gd name="T14" fmla="*/ 43 w 45"/>
                <a:gd name="T15" fmla="*/ 4 h 32"/>
                <a:gd name="T16" fmla="*/ 29 w 45"/>
                <a:gd name="T17" fmla="*/ 0 h 32"/>
                <a:gd name="T18" fmla="*/ 19 w 45"/>
                <a:gd name="T19" fmla="*/ 2 h 32"/>
                <a:gd name="T20" fmla="*/ 7 w 45"/>
                <a:gd name="T21" fmla="*/ 6 h 32"/>
                <a:gd name="T22" fmla="*/ 5 w 45"/>
                <a:gd name="T23" fmla="*/ 11 h 32"/>
                <a:gd name="T24" fmla="*/ 6 w 45"/>
                <a:gd name="T25" fmla="*/ 16 h 32"/>
                <a:gd name="T26" fmla="*/ 11 w 45"/>
                <a:gd name="T27" fmla="*/ 18 h 32"/>
                <a:gd name="T28" fmla="*/ 24 w 45"/>
                <a:gd name="T29" fmla="*/ 21 h 32"/>
                <a:gd name="T30" fmla="*/ 27 w 45"/>
                <a:gd name="T31" fmla="*/ 23 h 32"/>
                <a:gd name="T32" fmla="*/ 27 w 45"/>
                <a:gd name="T33" fmla="*/ 24 h 32"/>
                <a:gd name="T34" fmla="*/ 24 w 45"/>
                <a:gd name="T35" fmla="*/ 26 h 32"/>
                <a:gd name="T36" fmla="*/ 20 w 45"/>
                <a:gd name="T37" fmla="*/ 27 h 32"/>
                <a:gd name="T38" fmla="*/ 14 w 45"/>
                <a:gd name="T39" fmla="*/ 26 h 32"/>
                <a:gd name="T40" fmla="*/ 14 w 45"/>
                <a:gd name="T41" fmla="*/ 24 h 32"/>
                <a:gd name="T42" fmla="*/ 2 w 45"/>
                <a:gd name="T43" fmla="*/ 23 h 32"/>
                <a:gd name="T44" fmla="*/ 0 w 45"/>
                <a:gd name="T45" fmla="*/ 26 h 32"/>
                <a:gd name="T46" fmla="*/ 2 w 45"/>
                <a:gd name="T47" fmla="*/ 30 h 32"/>
                <a:gd name="T48" fmla="*/ 7 w 45"/>
                <a:gd name="T49" fmla="*/ 32 h 32"/>
                <a:gd name="T50" fmla="*/ 18 w 45"/>
                <a:gd name="T51" fmla="*/ 32 h 32"/>
                <a:gd name="T52" fmla="*/ 36 w 45"/>
                <a:gd name="T53" fmla="*/ 30 h 32"/>
                <a:gd name="T54" fmla="*/ 43 w 45"/>
                <a:gd name="T55" fmla="*/ 23 h 32"/>
                <a:gd name="T56" fmla="*/ 43 w 45"/>
                <a:gd name="T57" fmla="*/ 19 h 32"/>
                <a:gd name="T58" fmla="*/ 41 w 45"/>
                <a:gd name="T59" fmla="*/ 17 h 32"/>
                <a:gd name="T60" fmla="*/ 31 w 45"/>
                <a:gd name="T61" fmla="*/ 13 h 32"/>
                <a:gd name="T62" fmla="*/ 20 w 45"/>
                <a:gd name="T6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32">
                  <a:moveTo>
                    <a:pt x="20" y="11"/>
                  </a:moveTo>
                  <a:lnTo>
                    <a:pt x="20" y="11"/>
                  </a:lnTo>
                  <a:lnTo>
                    <a:pt x="20" y="9"/>
                  </a:lnTo>
                  <a:lnTo>
                    <a:pt x="20" y="9"/>
                  </a:lnTo>
                  <a:lnTo>
                    <a:pt x="23" y="7"/>
                  </a:lnTo>
                  <a:lnTo>
                    <a:pt x="26" y="6"/>
                  </a:lnTo>
                  <a:lnTo>
                    <a:pt x="26" y="6"/>
                  </a:lnTo>
                  <a:lnTo>
                    <a:pt x="29" y="6"/>
                  </a:lnTo>
                  <a:lnTo>
                    <a:pt x="31" y="7"/>
                  </a:lnTo>
                  <a:lnTo>
                    <a:pt x="31" y="7"/>
                  </a:lnTo>
                  <a:lnTo>
                    <a:pt x="32" y="9"/>
                  </a:lnTo>
                  <a:lnTo>
                    <a:pt x="32" y="10"/>
                  </a:lnTo>
                  <a:lnTo>
                    <a:pt x="45" y="10"/>
                  </a:lnTo>
                  <a:lnTo>
                    <a:pt x="45" y="10"/>
                  </a:lnTo>
                  <a:lnTo>
                    <a:pt x="45" y="6"/>
                  </a:lnTo>
                  <a:lnTo>
                    <a:pt x="43" y="4"/>
                  </a:lnTo>
                  <a:lnTo>
                    <a:pt x="38" y="2"/>
                  </a:lnTo>
                  <a:lnTo>
                    <a:pt x="29" y="0"/>
                  </a:lnTo>
                  <a:lnTo>
                    <a:pt x="29" y="0"/>
                  </a:lnTo>
                  <a:lnTo>
                    <a:pt x="19" y="2"/>
                  </a:lnTo>
                  <a:lnTo>
                    <a:pt x="12" y="3"/>
                  </a:lnTo>
                  <a:lnTo>
                    <a:pt x="7" y="6"/>
                  </a:lnTo>
                  <a:lnTo>
                    <a:pt x="5" y="11"/>
                  </a:lnTo>
                  <a:lnTo>
                    <a:pt x="5" y="11"/>
                  </a:lnTo>
                  <a:lnTo>
                    <a:pt x="5" y="13"/>
                  </a:lnTo>
                  <a:lnTo>
                    <a:pt x="6" y="16"/>
                  </a:lnTo>
                  <a:lnTo>
                    <a:pt x="6" y="16"/>
                  </a:lnTo>
                  <a:lnTo>
                    <a:pt x="11" y="18"/>
                  </a:lnTo>
                  <a:lnTo>
                    <a:pt x="17" y="19"/>
                  </a:lnTo>
                  <a:lnTo>
                    <a:pt x="24" y="21"/>
                  </a:lnTo>
                  <a:lnTo>
                    <a:pt x="27" y="23"/>
                  </a:lnTo>
                  <a:lnTo>
                    <a:pt x="27" y="23"/>
                  </a:lnTo>
                  <a:lnTo>
                    <a:pt x="27" y="24"/>
                  </a:lnTo>
                  <a:lnTo>
                    <a:pt x="27" y="24"/>
                  </a:lnTo>
                  <a:lnTo>
                    <a:pt x="26" y="25"/>
                  </a:lnTo>
                  <a:lnTo>
                    <a:pt x="24" y="26"/>
                  </a:lnTo>
                  <a:lnTo>
                    <a:pt x="20" y="27"/>
                  </a:lnTo>
                  <a:lnTo>
                    <a:pt x="20" y="27"/>
                  </a:lnTo>
                  <a:lnTo>
                    <a:pt x="17" y="26"/>
                  </a:lnTo>
                  <a:lnTo>
                    <a:pt x="14" y="26"/>
                  </a:lnTo>
                  <a:lnTo>
                    <a:pt x="14" y="26"/>
                  </a:lnTo>
                  <a:lnTo>
                    <a:pt x="14" y="24"/>
                  </a:lnTo>
                  <a:lnTo>
                    <a:pt x="14" y="23"/>
                  </a:lnTo>
                  <a:lnTo>
                    <a:pt x="2" y="23"/>
                  </a:lnTo>
                  <a:lnTo>
                    <a:pt x="2" y="23"/>
                  </a:lnTo>
                  <a:lnTo>
                    <a:pt x="0" y="26"/>
                  </a:lnTo>
                  <a:lnTo>
                    <a:pt x="0" y="28"/>
                  </a:lnTo>
                  <a:lnTo>
                    <a:pt x="2" y="30"/>
                  </a:lnTo>
                  <a:lnTo>
                    <a:pt x="4" y="31"/>
                  </a:lnTo>
                  <a:lnTo>
                    <a:pt x="7" y="32"/>
                  </a:lnTo>
                  <a:lnTo>
                    <a:pt x="18" y="32"/>
                  </a:lnTo>
                  <a:lnTo>
                    <a:pt x="18" y="32"/>
                  </a:lnTo>
                  <a:lnTo>
                    <a:pt x="29" y="32"/>
                  </a:lnTo>
                  <a:lnTo>
                    <a:pt x="36" y="30"/>
                  </a:lnTo>
                  <a:lnTo>
                    <a:pt x="40" y="26"/>
                  </a:lnTo>
                  <a:lnTo>
                    <a:pt x="43" y="23"/>
                  </a:lnTo>
                  <a:lnTo>
                    <a:pt x="43" y="23"/>
                  </a:lnTo>
                  <a:lnTo>
                    <a:pt x="43" y="19"/>
                  </a:lnTo>
                  <a:lnTo>
                    <a:pt x="41" y="17"/>
                  </a:lnTo>
                  <a:lnTo>
                    <a:pt x="41" y="17"/>
                  </a:lnTo>
                  <a:lnTo>
                    <a:pt x="37" y="14"/>
                  </a:lnTo>
                  <a:lnTo>
                    <a:pt x="31" y="13"/>
                  </a:lnTo>
                  <a:lnTo>
                    <a:pt x="24" y="12"/>
                  </a:lnTo>
                  <a:lnTo>
                    <a:pt x="20" y="11"/>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000">
                <a:solidFill>
                  <a:srgbClr val="000000"/>
                </a:solidFill>
              </a:endParaRPr>
            </a:p>
          </p:txBody>
        </p:sp>
      </p:grpSp>
    </p:spTree>
    <p:extLst>
      <p:ext uri="{BB962C8B-B14F-4D97-AF65-F5344CB8AC3E}">
        <p14:creationId xmlns:p14="http://schemas.microsoft.com/office/powerpoint/2010/main" val="119401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Social Security Terms</a:t>
            </a:r>
            <a:endParaRPr lang="en-US" dirty="0">
              <a:solidFill>
                <a:srgbClr val="768692"/>
              </a:solidFill>
            </a:endParaRPr>
          </a:p>
        </p:txBody>
      </p:sp>
      <p:sp>
        <p:nvSpPr>
          <p:cNvPr id="9" name="Slide Number Placeholder 8">
            <a:extLst>
              <a:ext uri="{FF2B5EF4-FFF2-40B4-BE49-F238E27FC236}">
                <a16:creationId xmlns:a16="http://schemas.microsoft.com/office/drawing/2014/main" id="{3292CDD9-2016-4E69-B44D-072CF206B9EF}"/>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4</a:t>
            </a:fld>
            <a:endParaRPr lang="en-US" dirty="0"/>
          </a:p>
        </p:txBody>
      </p:sp>
      <p:sp>
        <p:nvSpPr>
          <p:cNvPr id="10" name="Footer Placeholder 3">
            <a:extLst>
              <a:ext uri="{FF2B5EF4-FFF2-40B4-BE49-F238E27FC236}">
                <a16:creationId xmlns:a16="http://schemas.microsoft.com/office/drawing/2014/main" id="{FD558CA3-E113-49F2-B8E3-CAEA575BAD5F}"/>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2" name="Text Box 21">
            <a:extLst>
              <a:ext uri="{FF2B5EF4-FFF2-40B4-BE49-F238E27FC236}">
                <a16:creationId xmlns:a16="http://schemas.microsoft.com/office/drawing/2014/main" id="{76A16F17-659C-47F1-8AA7-40B7969F555D}"/>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Source: Social Security Administration.</a:t>
            </a:r>
          </a:p>
        </p:txBody>
      </p:sp>
      <p:sp>
        <p:nvSpPr>
          <p:cNvPr id="21" name="Rectangle 6">
            <a:extLst>
              <a:ext uri="{FF2B5EF4-FFF2-40B4-BE49-F238E27FC236}">
                <a16:creationId xmlns:a16="http://schemas.microsoft.com/office/drawing/2014/main" id="{4F322757-30E1-BC46-8830-73A9909DC913}"/>
              </a:ext>
            </a:extLst>
          </p:cNvPr>
          <p:cNvSpPr>
            <a:spLocks noChangeArrowheads="1"/>
          </p:cNvSpPr>
          <p:nvPr/>
        </p:nvSpPr>
        <p:spPr bwMode="auto">
          <a:xfrm>
            <a:off x="6198740" y="1159752"/>
            <a:ext cx="3541739" cy="482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sz="1600" b="1" dirty="0">
                <a:solidFill>
                  <a:srgbClr val="298FC2"/>
                </a:solidFill>
                <a:latin typeface="Arial" charset="0"/>
                <a:ea typeface="Geneva" charset="0"/>
                <a:cs typeface="ＭＳ Ｐゴシック" charset="0"/>
              </a:rPr>
              <a:t>Primary Insurance Amount (PIA) </a:t>
            </a:r>
            <a:br>
              <a:rPr lang="en-US" sz="1600" b="1" dirty="0">
                <a:solidFill>
                  <a:srgbClr val="298FC2"/>
                </a:solidFill>
                <a:latin typeface="Arial" charset="0"/>
                <a:ea typeface="Geneva" charset="0"/>
                <a:cs typeface="ＭＳ Ｐゴシック" charset="0"/>
              </a:rPr>
            </a:br>
            <a:endParaRPr lang="en-US" sz="1400" dirty="0">
              <a:solidFill>
                <a:srgbClr val="298FC2"/>
              </a:solidFill>
              <a:latin typeface="Arial" charset="0"/>
              <a:ea typeface="Geneva" charset="0"/>
              <a:cs typeface="ＭＳ Ｐゴシック" charset="0"/>
            </a:endParaRPr>
          </a:p>
        </p:txBody>
      </p:sp>
      <p:sp>
        <p:nvSpPr>
          <p:cNvPr id="22" name="Rectangle 21">
            <a:extLst>
              <a:ext uri="{FF2B5EF4-FFF2-40B4-BE49-F238E27FC236}">
                <a16:creationId xmlns:a16="http://schemas.microsoft.com/office/drawing/2014/main" id="{49CD98D6-3D5D-6840-8DF6-BD543A36D186}"/>
              </a:ext>
            </a:extLst>
          </p:cNvPr>
          <p:cNvSpPr/>
          <p:nvPr/>
        </p:nvSpPr>
        <p:spPr>
          <a:xfrm>
            <a:off x="6193475" y="2367703"/>
            <a:ext cx="3697499" cy="29604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6">
            <a:extLst>
              <a:ext uri="{FF2B5EF4-FFF2-40B4-BE49-F238E27FC236}">
                <a16:creationId xmlns:a16="http://schemas.microsoft.com/office/drawing/2014/main" id="{906612F1-CA64-7E4F-8B05-0732496ACD41}"/>
              </a:ext>
            </a:extLst>
          </p:cNvPr>
          <p:cNvSpPr>
            <a:spLocks noChangeArrowheads="1"/>
          </p:cNvSpPr>
          <p:nvPr/>
        </p:nvSpPr>
        <p:spPr bwMode="auto">
          <a:xfrm>
            <a:off x="620797" y="1161298"/>
            <a:ext cx="4401964" cy="71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b="1" dirty="0">
                <a:solidFill>
                  <a:srgbClr val="298FC2"/>
                </a:solidFill>
                <a:latin typeface="Arial" charset="0"/>
                <a:ea typeface="Geneva" charset="0"/>
                <a:cs typeface="ＭＳ Ｐゴシック" charset="0"/>
              </a:rPr>
              <a:t>Full Retirement Age </a:t>
            </a:r>
            <a:r>
              <a:rPr lang="en-US" sz="1600" b="1" dirty="0">
                <a:solidFill>
                  <a:srgbClr val="298FC2"/>
                </a:solidFill>
                <a:latin typeface="Arial" charset="0"/>
                <a:ea typeface="Geneva" charset="0"/>
                <a:cs typeface="ＭＳ Ｐゴシック" charset="0"/>
              </a:rPr>
              <a:t>(FRA)</a:t>
            </a:r>
            <a:br>
              <a:rPr lang="en-US" sz="1600" b="1" dirty="0">
                <a:solidFill>
                  <a:srgbClr val="298FC2"/>
                </a:solidFill>
                <a:latin typeface="Arial" charset="0"/>
                <a:ea typeface="Geneva" charset="0"/>
                <a:cs typeface="ＭＳ Ｐゴシック" charset="0"/>
              </a:rPr>
            </a:br>
            <a:r>
              <a:rPr lang="en-US" sz="1600" dirty="0">
                <a:solidFill>
                  <a:srgbClr val="298FC2"/>
                </a:solidFill>
                <a:latin typeface="Arial" charset="0"/>
                <a:ea typeface="Geneva" charset="0"/>
                <a:cs typeface="ＭＳ Ｐゴシック" charset="0"/>
              </a:rPr>
              <a:t>is the age when you are entitled to receive </a:t>
            </a:r>
            <a:br>
              <a:rPr lang="en-US" sz="1600" dirty="0">
                <a:solidFill>
                  <a:srgbClr val="298FC2"/>
                </a:solidFill>
                <a:latin typeface="Arial" charset="0"/>
                <a:ea typeface="Geneva" charset="0"/>
                <a:cs typeface="ＭＳ Ｐゴシック" charset="0"/>
              </a:rPr>
            </a:br>
            <a:r>
              <a:rPr lang="en-US" sz="1600" dirty="0">
                <a:solidFill>
                  <a:srgbClr val="298FC2"/>
                </a:solidFill>
                <a:latin typeface="Arial" charset="0"/>
                <a:ea typeface="Geneva" charset="0"/>
                <a:cs typeface="ＭＳ Ｐゴシック" charset="0"/>
              </a:rPr>
              <a:t>your full Primary Insurance Amount (PIA)</a:t>
            </a:r>
            <a:endParaRPr lang="en-US" sz="1400" dirty="0">
              <a:solidFill>
                <a:srgbClr val="298FC2"/>
              </a:solidFill>
              <a:latin typeface="Arial" charset="0"/>
              <a:ea typeface="Geneva" charset="0"/>
              <a:cs typeface="ＭＳ Ｐゴシック" charset="0"/>
            </a:endParaRPr>
          </a:p>
        </p:txBody>
      </p:sp>
      <p:sp>
        <p:nvSpPr>
          <p:cNvPr id="24" name="Rectangle 23">
            <a:extLst>
              <a:ext uri="{FF2B5EF4-FFF2-40B4-BE49-F238E27FC236}">
                <a16:creationId xmlns:a16="http://schemas.microsoft.com/office/drawing/2014/main" id="{20ACAEA0-ACF9-C948-95DF-43ACAFBBB80B}"/>
              </a:ext>
            </a:extLst>
          </p:cNvPr>
          <p:cNvSpPr/>
          <p:nvPr/>
        </p:nvSpPr>
        <p:spPr>
          <a:xfrm>
            <a:off x="624820" y="2365815"/>
            <a:ext cx="4359382" cy="329184"/>
          </a:xfrm>
          <a:prstGeom prst="rect">
            <a:avLst/>
          </a:prstGeom>
          <a:solidFill>
            <a:srgbClr val="298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460BA0D-82E4-7A44-ACAD-E4B6454457DA}"/>
              </a:ext>
            </a:extLst>
          </p:cNvPr>
          <p:cNvSpPr/>
          <p:nvPr/>
        </p:nvSpPr>
        <p:spPr>
          <a:xfrm>
            <a:off x="624820" y="2694999"/>
            <a:ext cx="4359382" cy="26318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6">
            <a:extLst>
              <a:ext uri="{FF2B5EF4-FFF2-40B4-BE49-F238E27FC236}">
                <a16:creationId xmlns:a16="http://schemas.microsoft.com/office/drawing/2014/main" id="{46653E77-0260-9D49-AC46-4160594A947F}"/>
              </a:ext>
            </a:extLst>
          </p:cNvPr>
          <p:cNvSpPr>
            <a:spLocks noChangeArrowheads="1"/>
          </p:cNvSpPr>
          <p:nvPr/>
        </p:nvSpPr>
        <p:spPr bwMode="auto">
          <a:xfrm>
            <a:off x="769957" y="2832105"/>
            <a:ext cx="1127746" cy="2391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1943–1954</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1955</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1956</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1957</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1958</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1959</a:t>
            </a:r>
          </a:p>
          <a:p>
            <a:pPr eaLnBrk="0" hangingPunct="0">
              <a:lnSpc>
                <a:spcPct val="140000"/>
              </a:lnSpc>
              <a:spcBef>
                <a:spcPts val="300"/>
              </a:spcBef>
              <a:buClr>
                <a:schemeClr val="accent1"/>
              </a:buClr>
              <a:defRPr/>
            </a:pPr>
            <a:r>
              <a:rPr lang="en-US" sz="1400" b="1" dirty="0">
                <a:solidFill>
                  <a:schemeClr val="accent1"/>
                </a:solidFill>
                <a:latin typeface="Arial" charset="0"/>
                <a:ea typeface="Geneva" charset="0"/>
                <a:cs typeface="ＭＳ Ｐゴシック" charset="0"/>
              </a:rPr>
              <a:t>1960 or later</a:t>
            </a:r>
            <a:endParaRPr lang="en-US" sz="1200" b="1" dirty="0">
              <a:solidFill>
                <a:schemeClr val="accent1"/>
              </a:solidFill>
              <a:latin typeface="Arial" charset="0"/>
              <a:ea typeface="Geneva" charset="0"/>
              <a:cs typeface="ＭＳ Ｐゴシック" charset="0"/>
            </a:endParaRPr>
          </a:p>
        </p:txBody>
      </p:sp>
      <p:sp>
        <p:nvSpPr>
          <p:cNvPr id="27" name="Rectangle 6">
            <a:extLst>
              <a:ext uri="{FF2B5EF4-FFF2-40B4-BE49-F238E27FC236}">
                <a16:creationId xmlns:a16="http://schemas.microsoft.com/office/drawing/2014/main" id="{D915BCA5-10B4-BD45-BF29-AC96349E1C2F}"/>
              </a:ext>
            </a:extLst>
          </p:cNvPr>
          <p:cNvSpPr>
            <a:spLocks noChangeArrowheads="1"/>
          </p:cNvSpPr>
          <p:nvPr/>
        </p:nvSpPr>
        <p:spPr bwMode="auto">
          <a:xfrm>
            <a:off x="2883519" y="2832105"/>
            <a:ext cx="1127746" cy="2391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 + 2 mos.</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 + 4 mos.</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 + 6 mos.</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 + 8 mos.</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66 + 10 mos.</a:t>
            </a:r>
          </a:p>
          <a:p>
            <a:pPr eaLnBrk="0" hangingPunct="0">
              <a:lnSpc>
                <a:spcPct val="140000"/>
              </a:lnSpc>
              <a:spcBef>
                <a:spcPts val="300"/>
              </a:spcBef>
              <a:buClr>
                <a:schemeClr val="accent1"/>
              </a:buClr>
              <a:defRPr/>
            </a:pPr>
            <a:r>
              <a:rPr lang="en-US" sz="1400" b="1" dirty="0">
                <a:latin typeface="Arial" charset="0"/>
                <a:ea typeface="Geneva" charset="0"/>
                <a:cs typeface="ＭＳ Ｐゴシック" charset="0"/>
              </a:rPr>
              <a:t>67</a:t>
            </a:r>
          </a:p>
          <a:p>
            <a:pPr eaLnBrk="0" hangingPunct="0">
              <a:lnSpc>
                <a:spcPct val="140000"/>
              </a:lnSpc>
              <a:spcBef>
                <a:spcPts val="300"/>
              </a:spcBef>
              <a:buClr>
                <a:schemeClr val="accent1"/>
              </a:buClr>
              <a:defRPr/>
            </a:pPr>
            <a:endParaRPr lang="en-US" sz="1200" b="1" dirty="0">
              <a:latin typeface="Arial" charset="0"/>
              <a:ea typeface="Geneva" charset="0"/>
              <a:cs typeface="ＭＳ Ｐゴシック" charset="0"/>
            </a:endParaRPr>
          </a:p>
        </p:txBody>
      </p:sp>
      <p:sp>
        <p:nvSpPr>
          <p:cNvPr id="28" name="Rectangle 6">
            <a:extLst>
              <a:ext uri="{FF2B5EF4-FFF2-40B4-BE49-F238E27FC236}">
                <a16:creationId xmlns:a16="http://schemas.microsoft.com/office/drawing/2014/main" id="{44B7554E-42F4-7A4F-B2C3-7F8CD9685144}"/>
              </a:ext>
            </a:extLst>
          </p:cNvPr>
          <p:cNvSpPr>
            <a:spLocks noChangeArrowheads="1"/>
          </p:cNvSpPr>
          <p:nvPr/>
        </p:nvSpPr>
        <p:spPr bwMode="auto">
          <a:xfrm>
            <a:off x="620798" y="2109409"/>
            <a:ext cx="3276868" cy="230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sz="1200" b="1" dirty="0">
                <a:latin typeface="Arial" charset="0"/>
                <a:ea typeface="Geneva" charset="0"/>
                <a:cs typeface="ＭＳ Ｐゴシック" charset="0"/>
              </a:rPr>
              <a:t>DETERMINING FRA</a:t>
            </a:r>
            <a:endParaRPr lang="en-US" sz="1100" dirty="0">
              <a:latin typeface="Arial" charset="0"/>
              <a:ea typeface="Geneva" charset="0"/>
              <a:cs typeface="ＭＳ Ｐゴシック" charset="0"/>
            </a:endParaRPr>
          </a:p>
        </p:txBody>
      </p:sp>
      <p:sp>
        <p:nvSpPr>
          <p:cNvPr id="29" name="Rectangle 6">
            <a:extLst>
              <a:ext uri="{FF2B5EF4-FFF2-40B4-BE49-F238E27FC236}">
                <a16:creationId xmlns:a16="http://schemas.microsoft.com/office/drawing/2014/main" id="{40BE41FE-17E4-8C40-AB7B-A59B7CE105AE}"/>
              </a:ext>
            </a:extLst>
          </p:cNvPr>
          <p:cNvSpPr>
            <a:spLocks noChangeArrowheads="1"/>
          </p:cNvSpPr>
          <p:nvPr/>
        </p:nvSpPr>
        <p:spPr bwMode="auto">
          <a:xfrm>
            <a:off x="6197513" y="2109409"/>
            <a:ext cx="3276868" cy="230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sz="1200" b="1" dirty="0">
                <a:latin typeface="Arial" charset="0"/>
                <a:ea typeface="Geneva" charset="0"/>
                <a:cs typeface="ＭＳ Ｐゴシック" charset="0"/>
              </a:rPr>
              <a:t>CALCULATING PIA</a:t>
            </a:r>
            <a:endParaRPr lang="en-US" sz="1100" dirty="0">
              <a:latin typeface="Arial" charset="0"/>
              <a:ea typeface="Geneva" charset="0"/>
              <a:cs typeface="ＭＳ Ｐゴシック" charset="0"/>
            </a:endParaRPr>
          </a:p>
        </p:txBody>
      </p:sp>
      <p:grpSp>
        <p:nvGrpSpPr>
          <p:cNvPr id="30" name="Group 29">
            <a:extLst>
              <a:ext uri="{FF2B5EF4-FFF2-40B4-BE49-F238E27FC236}">
                <a16:creationId xmlns:a16="http://schemas.microsoft.com/office/drawing/2014/main" id="{14D72ECD-F514-8945-A4B5-08A3169C8BF4}"/>
              </a:ext>
            </a:extLst>
          </p:cNvPr>
          <p:cNvGrpSpPr/>
          <p:nvPr/>
        </p:nvGrpSpPr>
        <p:grpSpPr>
          <a:xfrm>
            <a:off x="6642450" y="2607531"/>
            <a:ext cx="2799548" cy="2535530"/>
            <a:chOff x="4967433" y="2574700"/>
            <a:chExt cx="2799548" cy="2535530"/>
          </a:xfrm>
        </p:grpSpPr>
        <p:sp>
          <p:nvSpPr>
            <p:cNvPr id="31" name="Text Box 133">
              <a:extLst>
                <a:ext uri="{FF2B5EF4-FFF2-40B4-BE49-F238E27FC236}">
                  <a16:creationId xmlns:a16="http://schemas.microsoft.com/office/drawing/2014/main" id="{4E690150-6A2E-F54B-AEBF-6D0FF8B96279}"/>
                </a:ext>
              </a:extLst>
            </p:cNvPr>
            <p:cNvSpPr txBox="1">
              <a:spLocks noChangeArrowheads="1"/>
            </p:cNvSpPr>
            <p:nvPr/>
          </p:nvSpPr>
          <p:spPr bwMode="auto">
            <a:xfrm>
              <a:off x="6081713" y="4048086"/>
              <a:ext cx="570989" cy="3329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05000"/>
                </a:lnSpc>
                <a:defRPr/>
              </a:pPr>
              <a:r>
                <a:rPr lang="en-US" b="1" dirty="0">
                  <a:latin typeface="Arial" charset="0"/>
                  <a:ea typeface="ＭＳ Ｐゴシック" charset="0"/>
                  <a:cs typeface="ＭＳ Ｐゴシック" charset="0"/>
                </a:rPr>
                <a:t>Age</a:t>
              </a:r>
            </a:p>
          </p:txBody>
        </p:sp>
        <p:sp>
          <p:nvSpPr>
            <p:cNvPr id="32" name="Text Box 131">
              <a:extLst>
                <a:ext uri="{FF2B5EF4-FFF2-40B4-BE49-F238E27FC236}">
                  <a16:creationId xmlns:a16="http://schemas.microsoft.com/office/drawing/2014/main" id="{B447CBDA-344F-F24F-B720-5DDF2FEC3CF3}"/>
                </a:ext>
              </a:extLst>
            </p:cNvPr>
            <p:cNvSpPr txBox="1">
              <a:spLocks noChangeArrowheads="1"/>
            </p:cNvSpPr>
            <p:nvPr/>
          </p:nvSpPr>
          <p:spPr bwMode="auto">
            <a:xfrm>
              <a:off x="5402801" y="2574700"/>
              <a:ext cx="1928813" cy="3139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lnSpc>
                  <a:spcPct val="90000"/>
                </a:lnSpc>
                <a:defRPr/>
              </a:pPr>
              <a:r>
                <a:rPr lang="en-US" sz="1600" dirty="0"/>
                <a:t>Your Earnings</a:t>
              </a:r>
            </a:p>
          </p:txBody>
        </p:sp>
        <p:sp>
          <p:nvSpPr>
            <p:cNvPr id="33" name="Text Box 179">
              <a:extLst>
                <a:ext uri="{FF2B5EF4-FFF2-40B4-BE49-F238E27FC236}">
                  <a16:creationId xmlns:a16="http://schemas.microsoft.com/office/drawing/2014/main" id="{B9536724-7BA6-6B46-8459-D9CC25289BA9}"/>
                </a:ext>
              </a:extLst>
            </p:cNvPr>
            <p:cNvSpPr txBox="1">
              <a:spLocks noChangeArrowheads="1"/>
            </p:cNvSpPr>
            <p:nvPr/>
          </p:nvSpPr>
          <p:spPr bwMode="auto">
            <a:xfrm>
              <a:off x="6176707" y="2815466"/>
              <a:ext cx="381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eaLnBrk="1" hangingPunct="1">
                <a:spcBef>
                  <a:spcPct val="50000"/>
                </a:spcBef>
                <a:buFont typeface="Symbol" charset="0"/>
                <a:buNone/>
                <a:defRPr/>
              </a:pPr>
              <a:r>
                <a:rPr lang="en-US" sz="2800" b="1" dirty="0">
                  <a:solidFill>
                    <a:schemeClr val="accent1"/>
                  </a:solidFill>
                </a:rPr>
                <a:t>+</a:t>
              </a:r>
            </a:p>
          </p:txBody>
        </p:sp>
        <p:sp>
          <p:nvSpPr>
            <p:cNvPr id="34" name="Text Box 133">
              <a:extLst>
                <a:ext uri="{FF2B5EF4-FFF2-40B4-BE49-F238E27FC236}">
                  <a16:creationId xmlns:a16="http://schemas.microsoft.com/office/drawing/2014/main" id="{82DBDB89-3E43-2C47-A11E-CEFF1AC226F4}"/>
                </a:ext>
              </a:extLst>
            </p:cNvPr>
            <p:cNvSpPr txBox="1">
              <a:spLocks noChangeArrowheads="1"/>
            </p:cNvSpPr>
            <p:nvPr/>
          </p:nvSpPr>
          <p:spPr bwMode="auto">
            <a:xfrm>
              <a:off x="5598728" y="3321369"/>
              <a:ext cx="1536959" cy="3329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05000"/>
                </a:lnSpc>
                <a:defRPr/>
              </a:pPr>
              <a:r>
                <a:rPr lang="en-US" b="1" dirty="0">
                  <a:latin typeface="Arial" charset="0"/>
                  <a:ea typeface="ＭＳ Ｐゴシック" charset="0"/>
                  <a:cs typeface="ＭＳ Ｐゴシック" charset="0"/>
                </a:rPr>
                <a:t>Years Worked</a:t>
              </a:r>
            </a:p>
          </p:txBody>
        </p:sp>
        <p:sp>
          <p:nvSpPr>
            <p:cNvPr id="35" name="Text Box 179">
              <a:extLst>
                <a:ext uri="{FF2B5EF4-FFF2-40B4-BE49-F238E27FC236}">
                  <a16:creationId xmlns:a16="http://schemas.microsoft.com/office/drawing/2014/main" id="{8B46F868-A0AC-624B-BA25-822C46A2FDC6}"/>
                </a:ext>
              </a:extLst>
            </p:cNvPr>
            <p:cNvSpPr txBox="1">
              <a:spLocks noChangeArrowheads="1"/>
            </p:cNvSpPr>
            <p:nvPr/>
          </p:nvSpPr>
          <p:spPr bwMode="auto">
            <a:xfrm>
              <a:off x="6176707" y="3555766"/>
              <a:ext cx="381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eaLnBrk="1" hangingPunct="1">
                <a:spcBef>
                  <a:spcPct val="50000"/>
                </a:spcBef>
                <a:buFont typeface="Symbol" charset="0"/>
                <a:buNone/>
                <a:defRPr/>
              </a:pPr>
              <a:r>
                <a:rPr lang="en-US" sz="2800" b="1" dirty="0">
                  <a:solidFill>
                    <a:schemeClr val="accent1"/>
                  </a:solidFill>
                </a:rPr>
                <a:t>+</a:t>
              </a:r>
            </a:p>
          </p:txBody>
        </p:sp>
        <p:sp>
          <p:nvSpPr>
            <p:cNvPr id="36" name="Text Box 179">
              <a:extLst>
                <a:ext uri="{FF2B5EF4-FFF2-40B4-BE49-F238E27FC236}">
                  <a16:creationId xmlns:a16="http://schemas.microsoft.com/office/drawing/2014/main" id="{B2849496-BB74-3048-9F4B-00137F65121D}"/>
                </a:ext>
              </a:extLst>
            </p:cNvPr>
            <p:cNvSpPr txBox="1">
              <a:spLocks noChangeArrowheads="1"/>
            </p:cNvSpPr>
            <p:nvPr/>
          </p:nvSpPr>
          <p:spPr bwMode="auto">
            <a:xfrm>
              <a:off x="6176707" y="4332490"/>
              <a:ext cx="381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1600">
                  <a:solidFill>
                    <a:schemeClr val="tx1"/>
                  </a:solidFill>
                  <a:latin typeface="Arial" charset="0"/>
                  <a:ea typeface="ＭＳ Ｐゴシック" charset="0"/>
                  <a:cs typeface="ＭＳ Ｐゴシック" charset="0"/>
                </a:defRPr>
              </a:lvl1pPr>
              <a:lvl2pPr eaLnBrk="0" hangingPunct="0">
                <a:defRPr sz="1600">
                  <a:solidFill>
                    <a:schemeClr val="tx1"/>
                  </a:solidFill>
                  <a:latin typeface="Arial" charset="0"/>
                  <a:ea typeface="ＭＳ Ｐゴシック" charset="0"/>
                  <a:cs typeface="ＭＳ Ｐゴシック" charset="0"/>
                </a:defRPr>
              </a:lvl2pPr>
              <a:lvl3pPr eaLnBrk="0" hangingPunct="0">
                <a:defRPr sz="1600">
                  <a:solidFill>
                    <a:schemeClr val="tx1"/>
                  </a:solidFill>
                  <a:latin typeface="Arial" charset="0"/>
                  <a:ea typeface="ＭＳ Ｐゴシック" charset="0"/>
                  <a:cs typeface="ＭＳ Ｐゴシック" charset="0"/>
                </a:defRPr>
              </a:lvl3pPr>
              <a:lvl4pPr eaLnBrk="0" hangingPunct="0">
                <a:defRPr sz="1600">
                  <a:solidFill>
                    <a:schemeClr val="tx1"/>
                  </a:solidFill>
                  <a:latin typeface="Arial" charset="0"/>
                  <a:ea typeface="ＭＳ Ｐゴシック" charset="0"/>
                  <a:cs typeface="ＭＳ Ｐゴシック" charset="0"/>
                </a:defRPr>
              </a:lvl4pPr>
              <a:lvl5pPr eaLnBrk="0" hangingPunct="0">
                <a:defRPr sz="1600">
                  <a:solidFill>
                    <a:schemeClr val="tx1"/>
                  </a:solidFill>
                  <a:latin typeface="Arial" charset="0"/>
                  <a:ea typeface="ＭＳ Ｐゴシック" charset="0"/>
                  <a:cs typeface="ＭＳ Ｐゴシック" charset="0"/>
                </a:defRPr>
              </a:lvl5pPr>
              <a:lvl6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6pPr>
              <a:lvl7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7pPr>
              <a:lvl8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8pPr>
              <a:lvl9pPr eaLnBrk="0" fontAlgn="base" hangingPunct="0">
                <a:spcBef>
                  <a:spcPct val="0"/>
                </a:spcBef>
                <a:spcAft>
                  <a:spcPct val="0"/>
                </a:spcAft>
                <a:defRPr sz="1600">
                  <a:solidFill>
                    <a:schemeClr val="tx1"/>
                  </a:solidFill>
                  <a:latin typeface="Arial" charset="0"/>
                  <a:ea typeface="ＭＳ Ｐゴシック" charset="0"/>
                  <a:cs typeface="ＭＳ Ｐゴシック" charset="0"/>
                </a:defRPr>
              </a:lvl9pPr>
            </a:lstStyle>
            <a:p>
              <a:pPr eaLnBrk="1" hangingPunct="1">
                <a:spcBef>
                  <a:spcPct val="50000"/>
                </a:spcBef>
                <a:buFont typeface="Symbol" charset="0"/>
                <a:buNone/>
                <a:defRPr/>
              </a:pPr>
              <a:r>
                <a:rPr lang="en-US" sz="2800" b="1" dirty="0">
                  <a:solidFill>
                    <a:schemeClr val="accent1"/>
                  </a:solidFill>
                </a:rPr>
                <a:t>=</a:t>
              </a:r>
            </a:p>
          </p:txBody>
        </p:sp>
        <p:sp>
          <p:nvSpPr>
            <p:cNvPr id="37" name="Text Box 133">
              <a:extLst>
                <a:ext uri="{FF2B5EF4-FFF2-40B4-BE49-F238E27FC236}">
                  <a16:creationId xmlns:a16="http://schemas.microsoft.com/office/drawing/2014/main" id="{A50F97E4-BF02-E447-AB43-0E487FD3FABE}"/>
                </a:ext>
              </a:extLst>
            </p:cNvPr>
            <p:cNvSpPr txBox="1">
              <a:spLocks noChangeArrowheads="1"/>
            </p:cNvSpPr>
            <p:nvPr/>
          </p:nvSpPr>
          <p:spPr bwMode="auto">
            <a:xfrm>
              <a:off x="4967433" y="4777318"/>
              <a:ext cx="2799548" cy="3329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05000"/>
                </a:lnSpc>
                <a:defRPr/>
              </a:pPr>
              <a:r>
                <a:rPr lang="en-US" b="1" dirty="0">
                  <a:latin typeface="Arial" charset="0"/>
                  <a:ea typeface="ＭＳ Ｐゴシック" charset="0"/>
                  <a:cs typeface="ＭＳ Ｐゴシック" charset="0"/>
                </a:rPr>
                <a:t>Primary Insurance Amount</a:t>
              </a:r>
            </a:p>
          </p:txBody>
        </p:sp>
      </p:grpSp>
      <p:sp>
        <p:nvSpPr>
          <p:cNvPr id="38" name="Rectangle 212">
            <a:extLst>
              <a:ext uri="{FF2B5EF4-FFF2-40B4-BE49-F238E27FC236}">
                <a16:creationId xmlns:a16="http://schemas.microsoft.com/office/drawing/2014/main" id="{5E4F4948-7C32-1A43-BAA2-51E867C001E4}"/>
              </a:ext>
            </a:extLst>
          </p:cNvPr>
          <p:cNvSpPr>
            <a:spLocks noChangeArrowheads="1"/>
          </p:cNvSpPr>
          <p:nvPr/>
        </p:nvSpPr>
        <p:spPr bwMode="auto">
          <a:xfrm>
            <a:off x="0" y="5520658"/>
            <a:ext cx="9890974"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800" b="1" dirty="0">
                <a:solidFill>
                  <a:srgbClr val="6D6E71"/>
                </a:solidFill>
              </a:rPr>
              <a:t>Collect Social Security before FRA and you'll receive a </a:t>
            </a:r>
            <a:r>
              <a:rPr lang="en-US" sz="2400" b="1" dirty="0">
                <a:solidFill>
                  <a:schemeClr val="accent1"/>
                </a:solidFill>
              </a:rPr>
              <a:t>reduced benefit.</a:t>
            </a:r>
            <a:endParaRPr lang="en-US" b="1" dirty="0">
              <a:solidFill>
                <a:srgbClr val="A6A5A5"/>
              </a:solidFill>
            </a:endParaRPr>
          </a:p>
        </p:txBody>
      </p:sp>
      <p:sp>
        <p:nvSpPr>
          <p:cNvPr id="39" name="Rectangle 6">
            <a:extLst>
              <a:ext uri="{FF2B5EF4-FFF2-40B4-BE49-F238E27FC236}">
                <a16:creationId xmlns:a16="http://schemas.microsoft.com/office/drawing/2014/main" id="{042DF736-5B7A-7E44-A262-E7244192BCB7}"/>
              </a:ext>
            </a:extLst>
          </p:cNvPr>
          <p:cNvSpPr>
            <a:spLocks noChangeArrowheads="1"/>
          </p:cNvSpPr>
          <p:nvPr/>
        </p:nvSpPr>
        <p:spPr bwMode="auto">
          <a:xfrm>
            <a:off x="778583" y="2431915"/>
            <a:ext cx="1721789" cy="257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sz="1400" b="1" dirty="0">
                <a:solidFill>
                  <a:schemeClr val="bg1"/>
                </a:solidFill>
                <a:latin typeface="Arial" charset="0"/>
                <a:ea typeface="Geneva" charset="0"/>
                <a:cs typeface="ＭＳ Ｐゴシック" charset="0"/>
              </a:rPr>
              <a:t>If you were born in:</a:t>
            </a:r>
          </a:p>
        </p:txBody>
      </p:sp>
      <p:sp>
        <p:nvSpPr>
          <p:cNvPr id="40" name="Rectangle 6">
            <a:extLst>
              <a:ext uri="{FF2B5EF4-FFF2-40B4-BE49-F238E27FC236}">
                <a16:creationId xmlns:a16="http://schemas.microsoft.com/office/drawing/2014/main" id="{9AA1F393-9C1F-6741-9399-05B6A501962B}"/>
              </a:ext>
            </a:extLst>
          </p:cNvPr>
          <p:cNvSpPr>
            <a:spLocks noChangeArrowheads="1"/>
          </p:cNvSpPr>
          <p:nvPr/>
        </p:nvSpPr>
        <p:spPr bwMode="auto">
          <a:xfrm>
            <a:off x="2883519" y="2440850"/>
            <a:ext cx="2153076" cy="248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eaLnBrk="0" hangingPunct="0">
              <a:spcBef>
                <a:spcPts val="300"/>
              </a:spcBef>
              <a:buClr>
                <a:schemeClr val="accent1"/>
              </a:buClr>
              <a:defRPr/>
            </a:pPr>
            <a:r>
              <a:rPr lang="en-US" sz="1400" b="1" dirty="0">
                <a:solidFill>
                  <a:schemeClr val="bg1"/>
                </a:solidFill>
                <a:latin typeface="Arial" charset="0"/>
                <a:ea typeface="Geneva" charset="0"/>
                <a:cs typeface="ＭＳ Ｐゴシック" charset="0"/>
              </a:rPr>
              <a:t>Full Retirement Age</a:t>
            </a:r>
          </a:p>
        </p:txBody>
      </p:sp>
    </p:spTree>
    <p:custDataLst>
      <p:tags r:id="rId1"/>
    </p:custDataLst>
    <p:extLst>
      <p:ext uri="{BB962C8B-B14F-4D97-AF65-F5344CB8AC3E}">
        <p14:creationId xmlns:p14="http://schemas.microsoft.com/office/powerpoint/2010/main" val="93212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Line 47">
            <a:extLst>
              <a:ext uri="{FF2B5EF4-FFF2-40B4-BE49-F238E27FC236}">
                <a16:creationId xmlns:a16="http://schemas.microsoft.com/office/drawing/2014/main" id="{5EF54A6A-4DF1-ED43-9EC9-A84E44213C44}"/>
              </a:ext>
            </a:extLst>
          </p:cNvPr>
          <p:cNvSpPr>
            <a:spLocks noChangeShapeType="1"/>
          </p:cNvSpPr>
          <p:nvPr/>
        </p:nvSpPr>
        <p:spPr bwMode="auto">
          <a:xfrm>
            <a:off x="1771495" y="5503269"/>
            <a:ext cx="7150832" cy="0"/>
          </a:xfrm>
          <a:prstGeom prst="line">
            <a:avLst/>
          </a:prstGeom>
          <a:noFill/>
          <a:ln w="12700">
            <a:solidFill>
              <a:srgbClr val="99999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 name="Title 5"/>
          <p:cNvSpPr>
            <a:spLocks noGrp="1"/>
          </p:cNvSpPr>
          <p:nvPr>
            <p:ph type="title"/>
          </p:nvPr>
        </p:nvSpPr>
        <p:spPr/>
        <p:txBody>
          <a:bodyPr/>
          <a:lstStyle/>
          <a:p>
            <a:r>
              <a:rPr lang="en-US" dirty="0"/>
              <a:t>The Value of Waiting: Up to 8% per Year</a:t>
            </a:r>
            <a:br>
              <a:rPr lang="en-US" dirty="0"/>
            </a:br>
            <a:r>
              <a:rPr lang="en-US" sz="2000" b="1" dirty="0">
                <a:solidFill>
                  <a:srgbClr val="768692"/>
                </a:solidFill>
              </a:rPr>
              <a:t>Can you wait?</a:t>
            </a:r>
            <a:endParaRPr lang="en-US" dirty="0">
              <a:solidFill>
                <a:srgbClr val="768692"/>
              </a:solidFill>
            </a:endParaRPr>
          </a:p>
        </p:txBody>
      </p:sp>
      <p:sp>
        <p:nvSpPr>
          <p:cNvPr id="9" name="Slide Number Placeholder 8">
            <a:extLst>
              <a:ext uri="{FF2B5EF4-FFF2-40B4-BE49-F238E27FC236}">
                <a16:creationId xmlns:a16="http://schemas.microsoft.com/office/drawing/2014/main" id="{991C86F7-1CA8-4743-9650-388A72BDE9AC}"/>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5</a:t>
            </a:fld>
            <a:endParaRPr lang="en-US" dirty="0"/>
          </a:p>
        </p:txBody>
      </p:sp>
      <p:sp>
        <p:nvSpPr>
          <p:cNvPr id="10" name="Footer Placeholder 3">
            <a:extLst>
              <a:ext uri="{FF2B5EF4-FFF2-40B4-BE49-F238E27FC236}">
                <a16:creationId xmlns:a16="http://schemas.microsoft.com/office/drawing/2014/main" id="{B451730D-05D9-4C67-B6A8-85601AC404C0}"/>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2" name="Text Box 21">
            <a:extLst>
              <a:ext uri="{FF2B5EF4-FFF2-40B4-BE49-F238E27FC236}">
                <a16:creationId xmlns:a16="http://schemas.microsoft.com/office/drawing/2014/main" id="{C443DDB4-5FD3-4682-AAE6-6FF4C618D4EB}"/>
              </a:ext>
            </a:extLst>
          </p:cNvPr>
          <p:cNvSpPr txBox="1">
            <a:spLocks noChangeArrowheads="1"/>
          </p:cNvSpPr>
          <p:nvPr/>
        </p:nvSpPr>
        <p:spPr bwMode="auto">
          <a:xfrm>
            <a:off x="445085" y="5979154"/>
            <a:ext cx="9046109" cy="57598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This hypothetical example assumes that the person is not working in retirement. Sample benefit amounts are not exact due to rounding. They do not reflect annual cost-of-living adjustments or taxes. Had taxes been taken into account, the amounts would be lower. Benefit at full retirement age is assumed to be $2,000 per month.</a:t>
            </a:r>
          </a:p>
        </p:txBody>
      </p:sp>
      <p:grpSp>
        <p:nvGrpSpPr>
          <p:cNvPr id="51" name="Group 32">
            <a:extLst>
              <a:ext uri="{FF2B5EF4-FFF2-40B4-BE49-F238E27FC236}">
                <a16:creationId xmlns:a16="http://schemas.microsoft.com/office/drawing/2014/main" id="{5204FD91-DB3E-554B-8D51-F8D053BD67C1}"/>
              </a:ext>
            </a:extLst>
          </p:cNvPr>
          <p:cNvGrpSpPr>
            <a:grpSpLocks/>
          </p:cNvGrpSpPr>
          <p:nvPr/>
        </p:nvGrpSpPr>
        <p:grpSpPr bwMode="auto">
          <a:xfrm>
            <a:off x="1810133" y="1979327"/>
            <a:ext cx="100584" cy="2741613"/>
            <a:chOff x="4706" y="1561"/>
            <a:chExt cx="520" cy="1258"/>
          </a:xfrm>
        </p:grpSpPr>
        <p:sp>
          <p:nvSpPr>
            <p:cNvPr id="52" name="Line 27">
              <a:extLst>
                <a:ext uri="{FF2B5EF4-FFF2-40B4-BE49-F238E27FC236}">
                  <a16:creationId xmlns:a16="http://schemas.microsoft.com/office/drawing/2014/main" id="{C41AC43D-B376-8C48-A836-944AC142BBA5}"/>
                </a:ext>
              </a:extLst>
            </p:cNvPr>
            <p:cNvSpPr>
              <a:spLocks noChangeShapeType="1"/>
            </p:cNvSpPr>
            <p:nvPr/>
          </p:nvSpPr>
          <p:spPr bwMode="auto">
            <a:xfrm>
              <a:off x="4706" y="1561"/>
              <a:ext cx="520" cy="0"/>
            </a:xfrm>
            <a:prstGeom prst="line">
              <a:avLst/>
            </a:prstGeom>
            <a:noFill/>
            <a:ln w="6350">
              <a:solidFill>
                <a:srgbClr val="99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sp>
          <p:nvSpPr>
            <p:cNvPr id="53" name="Line 28">
              <a:extLst>
                <a:ext uri="{FF2B5EF4-FFF2-40B4-BE49-F238E27FC236}">
                  <a16:creationId xmlns:a16="http://schemas.microsoft.com/office/drawing/2014/main" id="{1E8E452A-6C3A-6547-BDFB-A4AACD0D25BC}"/>
                </a:ext>
              </a:extLst>
            </p:cNvPr>
            <p:cNvSpPr>
              <a:spLocks noChangeShapeType="1"/>
            </p:cNvSpPr>
            <p:nvPr/>
          </p:nvSpPr>
          <p:spPr bwMode="auto">
            <a:xfrm>
              <a:off x="4706" y="1868"/>
              <a:ext cx="520" cy="0"/>
            </a:xfrm>
            <a:prstGeom prst="line">
              <a:avLst/>
            </a:prstGeom>
            <a:noFill/>
            <a:ln w="6350">
              <a:solidFill>
                <a:srgbClr val="99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sp>
          <p:nvSpPr>
            <p:cNvPr id="54" name="Line 29">
              <a:extLst>
                <a:ext uri="{FF2B5EF4-FFF2-40B4-BE49-F238E27FC236}">
                  <a16:creationId xmlns:a16="http://schemas.microsoft.com/office/drawing/2014/main" id="{384A7E37-B40A-9141-A986-6BFDBFAEBA04}"/>
                </a:ext>
              </a:extLst>
            </p:cNvPr>
            <p:cNvSpPr>
              <a:spLocks noChangeShapeType="1"/>
            </p:cNvSpPr>
            <p:nvPr/>
          </p:nvSpPr>
          <p:spPr bwMode="auto">
            <a:xfrm>
              <a:off x="4706" y="2181"/>
              <a:ext cx="520" cy="0"/>
            </a:xfrm>
            <a:prstGeom prst="line">
              <a:avLst/>
            </a:prstGeom>
            <a:noFill/>
            <a:ln w="6350">
              <a:solidFill>
                <a:srgbClr val="99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sp>
          <p:nvSpPr>
            <p:cNvPr id="55" name="Line 30">
              <a:extLst>
                <a:ext uri="{FF2B5EF4-FFF2-40B4-BE49-F238E27FC236}">
                  <a16:creationId xmlns:a16="http://schemas.microsoft.com/office/drawing/2014/main" id="{6AB8D47B-25B2-4F42-B2FE-2E5A0357A6DE}"/>
                </a:ext>
              </a:extLst>
            </p:cNvPr>
            <p:cNvSpPr>
              <a:spLocks noChangeShapeType="1"/>
            </p:cNvSpPr>
            <p:nvPr/>
          </p:nvSpPr>
          <p:spPr bwMode="auto">
            <a:xfrm>
              <a:off x="4706" y="2500"/>
              <a:ext cx="520" cy="0"/>
            </a:xfrm>
            <a:prstGeom prst="line">
              <a:avLst/>
            </a:prstGeom>
            <a:noFill/>
            <a:ln w="6350">
              <a:solidFill>
                <a:srgbClr val="99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sp>
          <p:nvSpPr>
            <p:cNvPr id="56" name="Line 31">
              <a:extLst>
                <a:ext uri="{FF2B5EF4-FFF2-40B4-BE49-F238E27FC236}">
                  <a16:creationId xmlns:a16="http://schemas.microsoft.com/office/drawing/2014/main" id="{48FA5068-84BC-2F48-A4F8-4E0D3468449D}"/>
                </a:ext>
              </a:extLst>
            </p:cNvPr>
            <p:cNvSpPr>
              <a:spLocks noChangeShapeType="1"/>
            </p:cNvSpPr>
            <p:nvPr/>
          </p:nvSpPr>
          <p:spPr bwMode="auto">
            <a:xfrm>
              <a:off x="4706" y="2819"/>
              <a:ext cx="520" cy="0"/>
            </a:xfrm>
            <a:prstGeom prst="line">
              <a:avLst/>
            </a:prstGeom>
            <a:noFill/>
            <a:ln w="6350">
              <a:solidFill>
                <a:srgbClr val="99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grpSp>
      <p:sp>
        <p:nvSpPr>
          <p:cNvPr id="57" name="Rectangle 45">
            <a:extLst>
              <a:ext uri="{FF2B5EF4-FFF2-40B4-BE49-F238E27FC236}">
                <a16:creationId xmlns:a16="http://schemas.microsoft.com/office/drawing/2014/main" id="{5DDD2851-F9FF-C84D-96A1-157218F0D906}"/>
              </a:ext>
            </a:extLst>
          </p:cNvPr>
          <p:cNvSpPr>
            <a:spLocks noChangeArrowheads="1"/>
          </p:cNvSpPr>
          <p:nvPr/>
        </p:nvSpPr>
        <p:spPr bwMode="auto">
          <a:xfrm>
            <a:off x="8395494" y="1987228"/>
            <a:ext cx="3177729" cy="785918"/>
          </a:xfrm>
          <a:prstGeom prst="rect">
            <a:avLst/>
          </a:prstGeom>
          <a:solidFill>
            <a:schemeClr val="bg1">
              <a:lumMod val="95000"/>
            </a:schemeClr>
          </a:solidFill>
          <a:ln>
            <a:noFill/>
          </a:ln>
          <a:effectLst/>
        </p:spPr>
        <p:txBody>
          <a:bodyPr wrap="none" anchor="ctr"/>
          <a:lstStyle/>
          <a:p>
            <a:pPr>
              <a:defRPr/>
            </a:pPr>
            <a:endParaRPr lang="en-US" dirty="0">
              <a:latin typeface="Arial" charset="0"/>
              <a:ea typeface="ＭＳ Ｐゴシック" charset="0"/>
              <a:cs typeface="ＭＳ Ｐゴシック" charset="0"/>
            </a:endParaRPr>
          </a:p>
        </p:txBody>
      </p:sp>
      <p:sp>
        <p:nvSpPr>
          <p:cNvPr id="58" name="Rectangle 44">
            <a:extLst>
              <a:ext uri="{FF2B5EF4-FFF2-40B4-BE49-F238E27FC236}">
                <a16:creationId xmlns:a16="http://schemas.microsoft.com/office/drawing/2014/main" id="{C1FC2107-0A7F-3D46-9DAF-E31E4D7E8C1A}"/>
              </a:ext>
            </a:extLst>
          </p:cNvPr>
          <p:cNvSpPr>
            <a:spLocks noChangeArrowheads="1"/>
          </p:cNvSpPr>
          <p:nvPr/>
        </p:nvSpPr>
        <p:spPr bwMode="auto">
          <a:xfrm>
            <a:off x="3142189" y="1392228"/>
            <a:ext cx="2914132" cy="756246"/>
          </a:xfrm>
          <a:prstGeom prst="rect">
            <a:avLst/>
          </a:prstGeom>
          <a:solidFill>
            <a:schemeClr val="bg1">
              <a:lumMod val="95000"/>
            </a:schemeClr>
          </a:solidFill>
          <a:ln>
            <a:noFill/>
          </a:ln>
          <a:effectLst/>
        </p:spPr>
        <p:txBody>
          <a:bodyPr wrap="none" anchor="ctr"/>
          <a:lstStyle/>
          <a:p>
            <a:pPr>
              <a:defRPr/>
            </a:pPr>
            <a:endParaRPr lang="en-US" dirty="0">
              <a:latin typeface="Arial" charset="0"/>
              <a:ea typeface="ＭＳ Ｐゴシック" charset="0"/>
              <a:cs typeface="ＭＳ Ｐゴシック" charset="0"/>
            </a:endParaRPr>
          </a:p>
        </p:txBody>
      </p:sp>
      <p:sp>
        <p:nvSpPr>
          <p:cNvPr id="59" name="Text Box 14">
            <a:extLst>
              <a:ext uri="{FF2B5EF4-FFF2-40B4-BE49-F238E27FC236}">
                <a16:creationId xmlns:a16="http://schemas.microsoft.com/office/drawing/2014/main" id="{1FB066EC-9F00-2B40-A1DF-BEE44218B606}"/>
              </a:ext>
            </a:extLst>
          </p:cNvPr>
          <p:cNvSpPr txBox="1">
            <a:spLocks noChangeArrowheads="1"/>
          </p:cNvSpPr>
          <p:nvPr/>
        </p:nvSpPr>
        <p:spPr bwMode="auto">
          <a:xfrm rot="16200000">
            <a:off x="-971517" y="3539198"/>
            <a:ext cx="3443595"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400" dirty="0">
                <a:latin typeface="Arial" charset="0"/>
                <a:ea typeface="ＭＳ Ｐゴシック" charset="0"/>
                <a:cs typeface="ＭＳ Ｐゴシック" charset="0"/>
              </a:rPr>
              <a:t>Monthly Benefits</a:t>
            </a:r>
          </a:p>
        </p:txBody>
      </p:sp>
      <p:sp>
        <p:nvSpPr>
          <p:cNvPr id="60" name="Text Box 33">
            <a:extLst>
              <a:ext uri="{FF2B5EF4-FFF2-40B4-BE49-F238E27FC236}">
                <a16:creationId xmlns:a16="http://schemas.microsoft.com/office/drawing/2014/main" id="{2668F8E1-116B-F24F-871E-C22EF844250E}"/>
              </a:ext>
            </a:extLst>
          </p:cNvPr>
          <p:cNvSpPr txBox="1">
            <a:spLocks noChangeArrowheads="1"/>
          </p:cNvSpPr>
          <p:nvPr/>
        </p:nvSpPr>
        <p:spPr bwMode="auto">
          <a:xfrm>
            <a:off x="1409881" y="5271534"/>
            <a:ext cx="38343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$0</a:t>
            </a:r>
          </a:p>
        </p:txBody>
      </p:sp>
      <p:sp>
        <p:nvSpPr>
          <p:cNvPr id="61" name="Text Box 34">
            <a:extLst>
              <a:ext uri="{FF2B5EF4-FFF2-40B4-BE49-F238E27FC236}">
                <a16:creationId xmlns:a16="http://schemas.microsoft.com/office/drawing/2014/main" id="{6D66FD53-0A38-D74B-BF0B-7A539FBF2352}"/>
              </a:ext>
            </a:extLst>
          </p:cNvPr>
          <p:cNvSpPr txBox="1">
            <a:spLocks noChangeArrowheads="1"/>
          </p:cNvSpPr>
          <p:nvPr/>
        </p:nvSpPr>
        <p:spPr bwMode="auto">
          <a:xfrm>
            <a:off x="1251611" y="4603196"/>
            <a:ext cx="582211"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$500</a:t>
            </a:r>
          </a:p>
        </p:txBody>
      </p:sp>
      <p:sp>
        <p:nvSpPr>
          <p:cNvPr id="62" name="Text Box 35">
            <a:extLst>
              <a:ext uri="{FF2B5EF4-FFF2-40B4-BE49-F238E27FC236}">
                <a16:creationId xmlns:a16="http://schemas.microsoft.com/office/drawing/2014/main" id="{BE10E326-0764-6843-AA6C-7F2551DC8ABC}"/>
              </a:ext>
            </a:extLst>
          </p:cNvPr>
          <p:cNvSpPr txBox="1">
            <a:spLocks noChangeArrowheads="1"/>
          </p:cNvSpPr>
          <p:nvPr/>
        </p:nvSpPr>
        <p:spPr bwMode="auto">
          <a:xfrm>
            <a:off x="1076986" y="3895171"/>
            <a:ext cx="73129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$1,000</a:t>
            </a:r>
          </a:p>
        </p:txBody>
      </p:sp>
      <p:sp>
        <p:nvSpPr>
          <p:cNvPr id="63" name="Text Box 36">
            <a:extLst>
              <a:ext uri="{FF2B5EF4-FFF2-40B4-BE49-F238E27FC236}">
                <a16:creationId xmlns:a16="http://schemas.microsoft.com/office/drawing/2014/main" id="{8EB6AEEB-1392-984E-A929-FE0133B72B2D}"/>
              </a:ext>
            </a:extLst>
          </p:cNvPr>
          <p:cNvSpPr txBox="1">
            <a:spLocks noChangeArrowheads="1"/>
          </p:cNvSpPr>
          <p:nvPr/>
        </p:nvSpPr>
        <p:spPr bwMode="auto">
          <a:xfrm>
            <a:off x="1076986" y="3191909"/>
            <a:ext cx="73129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$1,500</a:t>
            </a:r>
          </a:p>
        </p:txBody>
      </p:sp>
      <p:sp>
        <p:nvSpPr>
          <p:cNvPr id="64" name="Text Box 37">
            <a:extLst>
              <a:ext uri="{FF2B5EF4-FFF2-40B4-BE49-F238E27FC236}">
                <a16:creationId xmlns:a16="http://schemas.microsoft.com/office/drawing/2014/main" id="{C4ECAF63-33AF-3345-8E24-040BF417FE3A}"/>
              </a:ext>
            </a:extLst>
          </p:cNvPr>
          <p:cNvSpPr txBox="1">
            <a:spLocks noChangeArrowheads="1"/>
          </p:cNvSpPr>
          <p:nvPr/>
        </p:nvSpPr>
        <p:spPr bwMode="auto">
          <a:xfrm>
            <a:off x="1100580" y="2514046"/>
            <a:ext cx="73129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$2,000</a:t>
            </a:r>
          </a:p>
        </p:txBody>
      </p:sp>
      <p:sp>
        <p:nvSpPr>
          <p:cNvPr id="65" name="Text Box 38">
            <a:extLst>
              <a:ext uri="{FF2B5EF4-FFF2-40B4-BE49-F238E27FC236}">
                <a16:creationId xmlns:a16="http://schemas.microsoft.com/office/drawing/2014/main" id="{3ED7F59A-AB8D-3047-A04C-390768300454}"/>
              </a:ext>
            </a:extLst>
          </p:cNvPr>
          <p:cNvSpPr txBox="1">
            <a:spLocks noChangeArrowheads="1"/>
          </p:cNvSpPr>
          <p:nvPr/>
        </p:nvSpPr>
        <p:spPr bwMode="auto">
          <a:xfrm>
            <a:off x="1076986" y="1859996"/>
            <a:ext cx="731290"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dirty="0">
                <a:latin typeface="Arial" charset="0"/>
                <a:ea typeface="ＭＳ Ｐゴシック" charset="0"/>
                <a:cs typeface="ＭＳ Ｐゴシック" charset="0"/>
              </a:rPr>
              <a:t>$2,500</a:t>
            </a:r>
          </a:p>
        </p:txBody>
      </p:sp>
      <p:sp>
        <p:nvSpPr>
          <p:cNvPr id="66" name="Freeform 46">
            <a:extLst>
              <a:ext uri="{FF2B5EF4-FFF2-40B4-BE49-F238E27FC236}">
                <a16:creationId xmlns:a16="http://schemas.microsoft.com/office/drawing/2014/main" id="{A48370EE-C461-C24F-8C4C-E10F3AD52959}"/>
              </a:ext>
            </a:extLst>
          </p:cNvPr>
          <p:cNvSpPr>
            <a:spLocks/>
          </p:cNvSpPr>
          <p:nvPr/>
        </p:nvSpPr>
        <p:spPr bwMode="auto">
          <a:xfrm rot="20781736">
            <a:off x="5560003" y="1840500"/>
            <a:ext cx="452438" cy="587375"/>
          </a:xfrm>
          <a:custGeom>
            <a:avLst/>
            <a:gdLst>
              <a:gd name="T0" fmla="*/ 60812 w 186"/>
              <a:gd name="T1" fmla="*/ 24417 h 433"/>
              <a:gd name="T2" fmla="*/ 0 w 186"/>
              <a:gd name="T3" fmla="*/ 587375 h 433"/>
              <a:gd name="T4" fmla="*/ 452438 w 186"/>
              <a:gd name="T5" fmla="*/ 0 h 433"/>
              <a:gd name="T6" fmla="*/ 60812 w 186"/>
              <a:gd name="T7" fmla="*/ 24417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6" h="433">
                <a:moveTo>
                  <a:pt x="25" y="18"/>
                </a:moveTo>
                <a:lnTo>
                  <a:pt x="0" y="433"/>
                </a:lnTo>
                <a:lnTo>
                  <a:pt x="186" y="0"/>
                </a:lnTo>
                <a:lnTo>
                  <a:pt x="25" y="18"/>
                </a:lnTo>
                <a:close/>
              </a:path>
            </a:pathLst>
          </a:custGeom>
          <a:solidFill>
            <a:schemeClr val="bg1">
              <a:lumMod val="95000"/>
            </a:schemeClr>
          </a:solidFill>
          <a:ln>
            <a:noFill/>
          </a:ln>
          <a:effectLst/>
        </p:spPr>
        <p:txBody>
          <a:bodyPr/>
          <a:lstStyle/>
          <a:p>
            <a:pPr>
              <a:defRPr/>
            </a:pPr>
            <a:endParaRPr lang="en-US" dirty="0"/>
          </a:p>
        </p:txBody>
      </p:sp>
      <p:sp>
        <p:nvSpPr>
          <p:cNvPr id="67" name="Freeform 56">
            <a:extLst>
              <a:ext uri="{FF2B5EF4-FFF2-40B4-BE49-F238E27FC236}">
                <a16:creationId xmlns:a16="http://schemas.microsoft.com/office/drawing/2014/main" id="{EC888E1C-DC65-CC4B-B6F6-7357E91DE59C}"/>
              </a:ext>
            </a:extLst>
          </p:cNvPr>
          <p:cNvSpPr>
            <a:spLocks/>
          </p:cNvSpPr>
          <p:nvPr/>
        </p:nvSpPr>
        <p:spPr bwMode="auto">
          <a:xfrm rot="734167">
            <a:off x="8114509" y="2222215"/>
            <a:ext cx="466725" cy="269875"/>
          </a:xfrm>
          <a:custGeom>
            <a:avLst/>
            <a:gdLst>
              <a:gd name="T0" fmla="*/ 466725 w 294"/>
              <a:gd name="T1" fmla="*/ 0 h 170"/>
              <a:gd name="T2" fmla="*/ 0 w 294"/>
              <a:gd name="T3" fmla="*/ 269875 h 170"/>
              <a:gd name="T4" fmla="*/ 447675 w 294"/>
              <a:gd name="T5" fmla="*/ 269875 h 170"/>
              <a:gd name="T6" fmla="*/ 466725 w 294"/>
              <a:gd name="T7" fmla="*/ 0 h 1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170">
                <a:moveTo>
                  <a:pt x="294" y="0"/>
                </a:moveTo>
                <a:lnTo>
                  <a:pt x="0" y="170"/>
                </a:lnTo>
                <a:lnTo>
                  <a:pt x="282" y="170"/>
                </a:lnTo>
                <a:lnTo>
                  <a:pt x="294" y="0"/>
                </a:lnTo>
                <a:close/>
              </a:path>
            </a:pathLst>
          </a:custGeom>
          <a:solidFill>
            <a:schemeClr val="bg1">
              <a:lumMod val="95000"/>
            </a:schemeClr>
          </a:solidFill>
          <a:ln>
            <a:noFill/>
          </a:ln>
          <a:effectLst/>
        </p:spPr>
        <p:txBody>
          <a:bodyPr/>
          <a:lstStyle/>
          <a:p>
            <a:pPr>
              <a:defRPr/>
            </a:pPr>
            <a:endParaRPr lang="en-US" dirty="0"/>
          </a:p>
        </p:txBody>
      </p:sp>
      <p:sp>
        <p:nvSpPr>
          <p:cNvPr id="68" name="Rectangle 8">
            <a:extLst>
              <a:ext uri="{FF2B5EF4-FFF2-40B4-BE49-F238E27FC236}">
                <a16:creationId xmlns:a16="http://schemas.microsoft.com/office/drawing/2014/main" id="{0535AA76-6379-094C-94A1-2B9E2E7E7DA3}"/>
              </a:ext>
            </a:extLst>
          </p:cNvPr>
          <p:cNvSpPr>
            <a:spLocks noChangeArrowheads="1"/>
          </p:cNvSpPr>
          <p:nvPr/>
        </p:nvSpPr>
        <p:spPr bwMode="auto">
          <a:xfrm>
            <a:off x="2598138" y="3377043"/>
            <a:ext cx="892175" cy="2117400"/>
          </a:xfrm>
          <a:prstGeom prst="rect">
            <a:avLst/>
          </a:prstGeom>
          <a:solidFill>
            <a:srgbClr val="768692"/>
          </a:solidFill>
          <a:ln>
            <a:noFill/>
          </a:ln>
          <a:effectLst/>
        </p:spPr>
        <p:txBody>
          <a:bodyPr wrap="none" anchor="ctr"/>
          <a:lstStyle/>
          <a:p>
            <a:pPr>
              <a:defRPr/>
            </a:pPr>
            <a:endParaRPr lang="en-US" dirty="0">
              <a:latin typeface="Arial" charset="0"/>
              <a:ea typeface="ＭＳ Ｐゴシック" charset="0"/>
              <a:cs typeface="ＭＳ Ｐゴシック" charset="0"/>
            </a:endParaRPr>
          </a:p>
        </p:txBody>
      </p:sp>
      <p:sp>
        <p:nvSpPr>
          <p:cNvPr id="69" name="Rectangle 10">
            <a:extLst>
              <a:ext uri="{FF2B5EF4-FFF2-40B4-BE49-F238E27FC236}">
                <a16:creationId xmlns:a16="http://schemas.microsoft.com/office/drawing/2014/main" id="{6F29BBAE-C365-CC4D-B7C0-61107ACB9A52}"/>
              </a:ext>
            </a:extLst>
          </p:cNvPr>
          <p:cNvSpPr>
            <a:spLocks noChangeArrowheads="1"/>
          </p:cNvSpPr>
          <p:nvPr/>
        </p:nvSpPr>
        <p:spPr bwMode="auto">
          <a:xfrm>
            <a:off x="7128504" y="1830101"/>
            <a:ext cx="896112" cy="3664347"/>
          </a:xfrm>
          <a:prstGeom prst="rect">
            <a:avLst/>
          </a:prstGeom>
          <a:solidFill>
            <a:srgbClr val="298FC2"/>
          </a:solidFill>
          <a:ln>
            <a:noFill/>
          </a:ln>
          <a:effectLst/>
        </p:spPr>
        <p:txBody>
          <a:bodyPr wrap="none" anchor="ctr"/>
          <a:lstStyle/>
          <a:p>
            <a:pPr>
              <a:defRPr/>
            </a:pPr>
            <a:endParaRPr lang="en-US" dirty="0">
              <a:latin typeface="Arial" charset="0"/>
              <a:ea typeface="ＭＳ Ｐゴシック" charset="0"/>
              <a:cs typeface="ＭＳ Ｐゴシック" charset="0"/>
            </a:endParaRPr>
          </a:p>
        </p:txBody>
      </p:sp>
      <p:sp>
        <p:nvSpPr>
          <p:cNvPr id="70" name="Text Box 11">
            <a:extLst>
              <a:ext uri="{FF2B5EF4-FFF2-40B4-BE49-F238E27FC236}">
                <a16:creationId xmlns:a16="http://schemas.microsoft.com/office/drawing/2014/main" id="{F44FF411-F3A0-0544-8982-255495621793}"/>
              </a:ext>
            </a:extLst>
          </p:cNvPr>
          <p:cNvSpPr txBox="1">
            <a:spLocks noChangeArrowheads="1"/>
          </p:cNvSpPr>
          <p:nvPr/>
        </p:nvSpPr>
        <p:spPr bwMode="auto">
          <a:xfrm>
            <a:off x="2630246" y="3031661"/>
            <a:ext cx="801688" cy="276999"/>
          </a:xfrm>
          <a:prstGeom prst="rect">
            <a:avLst/>
          </a:prstGeom>
          <a:solidFill>
            <a:schemeClr val="bg1"/>
          </a:solidFill>
          <a:ln>
            <a:noFill/>
          </a:ln>
          <a:effectLst/>
        </p:spPr>
        <p:txBody>
          <a:bodyPr lIns="0" tIns="0" rIns="0" bIns="0">
            <a:spAutoFit/>
          </a:bodyPr>
          <a:lstStyle/>
          <a:p>
            <a:pPr algn="ctr">
              <a:defRPr/>
            </a:pPr>
            <a:r>
              <a:rPr lang="en-US" sz="1800" b="1" dirty="0">
                <a:solidFill>
                  <a:schemeClr val="bg2"/>
                </a:solidFill>
                <a:latin typeface="Arial" charset="0"/>
                <a:ea typeface="ＭＳ Ｐゴシック" charset="0"/>
                <a:cs typeface="ＭＳ Ｐゴシック" charset="0"/>
              </a:rPr>
              <a:t>$1,500</a:t>
            </a:r>
          </a:p>
        </p:txBody>
      </p:sp>
      <p:sp>
        <p:nvSpPr>
          <p:cNvPr id="71" name="Text Box 12">
            <a:extLst>
              <a:ext uri="{FF2B5EF4-FFF2-40B4-BE49-F238E27FC236}">
                <a16:creationId xmlns:a16="http://schemas.microsoft.com/office/drawing/2014/main" id="{36330DDF-56C9-C547-BEB0-FD7A51B9462F}"/>
              </a:ext>
            </a:extLst>
          </p:cNvPr>
          <p:cNvSpPr txBox="1">
            <a:spLocks noChangeArrowheads="1"/>
          </p:cNvSpPr>
          <p:nvPr/>
        </p:nvSpPr>
        <p:spPr bwMode="auto">
          <a:xfrm>
            <a:off x="7107867" y="1502540"/>
            <a:ext cx="892175" cy="276999"/>
          </a:xfrm>
          <a:prstGeom prst="rect">
            <a:avLst/>
          </a:prstGeom>
          <a:noFill/>
          <a:ln>
            <a:noFill/>
          </a:ln>
          <a:effectLst/>
        </p:spPr>
        <p:txBody>
          <a:bodyPr lIns="0" tIns="0" rIns="0" bIns="0">
            <a:spAutoFit/>
          </a:bodyPr>
          <a:lstStyle/>
          <a:p>
            <a:pPr algn="ctr">
              <a:defRPr/>
            </a:pPr>
            <a:r>
              <a:rPr lang="en-US" sz="1800" b="1" dirty="0">
                <a:solidFill>
                  <a:schemeClr val="bg2"/>
                </a:solidFill>
                <a:latin typeface="Arial" charset="0"/>
                <a:ea typeface="ＭＳ Ｐゴシック" charset="0"/>
                <a:cs typeface="ＭＳ Ｐゴシック" charset="0"/>
              </a:rPr>
              <a:t>$2,640</a:t>
            </a:r>
          </a:p>
        </p:txBody>
      </p:sp>
      <p:sp>
        <p:nvSpPr>
          <p:cNvPr id="72" name="Text Box 13">
            <a:extLst>
              <a:ext uri="{FF2B5EF4-FFF2-40B4-BE49-F238E27FC236}">
                <a16:creationId xmlns:a16="http://schemas.microsoft.com/office/drawing/2014/main" id="{6A254482-59D0-FA4B-AF70-5696E9DAD8BF}"/>
              </a:ext>
            </a:extLst>
          </p:cNvPr>
          <p:cNvSpPr txBox="1">
            <a:spLocks noChangeArrowheads="1"/>
          </p:cNvSpPr>
          <p:nvPr/>
        </p:nvSpPr>
        <p:spPr bwMode="auto">
          <a:xfrm>
            <a:off x="4680528" y="2366498"/>
            <a:ext cx="1062038" cy="276999"/>
          </a:xfrm>
          <a:prstGeom prst="rect">
            <a:avLst/>
          </a:prstGeom>
          <a:noFill/>
          <a:ln>
            <a:noFill/>
          </a:ln>
          <a:effectLst/>
          <a:extLst>
            <a:ext uri="{909E8E84-426E-40DD-AFC4-6F175D3DCCD1}">
              <a14:hiddenFill xmlns:a14="http://schemas.microsoft.com/office/drawing/2010/main">
                <a:solidFill>
                  <a:srgbClr val="ECF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ctr">
              <a:defRPr/>
            </a:pPr>
            <a:r>
              <a:rPr lang="en-US" sz="1800" b="1" dirty="0">
                <a:solidFill>
                  <a:schemeClr val="bg2"/>
                </a:solidFill>
                <a:latin typeface="Arial" charset="0"/>
                <a:ea typeface="ＭＳ Ｐゴシック" charset="0"/>
                <a:cs typeface="ＭＳ Ｐゴシック" charset="0"/>
              </a:rPr>
              <a:t>$2,000</a:t>
            </a:r>
          </a:p>
        </p:txBody>
      </p:sp>
      <p:sp>
        <p:nvSpPr>
          <p:cNvPr id="73" name="Text Box 11">
            <a:extLst>
              <a:ext uri="{FF2B5EF4-FFF2-40B4-BE49-F238E27FC236}">
                <a16:creationId xmlns:a16="http://schemas.microsoft.com/office/drawing/2014/main" id="{7329E7EA-4DE8-E34A-90DE-C5E12C1F34A2}"/>
              </a:ext>
            </a:extLst>
          </p:cNvPr>
          <p:cNvSpPr txBox="1">
            <a:spLocks noChangeArrowheads="1"/>
          </p:cNvSpPr>
          <p:nvPr/>
        </p:nvSpPr>
        <p:spPr bwMode="auto">
          <a:xfrm>
            <a:off x="2585437" y="4181906"/>
            <a:ext cx="925025" cy="307777"/>
          </a:xfrm>
          <a:prstGeom prst="rect">
            <a:avLst/>
          </a:prstGeom>
          <a:noFill/>
          <a:ln>
            <a:noFill/>
          </a:ln>
          <a:effectLst/>
        </p:spPr>
        <p:txBody>
          <a:bodyPr wrap="square" lIns="0" tIns="0" rIns="0" bIns="0">
            <a:spAutoFit/>
          </a:bodyPr>
          <a:lstStyle/>
          <a:p>
            <a:pPr algn="ctr">
              <a:defRPr/>
            </a:pPr>
            <a:r>
              <a:rPr lang="en-US" sz="2000" b="1" dirty="0">
                <a:solidFill>
                  <a:schemeClr val="bg1"/>
                </a:solidFill>
                <a:latin typeface="Arial" charset="0"/>
                <a:ea typeface="ＭＳ Ｐゴシック" charset="0"/>
                <a:cs typeface="ＭＳ Ｐゴシック" charset="0"/>
              </a:rPr>
              <a:t>75%</a:t>
            </a:r>
          </a:p>
        </p:txBody>
      </p:sp>
      <p:sp>
        <p:nvSpPr>
          <p:cNvPr id="74" name="Text Box 11">
            <a:extLst>
              <a:ext uri="{FF2B5EF4-FFF2-40B4-BE49-F238E27FC236}">
                <a16:creationId xmlns:a16="http://schemas.microsoft.com/office/drawing/2014/main" id="{3F8A27CB-FAC0-6A4D-93FD-EE3AC88AA1CB}"/>
              </a:ext>
            </a:extLst>
          </p:cNvPr>
          <p:cNvSpPr txBox="1">
            <a:spLocks noChangeArrowheads="1"/>
          </p:cNvSpPr>
          <p:nvPr/>
        </p:nvSpPr>
        <p:spPr bwMode="auto">
          <a:xfrm>
            <a:off x="7209467" y="3330290"/>
            <a:ext cx="714375" cy="307777"/>
          </a:xfrm>
          <a:prstGeom prst="rect">
            <a:avLst/>
          </a:prstGeom>
          <a:noFill/>
          <a:ln>
            <a:noFill/>
          </a:ln>
          <a:effectLst/>
        </p:spPr>
        <p:txBody>
          <a:bodyPr wrap="square" lIns="0" tIns="0" rIns="0" bIns="0">
            <a:spAutoFit/>
          </a:bodyPr>
          <a:lstStyle/>
          <a:p>
            <a:pPr algn="ctr">
              <a:defRPr/>
            </a:pPr>
            <a:r>
              <a:rPr lang="en-US" sz="2000" b="1" dirty="0">
                <a:solidFill>
                  <a:schemeClr val="bg1"/>
                </a:solidFill>
                <a:latin typeface="Arial" charset="0"/>
                <a:ea typeface="ＭＳ Ｐゴシック" charset="0"/>
                <a:cs typeface="ＭＳ Ｐゴシック" charset="0"/>
              </a:rPr>
              <a:t>132%</a:t>
            </a:r>
          </a:p>
        </p:txBody>
      </p:sp>
      <p:sp>
        <p:nvSpPr>
          <p:cNvPr id="75" name="Rectangle 9">
            <a:extLst>
              <a:ext uri="{FF2B5EF4-FFF2-40B4-BE49-F238E27FC236}">
                <a16:creationId xmlns:a16="http://schemas.microsoft.com/office/drawing/2014/main" id="{06BFB3BA-ABCC-2640-8684-400F66AD32E3}"/>
              </a:ext>
            </a:extLst>
          </p:cNvPr>
          <p:cNvSpPr>
            <a:spLocks noChangeArrowheads="1"/>
          </p:cNvSpPr>
          <p:nvPr/>
        </p:nvSpPr>
        <p:spPr bwMode="auto">
          <a:xfrm>
            <a:off x="4786890" y="2684535"/>
            <a:ext cx="896112" cy="2809911"/>
          </a:xfrm>
          <a:prstGeom prst="rect">
            <a:avLst/>
          </a:prstGeom>
          <a:solidFill>
            <a:srgbClr val="7A9B3D"/>
          </a:solidFill>
          <a:ln>
            <a:noFill/>
          </a:ln>
          <a:effectLst/>
        </p:spPr>
        <p:txBody>
          <a:bodyPr wrap="none" anchor="ctr"/>
          <a:lstStyle/>
          <a:p>
            <a:pPr>
              <a:defRPr/>
            </a:pPr>
            <a:endParaRPr lang="en-US" dirty="0">
              <a:latin typeface="Arial" charset="0"/>
              <a:ea typeface="ＭＳ Ｐゴシック" charset="0"/>
              <a:cs typeface="ＭＳ Ｐゴシック" charset="0"/>
            </a:endParaRPr>
          </a:p>
        </p:txBody>
      </p:sp>
      <p:sp>
        <p:nvSpPr>
          <p:cNvPr id="76" name="Text Box 11">
            <a:extLst>
              <a:ext uri="{FF2B5EF4-FFF2-40B4-BE49-F238E27FC236}">
                <a16:creationId xmlns:a16="http://schemas.microsoft.com/office/drawing/2014/main" id="{E024D197-2716-284E-B7E3-1D8DF2410CBC}"/>
              </a:ext>
            </a:extLst>
          </p:cNvPr>
          <p:cNvSpPr txBox="1">
            <a:spLocks noChangeArrowheads="1"/>
          </p:cNvSpPr>
          <p:nvPr/>
        </p:nvSpPr>
        <p:spPr bwMode="auto">
          <a:xfrm>
            <a:off x="4772602" y="3841823"/>
            <a:ext cx="925025" cy="307777"/>
          </a:xfrm>
          <a:prstGeom prst="rect">
            <a:avLst/>
          </a:prstGeom>
          <a:noFill/>
          <a:ln>
            <a:noFill/>
          </a:ln>
          <a:effectLst/>
        </p:spPr>
        <p:txBody>
          <a:bodyPr wrap="square" lIns="0" tIns="0" rIns="0" bIns="0">
            <a:spAutoFit/>
          </a:bodyPr>
          <a:lstStyle/>
          <a:p>
            <a:pPr algn="ctr">
              <a:defRPr/>
            </a:pPr>
            <a:r>
              <a:rPr lang="en-US" sz="2000" b="1" dirty="0">
                <a:solidFill>
                  <a:schemeClr val="bg1"/>
                </a:solidFill>
                <a:latin typeface="Arial" charset="0"/>
                <a:ea typeface="ＭＳ Ｐゴシック" charset="0"/>
                <a:cs typeface="ＭＳ Ｐゴシック" charset="0"/>
              </a:rPr>
              <a:t>100%</a:t>
            </a:r>
          </a:p>
        </p:txBody>
      </p:sp>
      <p:sp>
        <p:nvSpPr>
          <p:cNvPr id="89" name="Text Box 18">
            <a:extLst>
              <a:ext uri="{FF2B5EF4-FFF2-40B4-BE49-F238E27FC236}">
                <a16:creationId xmlns:a16="http://schemas.microsoft.com/office/drawing/2014/main" id="{FD4D6B32-071C-C445-A45B-8653464CF46C}"/>
              </a:ext>
            </a:extLst>
          </p:cNvPr>
          <p:cNvSpPr txBox="1">
            <a:spLocks noChangeArrowheads="1"/>
          </p:cNvSpPr>
          <p:nvPr/>
        </p:nvSpPr>
        <p:spPr bwMode="auto">
          <a:xfrm>
            <a:off x="3350647" y="1551676"/>
            <a:ext cx="2582488" cy="49244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600" b="1" dirty="0">
                <a:solidFill>
                  <a:srgbClr val="7A9B3D"/>
                </a:solidFill>
                <a:latin typeface="Arial" charset="0"/>
                <a:ea typeface="ＭＳ Ｐゴシック" charset="0"/>
                <a:cs typeface="ＭＳ Ｐゴシック" charset="0"/>
              </a:rPr>
              <a:t>Waiting 4 years provides </a:t>
            </a:r>
            <a:br>
              <a:rPr lang="en-US" sz="1600" b="1" dirty="0">
                <a:solidFill>
                  <a:srgbClr val="7A9B3D"/>
                </a:solidFill>
                <a:latin typeface="Arial" charset="0"/>
                <a:ea typeface="ＭＳ Ｐゴシック" charset="0"/>
                <a:cs typeface="ＭＳ Ｐゴシック" charset="0"/>
              </a:rPr>
            </a:br>
            <a:r>
              <a:rPr lang="en-US" sz="1600" b="1" dirty="0">
                <a:solidFill>
                  <a:srgbClr val="7A9B3D"/>
                </a:solidFill>
                <a:latin typeface="Arial" charset="0"/>
                <a:ea typeface="ＭＳ Ｐゴシック" charset="0"/>
                <a:cs typeface="ＭＳ Ｐゴシック" charset="0"/>
              </a:rPr>
              <a:t>$500 more a month for life</a:t>
            </a:r>
          </a:p>
        </p:txBody>
      </p:sp>
      <p:sp>
        <p:nvSpPr>
          <p:cNvPr id="90" name="Text Box 19">
            <a:extLst>
              <a:ext uri="{FF2B5EF4-FFF2-40B4-BE49-F238E27FC236}">
                <a16:creationId xmlns:a16="http://schemas.microsoft.com/office/drawing/2014/main" id="{5722FE76-A20F-EE41-9650-64865807E7A8}"/>
              </a:ext>
            </a:extLst>
          </p:cNvPr>
          <p:cNvSpPr txBox="1">
            <a:spLocks noChangeArrowheads="1"/>
          </p:cNvSpPr>
          <p:nvPr/>
        </p:nvSpPr>
        <p:spPr bwMode="auto">
          <a:xfrm>
            <a:off x="8539744" y="2101843"/>
            <a:ext cx="2977607" cy="5847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b="1" dirty="0">
                <a:solidFill>
                  <a:schemeClr val="accent1"/>
                </a:solidFill>
                <a:latin typeface="Arial" charset="0"/>
                <a:ea typeface="ＭＳ Ｐゴシック" charset="0"/>
                <a:cs typeface="ＭＳ Ｐゴシック" charset="0"/>
              </a:rPr>
              <a:t>Waiting 8 years provides $1,140 more a month for life</a:t>
            </a:r>
          </a:p>
        </p:txBody>
      </p:sp>
      <p:grpSp>
        <p:nvGrpSpPr>
          <p:cNvPr id="85" name="Group 84">
            <a:extLst>
              <a:ext uri="{FF2B5EF4-FFF2-40B4-BE49-F238E27FC236}">
                <a16:creationId xmlns:a16="http://schemas.microsoft.com/office/drawing/2014/main" id="{4EA7FBF0-228E-F345-AA3C-72D9483316B4}"/>
              </a:ext>
            </a:extLst>
          </p:cNvPr>
          <p:cNvGrpSpPr/>
          <p:nvPr/>
        </p:nvGrpSpPr>
        <p:grpSpPr>
          <a:xfrm>
            <a:off x="6849011" y="4934691"/>
            <a:ext cx="806824" cy="806824"/>
            <a:chOff x="1425389" y="5190564"/>
            <a:chExt cx="806824" cy="806824"/>
          </a:xfrm>
        </p:grpSpPr>
        <p:sp>
          <p:nvSpPr>
            <p:cNvPr id="86" name="Oval 85">
              <a:extLst>
                <a:ext uri="{FF2B5EF4-FFF2-40B4-BE49-F238E27FC236}">
                  <a16:creationId xmlns:a16="http://schemas.microsoft.com/office/drawing/2014/main" id="{56103D63-AB86-B140-A2E9-AF5F6B5BE58F}"/>
                </a:ext>
              </a:extLst>
            </p:cNvPr>
            <p:cNvSpPr/>
            <p:nvPr/>
          </p:nvSpPr>
          <p:spPr>
            <a:xfrm>
              <a:off x="1425389" y="5190564"/>
              <a:ext cx="806824" cy="806824"/>
            </a:xfrm>
            <a:prstGeom prst="ellipse">
              <a:avLst/>
            </a:prstGeom>
            <a:solidFill>
              <a:srgbClr val="298FC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42">
              <a:extLst>
                <a:ext uri="{FF2B5EF4-FFF2-40B4-BE49-F238E27FC236}">
                  <a16:creationId xmlns:a16="http://schemas.microsoft.com/office/drawing/2014/main" id="{902F9D1C-0EF9-DC4E-978E-E7C463997D46}"/>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sp>
          <p:nvSpPr>
            <p:cNvPr id="87" name="Text Box 15">
              <a:extLst>
                <a:ext uri="{FF2B5EF4-FFF2-40B4-BE49-F238E27FC236}">
                  <a16:creationId xmlns:a16="http://schemas.microsoft.com/office/drawing/2014/main" id="{DC1CCE43-E553-0E4F-9B7F-F33426627DD5}"/>
                </a:ext>
              </a:extLst>
            </p:cNvPr>
            <p:cNvSpPr txBox="1">
              <a:spLocks noChangeArrowheads="1"/>
            </p:cNvSpPr>
            <p:nvPr/>
          </p:nvSpPr>
          <p:spPr bwMode="auto">
            <a:xfrm>
              <a:off x="1573833"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grpSp>
      <p:grpSp>
        <p:nvGrpSpPr>
          <p:cNvPr id="77" name="Group 76">
            <a:extLst>
              <a:ext uri="{FF2B5EF4-FFF2-40B4-BE49-F238E27FC236}">
                <a16:creationId xmlns:a16="http://schemas.microsoft.com/office/drawing/2014/main" id="{FDB2BA4D-4272-1C44-AE2D-B9C997C9B70C}"/>
              </a:ext>
            </a:extLst>
          </p:cNvPr>
          <p:cNvGrpSpPr/>
          <p:nvPr/>
        </p:nvGrpSpPr>
        <p:grpSpPr>
          <a:xfrm>
            <a:off x="2307383" y="4934691"/>
            <a:ext cx="806824" cy="806824"/>
            <a:chOff x="1425389" y="5190564"/>
            <a:chExt cx="806824" cy="806824"/>
          </a:xfrm>
        </p:grpSpPr>
        <p:sp>
          <p:nvSpPr>
            <p:cNvPr id="78" name="Oval 77">
              <a:extLst>
                <a:ext uri="{FF2B5EF4-FFF2-40B4-BE49-F238E27FC236}">
                  <a16:creationId xmlns:a16="http://schemas.microsoft.com/office/drawing/2014/main" id="{6D748987-76FE-8840-A571-B414F66FDA76}"/>
                </a:ext>
              </a:extLst>
            </p:cNvPr>
            <p:cNvSpPr/>
            <p:nvPr/>
          </p:nvSpPr>
          <p:spPr>
            <a:xfrm>
              <a:off x="1425389" y="5190564"/>
              <a:ext cx="806824" cy="806824"/>
            </a:xfrm>
            <a:prstGeom prst="ellipse">
              <a:avLst/>
            </a:prstGeom>
            <a:solidFill>
              <a:srgbClr val="76869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5">
              <a:extLst>
                <a:ext uri="{FF2B5EF4-FFF2-40B4-BE49-F238E27FC236}">
                  <a16:creationId xmlns:a16="http://schemas.microsoft.com/office/drawing/2014/main" id="{4A57A375-881F-904B-8EF1-138A1BAA9B63}"/>
                </a:ext>
              </a:extLst>
            </p:cNvPr>
            <p:cNvSpPr txBox="1">
              <a:spLocks noChangeArrowheads="1"/>
            </p:cNvSpPr>
            <p:nvPr/>
          </p:nvSpPr>
          <p:spPr bwMode="auto">
            <a:xfrm>
              <a:off x="1573833"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62</a:t>
              </a:r>
            </a:p>
          </p:txBody>
        </p:sp>
        <p:sp>
          <p:nvSpPr>
            <p:cNvPr id="80" name="Text Box 42">
              <a:extLst>
                <a:ext uri="{FF2B5EF4-FFF2-40B4-BE49-F238E27FC236}">
                  <a16:creationId xmlns:a16="http://schemas.microsoft.com/office/drawing/2014/main" id="{8A0575E4-C2C1-E941-BC35-8D09C2135793}"/>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grpSp>
      <p:grpSp>
        <p:nvGrpSpPr>
          <p:cNvPr id="81" name="Group 80">
            <a:extLst>
              <a:ext uri="{FF2B5EF4-FFF2-40B4-BE49-F238E27FC236}">
                <a16:creationId xmlns:a16="http://schemas.microsoft.com/office/drawing/2014/main" id="{ADA06A2C-E01F-9F4A-99E2-7DF5188EA84D}"/>
              </a:ext>
            </a:extLst>
          </p:cNvPr>
          <p:cNvGrpSpPr/>
          <p:nvPr/>
        </p:nvGrpSpPr>
        <p:grpSpPr>
          <a:xfrm>
            <a:off x="4496751" y="4934691"/>
            <a:ext cx="806824" cy="806824"/>
            <a:chOff x="1425389" y="5190564"/>
            <a:chExt cx="806824" cy="806824"/>
          </a:xfrm>
        </p:grpSpPr>
        <p:sp>
          <p:nvSpPr>
            <p:cNvPr id="82" name="Oval 81">
              <a:extLst>
                <a:ext uri="{FF2B5EF4-FFF2-40B4-BE49-F238E27FC236}">
                  <a16:creationId xmlns:a16="http://schemas.microsoft.com/office/drawing/2014/main" id="{33D129DA-121F-A749-B993-9385EB640093}"/>
                </a:ext>
              </a:extLst>
            </p:cNvPr>
            <p:cNvSpPr/>
            <p:nvPr/>
          </p:nvSpPr>
          <p:spPr>
            <a:xfrm>
              <a:off x="1425389" y="5190564"/>
              <a:ext cx="806824" cy="806824"/>
            </a:xfrm>
            <a:prstGeom prst="ellipse">
              <a:avLst/>
            </a:prstGeom>
            <a:solidFill>
              <a:srgbClr val="7A9B3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 Box 15">
              <a:extLst>
                <a:ext uri="{FF2B5EF4-FFF2-40B4-BE49-F238E27FC236}">
                  <a16:creationId xmlns:a16="http://schemas.microsoft.com/office/drawing/2014/main" id="{0AC097C5-2DD6-C644-B98E-D35987B984E0}"/>
                </a:ext>
              </a:extLst>
            </p:cNvPr>
            <p:cNvSpPr txBox="1">
              <a:spLocks noChangeArrowheads="1"/>
            </p:cNvSpPr>
            <p:nvPr/>
          </p:nvSpPr>
          <p:spPr bwMode="auto">
            <a:xfrm>
              <a:off x="1573833" y="5471927"/>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66</a:t>
              </a:r>
            </a:p>
          </p:txBody>
        </p:sp>
        <p:sp>
          <p:nvSpPr>
            <p:cNvPr id="84" name="Text Box 42">
              <a:extLst>
                <a:ext uri="{FF2B5EF4-FFF2-40B4-BE49-F238E27FC236}">
                  <a16:creationId xmlns:a16="http://schemas.microsoft.com/office/drawing/2014/main" id="{03EEE6A9-970E-FF42-B7D7-1B90A0B19B7D}"/>
                </a:ext>
              </a:extLst>
            </p:cNvPr>
            <p:cNvSpPr txBox="1">
              <a:spLocks noChangeArrowheads="1"/>
            </p:cNvSpPr>
            <p:nvPr/>
          </p:nvSpPr>
          <p:spPr bwMode="auto">
            <a:xfrm>
              <a:off x="1552389" y="5287776"/>
              <a:ext cx="57419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solidFill>
                    <a:schemeClr val="bg1"/>
                  </a:solidFill>
                  <a:latin typeface="Arial" charset="0"/>
                  <a:ea typeface="ＭＳ Ｐゴシック" charset="0"/>
                  <a:cs typeface="ＭＳ Ｐゴシック" charset="0"/>
                </a:rPr>
                <a:t>AGE</a:t>
              </a:r>
            </a:p>
          </p:txBody>
        </p:sp>
      </p:grpSp>
    </p:spTree>
    <p:custDataLst>
      <p:tags r:id="rId1"/>
    </p:custDataLst>
    <p:extLst>
      <p:ext uri="{BB962C8B-B14F-4D97-AF65-F5344CB8AC3E}">
        <p14:creationId xmlns:p14="http://schemas.microsoft.com/office/powerpoint/2010/main" val="58180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“Break-Even” Age</a:t>
            </a:r>
            <a:br>
              <a:rPr lang="en-US" dirty="0"/>
            </a:br>
            <a:r>
              <a:rPr lang="en-US" sz="2000" b="1" dirty="0">
                <a:solidFill>
                  <a:srgbClr val="768692"/>
                </a:solidFill>
              </a:rPr>
              <a:t>The age at which you break even and begin to come out ahead versus taking Social Security before full retirement age</a:t>
            </a:r>
            <a:endParaRPr lang="en-US" dirty="0">
              <a:solidFill>
                <a:srgbClr val="768692"/>
              </a:solidFill>
            </a:endParaRPr>
          </a:p>
        </p:txBody>
      </p:sp>
      <p:sp>
        <p:nvSpPr>
          <p:cNvPr id="10" name="Slide Number Placeholder 8">
            <a:extLst>
              <a:ext uri="{FF2B5EF4-FFF2-40B4-BE49-F238E27FC236}">
                <a16:creationId xmlns:a16="http://schemas.microsoft.com/office/drawing/2014/main" id="{8D7F8A07-0A11-430E-9B99-32991B5CEC5A}"/>
              </a:ext>
            </a:extLst>
          </p:cNvPr>
          <p:cNvSpPr>
            <a:spLocks noGrp="1"/>
          </p:cNvSpPr>
          <p:nvPr>
            <p:ph type="sldNum" sz="quarter" idx="14"/>
          </p:nvPr>
        </p:nvSpPr>
        <p:spPr>
          <a:xfrm>
            <a:off x="0" y="6382513"/>
            <a:ext cx="437173" cy="268288"/>
          </a:xfrm>
        </p:spPr>
        <p:txBody>
          <a:bodyPr/>
          <a:lstStyle/>
          <a:p>
            <a:pPr>
              <a:defRPr/>
            </a:pPr>
            <a:fld id="{E6474CC2-1230-4213-AD1A-4B2FEEABA7A1}" type="slidenum">
              <a:rPr lang="en-US" smtClean="0"/>
              <a:pPr>
                <a:defRPr/>
              </a:pPr>
              <a:t>6</a:t>
            </a:fld>
            <a:endParaRPr lang="en-US" dirty="0"/>
          </a:p>
        </p:txBody>
      </p:sp>
      <p:sp>
        <p:nvSpPr>
          <p:cNvPr id="11" name="Footer Placeholder 3">
            <a:extLst>
              <a:ext uri="{FF2B5EF4-FFF2-40B4-BE49-F238E27FC236}">
                <a16:creationId xmlns:a16="http://schemas.microsoft.com/office/drawing/2014/main" id="{11A7F253-8E83-49A4-97E6-6D4718EB7B81}"/>
              </a:ext>
            </a:extLst>
          </p:cNvPr>
          <p:cNvSpPr>
            <a:spLocks noGrp="1"/>
          </p:cNvSpPr>
          <p:nvPr>
            <p:ph type="ftr" sz="quarter" idx="15"/>
          </p:nvPr>
        </p:nvSpPr>
        <p:spPr>
          <a:xfrm>
            <a:off x="420111" y="6483292"/>
            <a:ext cx="5245100" cy="172485"/>
          </a:xfrm>
        </p:spPr>
        <p:txBody>
          <a:bodyPr/>
          <a:lstStyle/>
          <a:p>
            <a:pPr algn="l"/>
            <a:r>
              <a:rPr lang="en-US" dirty="0"/>
              <a:t>For investor use.</a:t>
            </a:r>
          </a:p>
        </p:txBody>
      </p:sp>
      <p:sp>
        <p:nvSpPr>
          <p:cNvPr id="13" name="Text Box 21">
            <a:extLst>
              <a:ext uri="{FF2B5EF4-FFF2-40B4-BE49-F238E27FC236}">
                <a16:creationId xmlns:a16="http://schemas.microsoft.com/office/drawing/2014/main" id="{389029CB-62BD-432C-A648-8454CD8E2895}"/>
              </a:ext>
            </a:extLst>
          </p:cNvPr>
          <p:cNvSpPr txBox="1">
            <a:spLocks noChangeArrowheads="1"/>
          </p:cNvSpPr>
          <p:nvPr/>
        </p:nvSpPr>
        <p:spPr bwMode="auto">
          <a:xfrm>
            <a:off x="445085" y="5979154"/>
            <a:ext cx="9046109" cy="57598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This hypothetical example assumes FRA of 66 and that the person is not working in retirement. Sample benefit amounts are not exact due to rounding. They do not reflect annual cost-of-living adjustments or taxes. Had taxes been taken into account, the amounts would be lower. Benefit at full retirement age is assumed to be $2,000 per month.</a:t>
            </a:r>
          </a:p>
        </p:txBody>
      </p:sp>
      <p:graphicFrame>
        <p:nvGraphicFramePr>
          <p:cNvPr id="14" name="Chart 13">
            <a:extLst>
              <a:ext uri="{FF2B5EF4-FFF2-40B4-BE49-F238E27FC236}">
                <a16:creationId xmlns:a16="http://schemas.microsoft.com/office/drawing/2014/main" id="{61545F21-4C4A-284C-B9B6-21B060241997}"/>
              </a:ext>
            </a:extLst>
          </p:cNvPr>
          <p:cNvGraphicFramePr>
            <a:graphicFrameLocks/>
          </p:cNvGraphicFramePr>
          <p:nvPr>
            <p:extLst>
              <p:ext uri="{D42A27DB-BD31-4B8C-83A1-F6EECF244321}">
                <p14:modId xmlns:p14="http://schemas.microsoft.com/office/powerpoint/2010/main" val="3995378992"/>
              </p:ext>
            </p:extLst>
          </p:nvPr>
        </p:nvGraphicFramePr>
        <p:xfrm>
          <a:off x="1009917" y="1529419"/>
          <a:ext cx="9859853" cy="4028498"/>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Group 14">
            <a:extLst>
              <a:ext uri="{FF2B5EF4-FFF2-40B4-BE49-F238E27FC236}">
                <a16:creationId xmlns:a16="http://schemas.microsoft.com/office/drawing/2014/main" id="{FE5D1338-BF35-FA42-A41A-A4F2B055CDDF}"/>
              </a:ext>
            </a:extLst>
          </p:cNvPr>
          <p:cNvGrpSpPr/>
          <p:nvPr/>
        </p:nvGrpSpPr>
        <p:grpSpPr>
          <a:xfrm>
            <a:off x="4708709" y="5349204"/>
            <a:ext cx="570689" cy="570689"/>
            <a:chOff x="1425389" y="5190564"/>
            <a:chExt cx="806824" cy="806824"/>
          </a:xfrm>
        </p:grpSpPr>
        <p:sp>
          <p:nvSpPr>
            <p:cNvPr id="16" name="Oval 15">
              <a:extLst>
                <a:ext uri="{FF2B5EF4-FFF2-40B4-BE49-F238E27FC236}">
                  <a16:creationId xmlns:a16="http://schemas.microsoft.com/office/drawing/2014/main" id="{364342FD-0249-9848-97B5-70752C061317}"/>
                </a:ext>
              </a:extLst>
            </p:cNvPr>
            <p:cNvSpPr/>
            <p:nvPr/>
          </p:nvSpPr>
          <p:spPr>
            <a:xfrm>
              <a:off x="1425389" y="5190564"/>
              <a:ext cx="806824" cy="806824"/>
            </a:xfrm>
            <a:prstGeom prst="ellipse">
              <a:avLst/>
            </a:prstGeom>
            <a:solidFill>
              <a:srgbClr val="298FC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15">
              <a:extLst>
                <a:ext uri="{FF2B5EF4-FFF2-40B4-BE49-F238E27FC236}">
                  <a16:creationId xmlns:a16="http://schemas.microsoft.com/office/drawing/2014/main" id="{B12D9092-4B5D-9C43-8B3F-76F0986F0131}"/>
                </a:ext>
              </a:extLst>
            </p:cNvPr>
            <p:cNvSpPr txBox="1">
              <a:spLocks noChangeArrowheads="1"/>
            </p:cNvSpPr>
            <p:nvPr/>
          </p:nvSpPr>
          <p:spPr bwMode="auto">
            <a:xfrm>
              <a:off x="1492692" y="5436068"/>
              <a:ext cx="626666" cy="53347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b="1" dirty="0">
                  <a:solidFill>
                    <a:schemeClr val="bg1"/>
                  </a:solidFill>
                  <a:latin typeface="Arial" charset="0"/>
                  <a:ea typeface="ＭＳ Ｐゴシック" charset="0"/>
                  <a:cs typeface="ＭＳ Ｐゴシック" charset="0"/>
                </a:rPr>
                <a:t>70</a:t>
              </a:r>
            </a:p>
          </p:txBody>
        </p:sp>
        <p:sp>
          <p:nvSpPr>
            <p:cNvPr id="18" name="Text Box 42">
              <a:extLst>
                <a:ext uri="{FF2B5EF4-FFF2-40B4-BE49-F238E27FC236}">
                  <a16:creationId xmlns:a16="http://schemas.microsoft.com/office/drawing/2014/main" id="{287C5CB0-E153-4B40-AA12-EA3F678CAA9F}"/>
                </a:ext>
              </a:extLst>
            </p:cNvPr>
            <p:cNvSpPr txBox="1">
              <a:spLocks noChangeArrowheads="1"/>
            </p:cNvSpPr>
            <p:nvPr/>
          </p:nvSpPr>
          <p:spPr bwMode="auto">
            <a:xfrm>
              <a:off x="1447765" y="5251917"/>
              <a:ext cx="690787" cy="3693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bg1"/>
                  </a:solidFill>
                  <a:latin typeface="Arial" charset="0"/>
                  <a:ea typeface="ＭＳ Ｐゴシック" charset="0"/>
                  <a:cs typeface="ＭＳ Ｐゴシック" charset="0"/>
                </a:rPr>
                <a:t>AGE</a:t>
              </a:r>
            </a:p>
          </p:txBody>
        </p:sp>
      </p:grpSp>
      <p:grpSp>
        <p:nvGrpSpPr>
          <p:cNvPr id="19" name="Group 18">
            <a:extLst>
              <a:ext uri="{FF2B5EF4-FFF2-40B4-BE49-F238E27FC236}">
                <a16:creationId xmlns:a16="http://schemas.microsoft.com/office/drawing/2014/main" id="{7711CFE7-7A0D-064F-898D-69214F14C461}"/>
              </a:ext>
            </a:extLst>
          </p:cNvPr>
          <p:cNvGrpSpPr/>
          <p:nvPr/>
        </p:nvGrpSpPr>
        <p:grpSpPr>
          <a:xfrm>
            <a:off x="3191479" y="5349204"/>
            <a:ext cx="570689" cy="570689"/>
            <a:chOff x="1425389" y="5190564"/>
            <a:chExt cx="806824" cy="806824"/>
          </a:xfrm>
        </p:grpSpPr>
        <p:sp>
          <p:nvSpPr>
            <p:cNvPr id="20" name="Oval 19">
              <a:extLst>
                <a:ext uri="{FF2B5EF4-FFF2-40B4-BE49-F238E27FC236}">
                  <a16:creationId xmlns:a16="http://schemas.microsoft.com/office/drawing/2014/main" id="{DAEDF8DD-8967-F94B-8D96-0A17D8608BF3}"/>
                </a:ext>
              </a:extLst>
            </p:cNvPr>
            <p:cNvSpPr/>
            <p:nvPr/>
          </p:nvSpPr>
          <p:spPr>
            <a:xfrm>
              <a:off x="1425389" y="5190564"/>
              <a:ext cx="806824" cy="806824"/>
            </a:xfrm>
            <a:prstGeom prst="ellipse">
              <a:avLst/>
            </a:pr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Box 15">
              <a:extLst>
                <a:ext uri="{FF2B5EF4-FFF2-40B4-BE49-F238E27FC236}">
                  <a16:creationId xmlns:a16="http://schemas.microsoft.com/office/drawing/2014/main" id="{62E01067-C6D2-DF40-8CDB-C918EA122130}"/>
                </a:ext>
              </a:extLst>
            </p:cNvPr>
            <p:cNvSpPr txBox="1">
              <a:spLocks noChangeArrowheads="1"/>
            </p:cNvSpPr>
            <p:nvPr/>
          </p:nvSpPr>
          <p:spPr bwMode="auto">
            <a:xfrm>
              <a:off x="1492692" y="5436068"/>
              <a:ext cx="626666" cy="53347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b="1" dirty="0">
                  <a:solidFill>
                    <a:schemeClr val="bg1"/>
                  </a:solidFill>
                  <a:latin typeface="Arial" charset="0"/>
                  <a:ea typeface="ＭＳ Ｐゴシック" charset="0"/>
                  <a:cs typeface="ＭＳ Ｐゴシック" charset="0"/>
                </a:rPr>
                <a:t>66</a:t>
              </a:r>
            </a:p>
          </p:txBody>
        </p:sp>
        <p:sp>
          <p:nvSpPr>
            <p:cNvPr id="22" name="Text Box 42">
              <a:extLst>
                <a:ext uri="{FF2B5EF4-FFF2-40B4-BE49-F238E27FC236}">
                  <a16:creationId xmlns:a16="http://schemas.microsoft.com/office/drawing/2014/main" id="{3CFE920D-7666-9149-9204-408BCACAD630}"/>
                </a:ext>
              </a:extLst>
            </p:cNvPr>
            <p:cNvSpPr txBox="1">
              <a:spLocks noChangeArrowheads="1"/>
            </p:cNvSpPr>
            <p:nvPr/>
          </p:nvSpPr>
          <p:spPr bwMode="auto">
            <a:xfrm>
              <a:off x="1447765" y="5251917"/>
              <a:ext cx="690787" cy="3693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bg1"/>
                  </a:solidFill>
                  <a:latin typeface="Arial" charset="0"/>
                  <a:ea typeface="ＭＳ Ｐゴシック" charset="0"/>
                  <a:cs typeface="ＭＳ Ｐゴシック" charset="0"/>
                </a:rPr>
                <a:t>AGE</a:t>
              </a:r>
            </a:p>
          </p:txBody>
        </p:sp>
      </p:grpSp>
      <p:sp>
        <p:nvSpPr>
          <p:cNvPr id="23" name="Rectangle 480">
            <a:extLst>
              <a:ext uri="{FF2B5EF4-FFF2-40B4-BE49-F238E27FC236}">
                <a16:creationId xmlns:a16="http://schemas.microsoft.com/office/drawing/2014/main" id="{36A3C13F-B670-C743-85C0-E2D3DF23AE6A}"/>
              </a:ext>
            </a:extLst>
          </p:cNvPr>
          <p:cNvSpPr>
            <a:spLocks noChangeArrowheads="1"/>
          </p:cNvSpPr>
          <p:nvPr/>
        </p:nvSpPr>
        <p:spPr bwMode="auto">
          <a:xfrm rot="-5400000">
            <a:off x="-335494" y="3430105"/>
            <a:ext cx="20323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Cumulative Active Benefit</a:t>
            </a:r>
          </a:p>
        </p:txBody>
      </p:sp>
      <p:sp>
        <p:nvSpPr>
          <p:cNvPr id="24" name="Rectangle 23">
            <a:extLst>
              <a:ext uri="{FF2B5EF4-FFF2-40B4-BE49-F238E27FC236}">
                <a16:creationId xmlns:a16="http://schemas.microsoft.com/office/drawing/2014/main" id="{28921052-CB76-8C49-B261-130B4882535C}"/>
              </a:ext>
            </a:extLst>
          </p:cNvPr>
          <p:cNvSpPr/>
          <p:nvPr/>
        </p:nvSpPr>
        <p:spPr>
          <a:xfrm>
            <a:off x="6996868" y="1945122"/>
            <a:ext cx="2452672" cy="6465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a:extLst>
              <a:ext uri="{FF2B5EF4-FFF2-40B4-BE49-F238E27FC236}">
                <a16:creationId xmlns:a16="http://schemas.microsoft.com/office/drawing/2014/main" id="{E004DBD1-45D1-6845-8AAA-C2B3DADC7CA1}"/>
              </a:ext>
            </a:extLst>
          </p:cNvPr>
          <p:cNvSpPr/>
          <p:nvPr/>
        </p:nvSpPr>
        <p:spPr>
          <a:xfrm rot="11372243">
            <a:off x="9125526" y="2061768"/>
            <a:ext cx="718180" cy="271367"/>
          </a:xfrm>
          <a:custGeom>
            <a:avLst/>
            <a:gdLst>
              <a:gd name="connsiteX0" fmla="*/ 0 w 461913"/>
              <a:gd name="connsiteY0" fmla="*/ 0 h 348792"/>
              <a:gd name="connsiteX1" fmla="*/ 273377 w 461913"/>
              <a:gd name="connsiteY1" fmla="*/ 348792 h 348792"/>
              <a:gd name="connsiteX2" fmla="*/ 461913 w 461913"/>
              <a:gd name="connsiteY2" fmla="*/ 141403 h 348792"/>
              <a:gd name="connsiteX3" fmla="*/ 0 w 461913"/>
              <a:gd name="connsiteY3" fmla="*/ 0 h 348792"/>
            </a:gdLst>
            <a:ahLst/>
            <a:cxnLst>
              <a:cxn ang="0">
                <a:pos x="connsiteX0" y="connsiteY0"/>
              </a:cxn>
              <a:cxn ang="0">
                <a:pos x="connsiteX1" y="connsiteY1"/>
              </a:cxn>
              <a:cxn ang="0">
                <a:pos x="connsiteX2" y="connsiteY2"/>
              </a:cxn>
              <a:cxn ang="0">
                <a:pos x="connsiteX3" y="connsiteY3"/>
              </a:cxn>
            </a:cxnLst>
            <a:rect l="l" t="t" r="r" b="b"/>
            <a:pathLst>
              <a:path w="461913" h="348792">
                <a:moveTo>
                  <a:pt x="0" y="0"/>
                </a:moveTo>
                <a:lnTo>
                  <a:pt x="273377" y="348792"/>
                </a:lnTo>
                <a:lnTo>
                  <a:pt x="461913" y="141403"/>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83EC46B-B9DC-7742-969C-E3C74F6FB863}"/>
              </a:ext>
            </a:extLst>
          </p:cNvPr>
          <p:cNvSpPr/>
          <p:nvPr/>
        </p:nvSpPr>
        <p:spPr>
          <a:xfrm>
            <a:off x="9208853" y="3284227"/>
            <a:ext cx="1384522" cy="969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a:extLst>
              <a:ext uri="{FF2B5EF4-FFF2-40B4-BE49-F238E27FC236}">
                <a16:creationId xmlns:a16="http://schemas.microsoft.com/office/drawing/2014/main" id="{7CADD0D7-726D-4640-AF0D-B08FA596DCF1}"/>
              </a:ext>
            </a:extLst>
          </p:cNvPr>
          <p:cNvSpPr/>
          <p:nvPr/>
        </p:nvSpPr>
        <p:spPr>
          <a:xfrm rot="1259389">
            <a:off x="9216463" y="3123979"/>
            <a:ext cx="461913" cy="348792"/>
          </a:xfrm>
          <a:custGeom>
            <a:avLst/>
            <a:gdLst>
              <a:gd name="connsiteX0" fmla="*/ 0 w 461913"/>
              <a:gd name="connsiteY0" fmla="*/ 0 h 348792"/>
              <a:gd name="connsiteX1" fmla="*/ 273377 w 461913"/>
              <a:gd name="connsiteY1" fmla="*/ 348792 h 348792"/>
              <a:gd name="connsiteX2" fmla="*/ 461913 w 461913"/>
              <a:gd name="connsiteY2" fmla="*/ 141403 h 348792"/>
              <a:gd name="connsiteX3" fmla="*/ 0 w 461913"/>
              <a:gd name="connsiteY3" fmla="*/ 0 h 348792"/>
            </a:gdLst>
            <a:ahLst/>
            <a:cxnLst>
              <a:cxn ang="0">
                <a:pos x="connsiteX0" y="connsiteY0"/>
              </a:cxn>
              <a:cxn ang="0">
                <a:pos x="connsiteX1" y="connsiteY1"/>
              </a:cxn>
              <a:cxn ang="0">
                <a:pos x="connsiteX2" y="connsiteY2"/>
              </a:cxn>
              <a:cxn ang="0">
                <a:pos x="connsiteX3" y="connsiteY3"/>
              </a:cxn>
            </a:cxnLst>
            <a:rect l="l" t="t" r="r" b="b"/>
            <a:pathLst>
              <a:path w="461913" h="348792">
                <a:moveTo>
                  <a:pt x="0" y="0"/>
                </a:moveTo>
                <a:lnTo>
                  <a:pt x="273377" y="348792"/>
                </a:lnTo>
                <a:lnTo>
                  <a:pt x="461913" y="141403"/>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8E0E036-493E-4F48-991B-597DA8E2A682}"/>
              </a:ext>
            </a:extLst>
          </p:cNvPr>
          <p:cNvSpPr/>
          <p:nvPr/>
        </p:nvSpPr>
        <p:spPr>
          <a:xfrm>
            <a:off x="4684532" y="2788962"/>
            <a:ext cx="2420867" cy="6536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a:extLst>
              <a:ext uri="{FF2B5EF4-FFF2-40B4-BE49-F238E27FC236}">
                <a16:creationId xmlns:a16="http://schemas.microsoft.com/office/drawing/2014/main" id="{729135BE-2D67-BB49-9D69-DF4003D356CA}"/>
              </a:ext>
            </a:extLst>
          </p:cNvPr>
          <p:cNvSpPr/>
          <p:nvPr/>
        </p:nvSpPr>
        <p:spPr>
          <a:xfrm rot="11451849">
            <a:off x="6723714" y="2911142"/>
            <a:ext cx="898818" cy="290023"/>
          </a:xfrm>
          <a:custGeom>
            <a:avLst/>
            <a:gdLst>
              <a:gd name="connsiteX0" fmla="*/ 0 w 461913"/>
              <a:gd name="connsiteY0" fmla="*/ 0 h 348792"/>
              <a:gd name="connsiteX1" fmla="*/ 273377 w 461913"/>
              <a:gd name="connsiteY1" fmla="*/ 348792 h 348792"/>
              <a:gd name="connsiteX2" fmla="*/ 461913 w 461913"/>
              <a:gd name="connsiteY2" fmla="*/ 141403 h 348792"/>
              <a:gd name="connsiteX3" fmla="*/ 0 w 461913"/>
              <a:gd name="connsiteY3" fmla="*/ 0 h 348792"/>
            </a:gdLst>
            <a:ahLst/>
            <a:cxnLst>
              <a:cxn ang="0">
                <a:pos x="connsiteX0" y="connsiteY0"/>
              </a:cxn>
              <a:cxn ang="0">
                <a:pos x="connsiteX1" y="connsiteY1"/>
              </a:cxn>
              <a:cxn ang="0">
                <a:pos x="connsiteX2" y="connsiteY2"/>
              </a:cxn>
              <a:cxn ang="0">
                <a:pos x="connsiteX3" y="connsiteY3"/>
              </a:cxn>
            </a:cxnLst>
            <a:rect l="l" t="t" r="r" b="b"/>
            <a:pathLst>
              <a:path w="461913" h="348792">
                <a:moveTo>
                  <a:pt x="0" y="0"/>
                </a:moveTo>
                <a:lnTo>
                  <a:pt x="273377" y="348792"/>
                </a:lnTo>
                <a:lnTo>
                  <a:pt x="461913" y="141403"/>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514">
            <a:extLst>
              <a:ext uri="{FF2B5EF4-FFF2-40B4-BE49-F238E27FC236}">
                <a16:creationId xmlns:a16="http://schemas.microsoft.com/office/drawing/2014/main" id="{A71F7BCB-6500-5048-83C7-60C97BF2C004}"/>
              </a:ext>
            </a:extLst>
          </p:cNvPr>
          <p:cNvSpPr txBox="1">
            <a:spLocks noChangeArrowheads="1"/>
          </p:cNvSpPr>
          <p:nvPr/>
        </p:nvSpPr>
        <p:spPr bwMode="auto">
          <a:xfrm>
            <a:off x="4693039" y="2789141"/>
            <a:ext cx="2308052" cy="707951"/>
          </a:xfrm>
          <a:prstGeom prst="rect">
            <a:avLst/>
          </a:prstGeom>
          <a:noFill/>
          <a:ln>
            <a:noFill/>
          </a:ln>
          <a:effectLst/>
        </p:spPr>
        <p:txBody>
          <a:bodyPr lIns="182880" tIns="137160" rIns="0" bIns="182880" anchor="ctr"/>
          <a:lstStyle/>
          <a:p>
            <a:r>
              <a:rPr lang="en-US" sz="1600" b="1" dirty="0"/>
              <a:t>$288,000</a:t>
            </a:r>
            <a:br>
              <a:rPr lang="en-US" sz="1600" b="1" dirty="0">
                <a:solidFill>
                  <a:schemeClr val="accent1"/>
                </a:solidFill>
              </a:rPr>
            </a:br>
            <a:r>
              <a:rPr lang="en-US" sz="1600" b="1" dirty="0">
                <a:solidFill>
                  <a:srgbClr val="768692"/>
                </a:solidFill>
              </a:rPr>
              <a:t>Break-even age: 77.9</a:t>
            </a:r>
            <a:endParaRPr lang="en-US" sz="1400" b="1" dirty="0">
              <a:solidFill>
                <a:srgbClr val="768692"/>
              </a:solidFill>
              <a:latin typeface="Arial" charset="0"/>
              <a:ea typeface="ＭＳ Ｐゴシック" charset="0"/>
              <a:cs typeface="ＭＳ Ｐゴシック" charset="0"/>
            </a:endParaRPr>
          </a:p>
        </p:txBody>
      </p:sp>
      <p:sp>
        <p:nvSpPr>
          <p:cNvPr id="31" name="Text Box 514">
            <a:extLst>
              <a:ext uri="{FF2B5EF4-FFF2-40B4-BE49-F238E27FC236}">
                <a16:creationId xmlns:a16="http://schemas.microsoft.com/office/drawing/2014/main" id="{01848EAE-68C6-1145-82C2-48E7A7506070}"/>
              </a:ext>
            </a:extLst>
          </p:cNvPr>
          <p:cNvSpPr txBox="1">
            <a:spLocks noChangeArrowheads="1"/>
          </p:cNvSpPr>
          <p:nvPr/>
        </p:nvSpPr>
        <p:spPr bwMode="auto">
          <a:xfrm>
            <a:off x="7043060" y="2000540"/>
            <a:ext cx="2370860" cy="544946"/>
          </a:xfrm>
          <a:prstGeom prst="rect">
            <a:avLst/>
          </a:prstGeom>
          <a:noFill/>
          <a:ln>
            <a:noFill/>
          </a:ln>
          <a:effectLst/>
        </p:spPr>
        <p:txBody>
          <a:bodyPr lIns="182880" tIns="137160" rIns="0" bIns="182880" anchor="ctr"/>
          <a:lstStyle/>
          <a:p>
            <a:r>
              <a:rPr lang="en-US" sz="1600" b="1" dirty="0"/>
              <a:t>$396,000</a:t>
            </a:r>
            <a:endParaRPr lang="en-US" sz="1600" b="1" dirty="0">
              <a:solidFill>
                <a:schemeClr val="accent1"/>
              </a:solidFill>
            </a:endParaRPr>
          </a:p>
          <a:p>
            <a:r>
              <a:rPr lang="en-US" sz="1600" b="1" dirty="0">
                <a:solidFill>
                  <a:schemeClr val="accent3"/>
                </a:solidFill>
              </a:rPr>
              <a:t>Break-even age: 82.4</a:t>
            </a:r>
            <a:endParaRPr lang="en-US" sz="1400" b="1" dirty="0">
              <a:solidFill>
                <a:schemeClr val="accent3"/>
              </a:solidFill>
              <a:latin typeface="Arial" charset="0"/>
              <a:ea typeface="ＭＳ Ｐゴシック" charset="0"/>
              <a:cs typeface="ＭＳ Ｐゴシック" charset="0"/>
            </a:endParaRPr>
          </a:p>
        </p:txBody>
      </p:sp>
      <p:sp>
        <p:nvSpPr>
          <p:cNvPr id="32" name="Text Box 514">
            <a:extLst>
              <a:ext uri="{FF2B5EF4-FFF2-40B4-BE49-F238E27FC236}">
                <a16:creationId xmlns:a16="http://schemas.microsoft.com/office/drawing/2014/main" id="{4CA1C960-FE3A-564B-86F0-F1EAD6E39060}"/>
              </a:ext>
            </a:extLst>
          </p:cNvPr>
          <p:cNvSpPr txBox="1">
            <a:spLocks noChangeArrowheads="1"/>
          </p:cNvSpPr>
          <p:nvPr/>
        </p:nvSpPr>
        <p:spPr bwMode="auto">
          <a:xfrm>
            <a:off x="9184477" y="3333531"/>
            <a:ext cx="1282612" cy="892620"/>
          </a:xfrm>
          <a:prstGeom prst="rect">
            <a:avLst/>
          </a:prstGeom>
          <a:noFill/>
          <a:ln>
            <a:noFill/>
          </a:ln>
          <a:effectLst/>
        </p:spPr>
        <p:txBody>
          <a:bodyPr lIns="182880" tIns="137160" rIns="0" bIns="182880" anchor="ctr"/>
          <a:lstStyle/>
          <a:p>
            <a:r>
              <a:rPr lang="en-US" sz="1600" b="1" dirty="0"/>
              <a:t>$335,280</a:t>
            </a:r>
            <a:endParaRPr lang="en-US" sz="1600" b="1" dirty="0">
              <a:solidFill>
                <a:schemeClr val="accent1"/>
              </a:solidFill>
            </a:endParaRPr>
          </a:p>
          <a:p>
            <a:r>
              <a:rPr lang="en-US" sz="1600" b="1" dirty="0">
                <a:solidFill>
                  <a:srgbClr val="298FC2"/>
                </a:solidFill>
              </a:rPr>
              <a:t>Break-even age: 80.5</a:t>
            </a:r>
            <a:endParaRPr lang="en-US" sz="1400" b="1" dirty="0">
              <a:solidFill>
                <a:srgbClr val="298FC2"/>
              </a:solidFill>
              <a:latin typeface="Arial" charset="0"/>
              <a:ea typeface="ＭＳ Ｐゴシック" charset="0"/>
              <a:cs typeface="ＭＳ Ｐゴシック" charset="0"/>
            </a:endParaRPr>
          </a:p>
        </p:txBody>
      </p:sp>
      <p:grpSp>
        <p:nvGrpSpPr>
          <p:cNvPr id="34" name="Group 33">
            <a:extLst>
              <a:ext uri="{FF2B5EF4-FFF2-40B4-BE49-F238E27FC236}">
                <a16:creationId xmlns:a16="http://schemas.microsoft.com/office/drawing/2014/main" id="{E074C9C7-0790-440D-8DF9-FBFC6EF80949}"/>
              </a:ext>
            </a:extLst>
          </p:cNvPr>
          <p:cNvGrpSpPr/>
          <p:nvPr/>
        </p:nvGrpSpPr>
        <p:grpSpPr>
          <a:xfrm>
            <a:off x="1674249" y="5349204"/>
            <a:ext cx="570689" cy="573762"/>
            <a:chOff x="1425389" y="5190564"/>
            <a:chExt cx="806824" cy="811168"/>
          </a:xfrm>
        </p:grpSpPr>
        <p:sp>
          <p:nvSpPr>
            <p:cNvPr id="35" name="Oval 34">
              <a:extLst>
                <a:ext uri="{FF2B5EF4-FFF2-40B4-BE49-F238E27FC236}">
                  <a16:creationId xmlns:a16="http://schemas.microsoft.com/office/drawing/2014/main" id="{AA8911F4-98CE-4C5D-9459-0376CB6A00B5}"/>
                </a:ext>
              </a:extLst>
            </p:cNvPr>
            <p:cNvSpPr/>
            <p:nvPr/>
          </p:nvSpPr>
          <p:spPr>
            <a:xfrm>
              <a:off x="1425389" y="5190564"/>
              <a:ext cx="806824" cy="806824"/>
            </a:xfrm>
            <a:prstGeom prst="ellipse">
              <a:avLst/>
            </a:prstGeom>
            <a:solidFill>
              <a:srgbClr val="858C9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5">
              <a:extLst>
                <a:ext uri="{FF2B5EF4-FFF2-40B4-BE49-F238E27FC236}">
                  <a16:creationId xmlns:a16="http://schemas.microsoft.com/office/drawing/2014/main" id="{4C5EFD87-810F-4232-ADA1-1D2F1DD5D2B3}"/>
                </a:ext>
              </a:extLst>
            </p:cNvPr>
            <p:cNvSpPr txBox="1">
              <a:spLocks noChangeArrowheads="1"/>
            </p:cNvSpPr>
            <p:nvPr/>
          </p:nvSpPr>
          <p:spPr bwMode="auto">
            <a:xfrm>
              <a:off x="1492692" y="5436068"/>
              <a:ext cx="664473" cy="56566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b="1" dirty="0">
                  <a:solidFill>
                    <a:schemeClr val="bg1"/>
                  </a:solidFill>
                  <a:latin typeface="Arial" charset="0"/>
                  <a:ea typeface="ＭＳ Ｐゴシック" charset="0"/>
                  <a:cs typeface="ＭＳ Ｐゴシック" charset="0"/>
                </a:rPr>
                <a:t>62</a:t>
              </a:r>
            </a:p>
          </p:txBody>
        </p:sp>
        <p:sp>
          <p:nvSpPr>
            <p:cNvPr id="37" name="Text Box 42">
              <a:extLst>
                <a:ext uri="{FF2B5EF4-FFF2-40B4-BE49-F238E27FC236}">
                  <a16:creationId xmlns:a16="http://schemas.microsoft.com/office/drawing/2014/main" id="{E0A95C65-B657-49E7-B8F8-24EAA4650F66}"/>
                </a:ext>
              </a:extLst>
            </p:cNvPr>
            <p:cNvSpPr txBox="1">
              <a:spLocks noChangeArrowheads="1"/>
            </p:cNvSpPr>
            <p:nvPr/>
          </p:nvSpPr>
          <p:spPr bwMode="auto">
            <a:xfrm>
              <a:off x="1447765" y="5251917"/>
              <a:ext cx="690787" cy="3693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bg1"/>
                  </a:solidFill>
                  <a:latin typeface="Arial" charset="0"/>
                  <a:ea typeface="ＭＳ Ｐゴシック" charset="0"/>
                  <a:cs typeface="ＭＳ Ｐゴシック" charset="0"/>
                </a:rPr>
                <a:t>AGE</a:t>
              </a:r>
            </a:p>
          </p:txBody>
        </p:sp>
      </p:grpSp>
    </p:spTree>
    <p:custDataLst>
      <p:tags r:id="rId1"/>
    </p:custDataLst>
    <p:extLst>
      <p:ext uri="{BB962C8B-B14F-4D97-AF65-F5344CB8AC3E}">
        <p14:creationId xmlns:p14="http://schemas.microsoft.com/office/powerpoint/2010/main" val="193661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2004" y="186643"/>
            <a:ext cx="10918280" cy="838200"/>
          </a:xfrm>
        </p:spPr>
        <p:txBody>
          <a:bodyPr/>
          <a:lstStyle/>
          <a:p>
            <a:r>
              <a:rPr lang="en-US" dirty="0"/>
              <a:t>Longevity: We Are Living Longer in Retirement</a:t>
            </a:r>
            <a:br>
              <a:rPr lang="en-US" dirty="0"/>
            </a:br>
            <a:r>
              <a:rPr lang="en-US" sz="2000" b="1" dirty="0">
                <a:solidFill>
                  <a:srgbClr val="768692"/>
                </a:solidFill>
              </a:rPr>
              <a:t>Retirement years could exceed working years</a:t>
            </a:r>
          </a:p>
        </p:txBody>
      </p:sp>
      <p:sp>
        <p:nvSpPr>
          <p:cNvPr id="10" name="Slide Number Placeholder 8">
            <a:extLst>
              <a:ext uri="{FF2B5EF4-FFF2-40B4-BE49-F238E27FC236}">
                <a16:creationId xmlns:a16="http://schemas.microsoft.com/office/drawing/2014/main" id="{B4B9FA82-5D27-43F7-A478-F713148351A6}"/>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7</a:t>
            </a:fld>
            <a:endParaRPr lang="en-US" sz="1000" kern="0" dirty="0">
              <a:solidFill>
                <a:schemeClr val="tx1"/>
              </a:solidFill>
            </a:endParaRPr>
          </a:p>
        </p:txBody>
      </p:sp>
      <p:sp>
        <p:nvSpPr>
          <p:cNvPr id="12" name="Footer Placeholder 3">
            <a:extLst>
              <a:ext uri="{FF2B5EF4-FFF2-40B4-BE49-F238E27FC236}">
                <a16:creationId xmlns:a16="http://schemas.microsoft.com/office/drawing/2014/main" id="{66810224-2BBD-4D7D-A8B4-8C9C1DC378E0}"/>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3" name="Text Box 21">
            <a:extLst>
              <a:ext uri="{FF2B5EF4-FFF2-40B4-BE49-F238E27FC236}">
                <a16:creationId xmlns:a16="http://schemas.microsoft.com/office/drawing/2014/main" id="{64723B72-B562-4E9D-BAE4-B9A99F54F445}"/>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dirty="0"/>
              <a:t>Source: Social Security Administration Life Expectancy Calculator, 2020. Figure assumes a person is in good health.</a:t>
            </a:r>
          </a:p>
        </p:txBody>
      </p:sp>
      <p:sp>
        <p:nvSpPr>
          <p:cNvPr id="14" name="Rectangle 68">
            <a:extLst>
              <a:ext uri="{FF2B5EF4-FFF2-40B4-BE49-F238E27FC236}">
                <a16:creationId xmlns:a16="http://schemas.microsoft.com/office/drawing/2014/main" id="{270DCC01-8B00-D646-9B54-0B3FEC62C96F}"/>
              </a:ext>
            </a:extLst>
          </p:cNvPr>
          <p:cNvSpPr>
            <a:spLocks noChangeArrowheads="1"/>
          </p:cNvSpPr>
          <p:nvPr/>
        </p:nvSpPr>
        <p:spPr bwMode="auto">
          <a:xfrm>
            <a:off x="2389955" y="5585341"/>
            <a:ext cx="6055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600" dirty="0"/>
              <a:t>1960</a:t>
            </a:r>
            <a:endParaRPr lang="en-US" altLang="en-US" sz="1600" b="0" dirty="0"/>
          </a:p>
        </p:txBody>
      </p:sp>
      <p:sp>
        <p:nvSpPr>
          <p:cNvPr id="15" name="Rectangle 69">
            <a:extLst>
              <a:ext uri="{FF2B5EF4-FFF2-40B4-BE49-F238E27FC236}">
                <a16:creationId xmlns:a16="http://schemas.microsoft.com/office/drawing/2014/main" id="{8FF8B3FB-3306-0D42-8195-867D4C6D4043}"/>
              </a:ext>
            </a:extLst>
          </p:cNvPr>
          <p:cNvSpPr>
            <a:spLocks noChangeArrowheads="1"/>
          </p:cNvSpPr>
          <p:nvPr/>
        </p:nvSpPr>
        <p:spPr bwMode="auto">
          <a:xfrm>
            <a:off x="5527828" y="5585341"/>
            <a:ext cx="6055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1600" dirty="0"/>
              <a:t>2020</a:t>
            </a:r>
            <a:endParaRPr lang="en-US" altLang="en-US" sz="1600" b="0" dirty="0"/>
          </a:p>
        </p:txBody>
      </p:sp>
      <p:sp>
        <p:nvSpPr>
          <p:cNvPr id="16" name="Rectangle 70">
            <a:extLst>
              <a:ext uri="{FF2B5EF4-FFF2-40B4-BE49-F238E27FC236}">
                <a16:creationId xmlns:a16="http://schemas.microsoft.com/office/drawing/2014/main" id="{62A4D51A-D255-344B-A3ED-8A70FE2108F1}"/>
              </a:ext>
            </a:extLst>
          </p:cNvPr>
          <p:cNvSpPr>
            <a:spLocks noChangeArrowheads="1"/>
          </p:cNvSpPr>
          <p:nvPr/>
        </p:nvSpPr>
        <p:spPr bwMode="auto">
          <a:xfrm>
            <a:off x="980255" y="2193267"/>
            <a:ext cx="152030" cy="152030"/>
          </a:xfrm>
          <a:prstGeom prst="rect">
            <a:avLst/>
          </a:prstGeom>
          <a:solidFill>
            <a:schemeClr val="accent1"/>
          </a:solidFill>
          <a:ln>
            <a:noFill/>
          </a:ln>
        </p:spPr>
        <p:txBody>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17" name="Rectangle 71">
            <a:extLst>
              <a:ext uri="{FF2B5EF4-FFF2-40B4-BE49-F238E27FC236}">
                <a16:creationId xmlns:a16="http://schemas.microsoft.com/office/drawing/2014/main" id="{49831715-4684-CE42-B212-722D6CC70F99}"/>
              </a:ext>
            </a:extLst>
          </p:cNvPr>
          <p:cNvSpPr>
            <a:spLocks noChangeArrowheads="1"/>
          </p:cNvSpPr>
          <p:nvPr/>
        </p:nvSpPr>
        <p:spPr bwMode="auto">
          <a:xfrm>
            <a:off x="1199400" y="2162693"/>
            <a:ext cx="38792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Male</a:t>
            </a:r>
            <a:endParaRPr lang="en-US" altLang="en-US" sz="1600" b="0" dirty="0"/>
          </a:p>
        </p:txBody>
      </p:sp>
      <p:sp>
        <p:nvSpPr>
          <p:cNvPr id="18" name="Rectangle 72">
            <a:extLst>
              <a:ext uri="{FF2B5EF4-FFF2-40B4-BE49-F238E27FC236}">
                <a16:creationId xmlns:a16="http://schemas.microsoft.com/office/drawing/2014/main" id="{8FE6CB3F-DC40-7B46-8781-2DC6DA1C6910}"/>
              </a:ext>
            </a:extLst>
          </p:cNvPr>
          <p:cNvSpPr>
            <a:spLocks noChangeArrowheads="1"/>
          </p:cNvSpPr>
          <p:nvPr/>
        </p:nvSpPr>
        <p:spPr bwMode="auto">
          <a:xfrm>
            <a:off x="1913389" y="2194854"/>
            <a:ext cx="150435" cy="150435"/>
          </a:xfrm>
          <a:prstGeom prst="rect">
            <a:avLst/>
          </a:prstGeom>
          <a:solidFill>
            <a:schemeClr val="accent2"/>
          </a:solidFill>
          <a:ln>
            <a:noFill/>
          </a:ln>
        </p:spPr>
        <p:txBody>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endParaRPr lang="en-US" altLang="en-US" dirty="0"/>
          </a:p>
        </p:txBody>
      </p:sp>
      <p:sp>
        <p:nvSpPr>
          <p:cNvPr id="19" name="Rectangle 73">
            <a:extLst>
              <a:ext uri="{FF2B5EF4-FFF2-40B4-BE49-F238E27FC236}">
                <a16:creationId xmlns:a16="http://schemas.microsoft.com/office/drawing/2014/main" id="{707E7000-E1DA-3342-89FF-4C8C718A64FC}"/>
              </a:ext>
            </a:extLst>
          </p:cNvPr>
          <p:cNvSpPr>
            <a:spLocks noChangeArrowheads="1"/>
          </p:cNvSpPr>
          <p:nvPr/>
        </p:nvSpPr>
        <p:spPr bwMode="auto">
          <a:xfrm>
            <a:off x="2134557" y="2162693"/>
            <a:ext cx="5963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Female</a:t>
            </a:r>
            <a:endParaRPr lang="en-US" altLang="en-US" sz="1600" b="0" dirty="0"/>
          </a:p>
        </p:txBody>
      </p:sp>
      <p:sp>
        <p:nvSpPr>
          <p:cNvPr id="20" name="Rectangle 79">
            <a:extLst>
              <a:ext uri="{FF2B5EF4-FFF2-40B4-BE49-F238E27FC236}">
                <a16:creationId xmlns:a16="http://schemas.microsoft.com/office/drawing/2014/main" id="{72AABD88-7E45-BC48-8832-5CEC781E061B}"/>
              </a:ext>
            </a:extLst>
          </p:cNvPr>
          <p:cNvSpPr>
            <a:spLocks noChangeArrowheads="1"/>
          </p:cNvSpPr>
          <p:nvPr/>
        </p:nvSpPr>
        <p:spPr bwMode="auto">
          <a:xfrm>
            <a:off x="7195318" y="4620208"/>
            <a:ext cx="126287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600" dirty="0"/>
              <a:t>FRA to 70</a:t>
            </a:r>
          </a:p>
        </p:txBody>
      </p:sp>
      <p:sp>
        <p:nvSpPr>
          <p:cNvPr id="21" name="Line 50">
            <a:extLst>
              <a:ext uri="{FF2B5EF4-FFF2-40B4-BE49-F238E27FC236}">
                <a16:creationId xmlns:a16="http://schemas.microsoft.com/office/drawing/2014/main" id="{E344CD54-06C6-1144-80F8-C6ED53FB2534}"/>
              </a:ext>
            </a:extLst>
          </p:cNvPr>
          <p:cNvSpPr>
            <a:spLocks noChangeShapeType="1"/>
          </p:cNvSpPr>
          <p:nvPr/>
        </p:nvSpPr>
        <p:spPr bwMode="auto">
          <a:xfrm>
            <a:off x="1283468" y="3077135"/>
            <a:ext cx="182455" cy="0"/>
          </a:xfrm>
          <a:prstGeom prst="line">
            <a:avLst/>
          </a:prstGeom>
          <a:noFill/>
          <a:ln w="6350">
            <a:solidFill>
              <a:srgbClr val="BFBFBF"/>
            </a:solidFill>
            <a:round/>
            <a:headEnd/>
            <a:tailEnd/>
          </a:ln>
          <a:extLst>
            <a:ext uri="{909E8E84-426E-40DD-AFC4-6F175D3DCCD1}">
              <a14:hiddenFill xmlns:a14="http://schemas.microsoft.com/office/drawing/2010/main">
                <a:noFill/>
              </a14:hiddenFill>
            </a:ext>
          </a:extLst>
        </p:spPr>
        <p:txBody>
          <a:bodyPr/>
          <a:lstStyle/>
          <a:p>
            <a:endParaRPr lang="en-US" sz="1000" dirty="0"/>
          </a:p>
        </p:txBody>
      </p:sp>
      <p:sp>
        <p:nvSpPr>
          <p:cNvPr id="22" name="Line 49">
            <a:extLst>
              <a:ext uri="{FF2B5EF4-FFF2-40B4-BE49-F238E27FC236}">
                <a16:creationId xmlns:a16="http://schemas.microsoft.com/office/drawing/2014/main" id="{A2156721-C2F8-0644-A149-F5BDDE75E42A}"/>
              </a:ext>
            </a:extLst>
          </p:cNvPr>
          <p:cNvSpPr>
            <a:spLocks noChangeShapeType="1"/>
          </p:cNvSpPr>
          <p:nvPr/>
        </p:nvSpPr>
        <p:spPr bwMode="auto">
          <a:xfrm>
            <a:off x="1283468" y="3839281"/>
            <a:ext cx="182455" cy="0"/>
          </a:xfrm>
          <a:prstGeom prst="line">
            <a:avLst/>
          </a:prstGeom>
          <a:noFill/>
          <a:ln w="6350">
            <a:solidFill>
              <a:srgbClr val="BFBFBF"/>
            </a:solidFill>
            <a:round/>
            <a:headEnd/>
            <a:tailEnd/>
          </a:ln>
          <a:extLst>
            <a:ext uri="{909E8E84-426E-40DD-AFC4-6F175D3DCCD1}">
              <a14:hiddenFill xmlns:a14="http://schemas.microsoft.com/office/drawing/2010/main">
                <a:noFill/>
              </a14:hiddenFill>
            </a:ext>
          </a:extLst>
        </p:spPr>
        <p:txBody>
          <a:bodyPr/>
          <a:lstStyle/>
          <a:p>
            <a:endParaRPr lang="en-US" sz="1000" dirty="0"/>
          </a:p>
        </p:txBody>
      </p:sp>
      <p:sp>
        <p:nvSpPr>
          <p:cNvPr id="23" name="Rectangle 52">
            <a:extLst>
              <a:ext uri="{FF2B5EF4-FFF2-40B4-BE49-F238E27FC236}">
                <a16:creationId xmlns:a16="http://schemas.microsoft.com/office/drawing/2014/main" id="{91F50796-D95C-CA4B-8A14-A7442C8E2570}"/>
              </a:ext>
            </a:extLst>
          </p:cNvPr>
          <p:cNvSpPr>
            <a:spLocks noChangeArrowheads="1"/>
          </p:cNvSpPr>
          <p:nvPr/>
        </p:nvSpPr>
        <p:spPr bwMode="auto">
          <a:xfrm>
            <a:off x="1813693" y="4900160"/>
            <a:ext cx="838364" cy="605904"/>
          </a:xfrm>
          <a:prstGeom prst="rect">
            <a:avLst/>
          </a:prstGeom>
          <a:solidFill>
            <a:srgbClr val="298FC2"/>
          </a:solidFill>
          <a:ln>
            <a:noFill/>
          </a:ln>
          <a:effectLst/>
        </p:spPr>
        <p:txBody>
          <a:bodyPr/>
          <a:lstStyle/>
          <a:p>
            <a:pPr>
              <a:defRPr/>
            </a:pPr>
            <a:endParaRPr lang="en-US" dirty="0"/>
          </a:p>
        </p:txBody>
      </p:sp>
      <p:sp>
        <p:nvSpPr>
          <p:cNvPr id="24" name="Rectangle 63">
            <a:extLst>
              <a:ext uri="{FF2B5EF4-FFF2-40B4-BE49-F238E27FC236}">
                <a16:creationId xmlns:a16="http://schemas.microsoft.com/office/drawing/2014/main" id="{327CDD5F-06BB-4846-A40E-CDFF036E9EEE}"/>
              </a:ext>
            </a:extLst>
          </p:cNvPr>
          <p:cNvSpPr>
            <a:spLocks noChangeArrowheads="1"/>
          </p:cNvSpPr>
          <p:nvPr/>
        </p:nvSpPr>
        <p:spPr bwMode="auto">
          <a:xfrm>
            <a:off x="980255" y="5359488"/>
            <a:ext cx="2644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60</a:t>
            </a:r>
          </a:p>
        </p:txBody>
      </p:sp>
      <p:sp>
        <p:nvSpPr>
          <p:cNvPr id="25" name="Rectangle 64">
            <a:extLst>
              <a:ext uri="{FF2B5EF4-FFF2-40B4-BE49-F238E27FC236}">
                <a16:creationId xmlns:a16="http://schemas.microsoft.com/office/drawing/2014/main" id="{F6AF60A1-6513-E84F-A66C-A4C5D5FB6A6F}"/>
              </a:ext>
            </a:extLst>
          </p:cNvPr>
          <p:cNvSpPr>
            <a:spLocks noChangeArrowheads="1"/>
          </p:cNvSpPr>
          <p:nvPr/>
        </p:nvSpPr>
        <p:spPr bwMode="auto">
          <a:xfrm>
            <a:off x="994543" y="4441770"/>
            <a:ext cx="2644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70</a:t>
            </a:r>
          </a:p>
        </p:txBody>
      </p:sp>
      <p:sp>
        <p:nvSpPr>
          <p:cNvPr id="26" name="Rectangle 65">
            <a:extLst>
              <a:ext uri="{FF2B5EF4-FFF2-40B4-BE49-F238E27FC236}">
                <a16:creationId xmlns:a16="http://schemas.microsoft.com/office/drawing/2014/main" id="{9C0CA04F-0B70-864C-ADF3-71FCC70D0359}"/>
              </a:ext>
            </a:extLst>
          </p:cNvPr>
          <p:cNvSpPr>
            <a:spLocks noChangeArrowheads="1"/>
          </p:cNvSpPr>
          <p:nvPr/>
        </p:nvSpPr>
        <p:spPr bwMode="auto">
          <a:xfrm>
            <a:off x="980255" y="3726386"/>
            <a:ext cx="2644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80</a:t>
            </a:r>
          </a:p>
        </p:txBody>
      </p:sp>
      <p:sp>
        <p:nvSpPr>
          <p:cNvPr id="27" name="Rectangle 66">
            <a:extLst>
              <a:ext uri="{FF2B5EF4-FFF2-40B4-BE49-F238E27FC236}">
                <a16:creationId xmlns:a16="http://schemas.microsoft.com/office/drawing/2014/main" id="{1424AEAC-4C16-D84E-8377-1F6251429C5B}"/>
              </a:ext>
            </a:extLst>
          </p:cNvPr>
          <p:cNvSpPr>
            <a:spLocks noChangeArrowheads="1"/>
          </p:cNvSpPr>
          <p:nvPr/>
        </p:nvSpPr>
        <p:spPr bwMode="auto">
          <a:xfrm>
            <a:off x="980255" y="2965827"/>
            <a:ext cx="2644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90</a:t>
            </a:r>
          </a:p>
        </p:txBody>
      </p:sp>
      <p:sp>
        <p:nvSpPr>
          <p:cNvPr id="28" name="Rectangle 75">
            <a:extLst>
              <a:ext uri="{FF2B5EF4-FFF2-40B4-BE49-F238E27FC236}">
                <a16:creationId xmlns:a16="http://schemas.microsoft.com/office/drawing/2014/main" id="{6AE6B179-5B09-9142-B195-893758874B69}"/>
              </a:ext>
            </a:extLst>
          </p:cNvPr>
          <p:cNvSpPr>
            <a:spLocks noChangeArrowheads="1"/>
          </p:cNvSpPr>
          <p:nvPr/>
        </p:nvSpPr>
        <p:spPr bwMode="auto">
          <a:xfrm>
            <a:off x="1813691" y="4577829"/>
            <a:ext cx="838366" cy="314148"/>
          </a:xfrm>
          <a:prstGeom prst="rect">
            <a:avLst/>
          </a:prstGeom>
          <a:noFill/>
          <a:ln>
            <a:noFill/>
          </a:ln>
          <a:extLst>
            <a:ext uri="{909E8E84-426E-40DD-AFC4-6F175D3DCCD1}">
              <a14:hiddenFill xmlns:a14="http://schemas.microsoft.com/office/drawing/2010/main">
                <a:solidFill>
                  <a:srgbClr val="ECF6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2000" dirty="0"/>
              <a:t>66</a:t>
            </a:r>
            <a:endParaRPr lang="en-US" altLang="en-US" sz="2000" b="0" dirty="0"/>
          </a:p>
        </p:txBody>
      </p:sp>
      <p:sp>
        <p:nvSpPr>
          <p:cNvPr id="29" name="Rectangle 76">
            <a:extLst>
              <a:ext uri="{FF2B5EF4-FFF2-40B4-BE49-F238E27FC236}">
                <a16:creationId xmlns:a16="http://schemas.microsoft.com/office/drawing/2014/main" id="{8A9BE7AC-16AB-8745-99C7-9DBB7495C044}"/>
              </a:ext>
            </a:extLst>
          </p:cNvPr>
          <p:cNvSpPr>
            <a:spLocks noChangeArrowheads="1"/>
          </p:cNvSpPr>
          <p:nvPr/>
        </p:nvSpPr>
        <p:spPr bwMode="auto">
          <a:xfrm>
            <a:off x="2913831" y="4053530"/>
            <a:ext cx="838366" cy="307777"/>
          </a:xfrm>
          <a:prstGeom prst="rect">
            <a:avLst/>
          </a:prstGeom>
          <a:solidFill>
            <a:schemeClr val="bg1"/>
          </a:solidFill>
          <a:ln>
            <a:noFill/>
          </a:ln>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2000" dirty="0"/>
              <a:t>73</a:t>
            </a:r>
            <a:endParaRPr lang="en-US" altLang="en-US" sz="2000" b="0" dirty="0"/>
          </a:p>
        </p:txBody>
      </p:sp>
      <p:sp>
        <p:nvSpPr>
          <p:cNvPr id="30" name="Rectangle 77">
            <a:extLst>
              <a:ext uri="{FF2B5EF4-FFF2-40B4-BE49-F238E27FC236}">
                <a16:creationId xmlns:a16="http://schemas.microsoft.com/office/drawing/2014/main" id="{F8BAAA9D-1EDD-4E4F-9E46-6C51B07EF618}"/>
              </a:ext>
            </a:extLst>
          </p:cNvPr>
          <p:cNvSpPr>
            <a:spLocks noChangeArrowheads="1"/>
          </p:cNvSpPr>
          <p:nvPr/>
        </p:nvSpPr>
        <p:spPr bwMode="auto">
          <a:xfrm>
            <a:off x="4887094" y="3261763"/>
            <a:ext cx="838364" cy="307777"/>
          </a:xfrm>
          <a:prstGeom prst="rect">
            <a:avLst/>
          </a:prstGeom>
          <a:solidFill>
            <a:schemeClr val="bg1"/>
          </a:solidFill>
          <a:ln>
            <a:noFill/>
          </a:ln>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2000" dirty="0"/>
              <a:t>84</a:t>
            </a:r>
            <a:endParaRPr lang="en-US" altLang="en-US" sz="2000" b="0" dirty="0"/>
          </a:p>
        </p:txBody>
      </p:sp>
      <p:sp>
        <p:nvSpPr>
          <p:cNvPr id="31" name="Rectangle 80">
            <a:extLst>
              <a:ext uri="{FF2B5EF4-FFF2-40B4-BE49-F238E27FC236}">
                <a16:creationId xmlns:a16="http://schemas.microsoft.com/office/drawing/2014/main" id="{6A4B3788-220B-A647-A966-6F085EF8D680}"/>
              </a:ext>
            </a:extLst>
          </p:cNvPr>
          <p:cNvSpPr>
            <a:spLocks noChangeArrowheads="1"/>
          </p:cNvSpPr>
          <p:nvPr/>
        </p:nvSpPr>
        <p:spPr bwMode="auto">
          <a:xfrm>
            <a:off x="5985644" y="3112644"/>
            <a:ext cx="838364" cy="307777"/>
          </a:xfrm>
          <a:prstGeom prst="rect">
            <a:avLst/>
          </a:prstGeom>
          <a:noFill/>
          <a:ln>
            <a:noFill/>
          </a:ln>
          <a:extLst>
            <a:ext uri="{909E8E84-426E-40DD-AFC4-6F175D3DCCD1}">
              <a14:hiddenFill xmlns:a14="http://schemas.microsoft.com/office/drawing/2010/main">
                <a:solidFill>
                  <a:srgbClr val="ECF6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lgn="ctr" eaLnBrk="1" hangingPunct="1"/>
            <a:r>
              <a:rPr lang="en-US" altLang="en-US" sz="2000" dirty="0"/>
              <a:t>87</a:t>
            </a:r>
            <a:endParaRPr lang="en-US" altLang="en-US" sz="2000" b="0" dirty="0"/>
          </a:p>
        </p:txBody>
      </p:sp>
      <p:sp>
        <p:nvSpPr>
          <p:cNvPr id="32" name="Rectangle 84">
            <a:extLst>
              <a:ext uri="{FF2B5EF4-FFF2-40B4-BE49-F238E27FC236}">
                <a16:creationId xmlns:a16="http://schemas.microsoft.com/office/drawing/2014/main" id="{FA5F433E-EB0D-A64B-B497-32FCD8EC4D7D}"/>
              </a:ext>
            </a:extLst>
          </p:cNvPr>
          <p:cNvSpPr>
            <a:spLocks noChangeArrowheads="1"/>
          </p:cNvSpPr>
          <p:nvPr/>
        </p:nvSpPr>
        <p:spPr bwMode="auto">
          <a:xfrm>
            <a:off x="980255" y="1714562"/>
            <a:ext cx="39754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800" dirty="0"/>
              <a:t>AVERAGE LIFE EXPECTANCY AT 65</a:t>
            </a:r>
            <a:endParaRPr lang="en-US" altLang="en-US" sz="2000" b="0" dirty="0"/>
          </a:p>
        </p:txBody>
      </p:sp>
      <p:sp>
        <p:nvSpPr>
          <p:cNvPr id="33" name="Rectangle 53">
            <a:extLst>
              <a:ext uri="{FF2B5EF4-FFF2-40B4-BE49-F238E27FC236}">
                <a16:creationId xmlns:a16="http://schemas.microsoft.com/office/drawing/2014/main" id="{A0B46285-E73C-0943-9723-DF11E0CFB526}"/>
              </a:ext>
            </a:extLst>
          </p:cNvPr>
          <p:cNvSpPr>
            <a:spLocks noChangeArrowheads="1"/>
          </p:cNvSpPr>
          <p:nvPr/>
        </p:nvSpPr>
        <p:spPr bwMode="auto">
          <a:xfrm>
            <a:off x="4887093" y="3612225"/>
            <a:ext cx="838364" cy="1895996"/>
          </a:xfrm>
          <a:prstGeom prst="rect">
            <a:avLst/>
          </a:prstGeom>
          <a:solidFill>
            <a:srgbClr val="298FC2"/>
          </a:solidFill>
          <a:ln>
            <a:noFill/>
          </a:ln>
          <a:effectLst/>
        </p:spPr>
        <p:txBody>
          <a:bodyPr/>
          <a:lstStyle/>
          <a:p>
            <a:pPr>
              <a:defRPr/>
            </a:pPr>
            <a:endParaRPr lang="en-US" dirty="0">
              <a:solidFill>
                <a:srgbClr val="648C1C"/>
              </a:solidFill>
            </a:endParaRPr>
          </a:p>
        </p:txBody>
      </p:sp>
      <p:sp>
        <p:nvSpPr>
          <p:cNvPr id="34" name="Rectangle 55">
            <a:extLst>
              <a:ext uri="{FF2B5EF4-FFF2-40B4-BE49-F238E27FC236}">
                <a16:creationId xmlns:a16="http://schemas.microsoft.com/office/drawing/2014/main" id="{C74B3BA7-5C1A-C44A-8E0C-B5EDB5B74975}"/>
              </a:ext>
            </a:extLst>
          </p:cNvPr>
          <p:cNvSpPr>
            <a:spLocks noChangeArrowheads="1"/>
          </p:cNvSpPr>
          <p:nvPr/>
        </p:nvSpPr>
        <p:spPr bwMode="auto">
          <a:xfrm>
            <a:off x="5985643" y="3444912"/>
            <a:ext cx="838364" cy="2063309"/>
          </a:xfrm>
          <a:prstGeom prst="rect">
            <a:avLst/>
          </a:prstGeom>
          <a:solidFill>
            <a:srgbClr val="7A9B3D"/>
          </a:solidFill>
          <a:ln>
            <a:noFill/>
          </a:ln>
          <a:effectLst/>
        </p:spPr>
        <p:txBody>
          <a:bodyPr/>
          <a:lstStyle/>
          <a:p>
            <a:pPr>
              <a:defRPr/>
            </a:pPr>
            <a:endParaRPr lang="en-US" dirty="0"/>
          </a:p>
        </p:txBody>
      </p:sp>
      <p:sp>
        <p:nvSpPr>
          <p:cNvPr id="35" name="Rectangle 54">
            <a:extLst>
              <a:ext uri="{FF2B5EF4-FFF2-40B4-BE49-F238E27FC236}">
                <a16:creationId xmlns:a16="http://schemas.microsoft.com/office/drawing/2014/main" id="{CDFEFC14-70B6-8E45-8353-F478919B9650}"/>
              </a:ext>
            </a:extLst>
          </p:cNvPr>
          <p:cNvSpPr>
            <a:spLocks noChangeArrowheads="1"/>
          </p:cNvSpPr>
          <p:nvPr/>
        </p:nvSpPr>
        <p:spPr bwMode="auto">
          <a:xfrm>
            <a:off x="2913830" y="4381389"/>
            <a:ext cx="838366" cy="1099186"/>
          </a:xfrm>
          <a:prstGeom prst="rect">
            <a:avLst/>
          </a:prstGeom>
          <a:solidFill>
            <a:srgbClr val="7A9B3D"/>
          </a:solidFill>
          <a:ln>
            <a:noFill/>
          </a:ln>
          <a:effectLst/>
        </p:spPr>
        <p:txBody>
          <a:bodyPr/>
          <a:lstStyle/>
          <a:p>
            <a:pPr>
              <a:defRPr/>
            </a:pPr>
            <a:endParaRPr lang="en-US" dirty="0"/>
          </a:p>
        </p:txBody>
      </p:sp>
      <p:sp>
        <p:nvSpPr>
          <p:cNvPr id="36" name="Line 47">
            <a:extLst>
              <a:ext uri="{FF2B5EF4-FFF2-40B4-BE49-F238E27FC236}">
                <a16:creationId xmlns:a16="http://schemas.microsoft.com/office/drawing/2014/main" id="{CB0078C7-3A83-F14E-B0A6-55E498A3AE6C}"/>
              </a:ext>
            </a:extLst>
          </p:cNvPr>
          <p:cNvSpPr>
            <a:spLocks noChangeShapeType="1"/>
          </p:cNvSpPr>
          <p:nvPr/>
        </p:nvSpPr>
        <p:spPr bwMode="auto">
          <a:xfrm>
            <a:off x="1283468" y="5486673"/>
            <a:ext cx="8075334" cy="0"/>
          </a:xfrm>
          <a:prstGeom prst="line">
            <a:avLst/>
          </a:prstGeom>
          <a:noFill/>
          <a:ln w="12700">
            <a:solidFill>
              <a:srgbClr val="99999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Rectangle 480">
            <a:extLst>
              <a:ext uri="{FF2B5EF4-FFF2-40B4-BE49-F238E27FC236}">
                <a16:creationId xmlns:a16="http://schemas.microsoft.com/office/drawing/2014/main" id="{6AAB564D-F862-9541-86BF-43BCB99FF64C}"/>
              </a:ext>
            </a:extLst>
          </p:cNvPr>
          <p:cNvSpPr>
            <a:spLocks noChangeArrowheads="1"/>
          </p:cNvSpPr>
          <p:nvPr/>
        </p:nvSpPr>
        <p:spPr bwMode="auto">
          <a:xfrm rot="-5400000">
            <a:off x="537858" y="3959546"/>
            <a:ext cx="31899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eaLnBrk="1" hangingPunct="1"/>
            <a:r>
              <a:rPr lang="en-US" altLang="en-US" sz="1400" b="0" dirty="0"/>
              <a:t>Age</a:t>
            </a:r>
          </a:p>
        </p:txBody>
      </p:sp>
      <p:cxnSp>
        <p:nvCxnSpPr>
          <p:cNvPr id="38" name="Straight Connector 37">
            <a:extLst>
              <a:ext uri="{FF2B5EF4-FFF2-40B4-BE49-F238E27FC236}">
                <a16:creationId xmlns:a16="http://schemas.microsoft.com/office/drawing/2014/main" id="{2A1F3731-BC34-984B-85D2-EA099CF4C26E}"/>
              </a:ext>
            </a:extLst>
          </p:cNvPr>
          <p:cNvCxnSpPr/>
          <p:nvPr/>
        </p:nvCxnSpPr>
        <p:spPr>
          <a:xfrm>
            <a:off x="4201816" y="5392773"/>
            <a:ext cx="0" cy="87804"/>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41" name="Line 98">
            <a:extLst>
              <a:ext uri="{FF2B5EF4-FFF2-40B4-BE49-F238E27FC236}">
                <a16:creationId xmlns:a16="http://schemas.microsoft.com/office/drawing/2014/main" id="{28A4883C-CFC0-404B-A345-45E3410DCD8E}"/>
              </a:ext>
            </a:extLst>
          </p:cNvPr>
          <p:cNvSpPr>
            <a:spLocks noChangeShapeType="1"/>
          </p:cNvSpPr>
          <p:nvPr/>
        </p:nvSpPr>
        <p:spPr bwMode="auto">
          <a:xfrm>
            <a:off x="1273943" y="4891977"/>
            <a:ext cx="8071110" cy="0"/>
          </a:xfrm>
          <a:prstGeom prst="line">
            <a:avLst/>
          </a:prstGeom>
          <a:noFill/>
          <a:ln w="63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sp>
        <p:nvSpPr>
          <p:cNvPr id="40" name="Line 48">
            <a:extLst>
              <a:ext uri="{FF2B5EF4-FFF2-40B4-BE49-F238E27FC236}">
                <a16:creationId xmlns:a16="http://schemas.microsoft.com/office/drawing/2014/main" id="{84B71556-C903-F748-97C0-CFB226A22B95}"/>
              </a:ext>
            </a:extLst>
          </p:cNvPr>
          <p:cNvSpPr>
            <a:spLocks noChangeShapeType="1"/>
          </p:cNvSpPr>
          <p:nvPr/>
        </p:nvSpPr>
        <p:spPr bwMode="auto">
          <a:xfrm>
            <a:off x="1283468" y="4572130"/>
            <a:ext cx="8058440"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 name="Rectangle 47">
            <a:extLst>
              <a:ext uri="{FF2B5EF4-FFF2-40B4-BE49-F238E27FC236}">
                <a16:creationId xmlns:a16="http://schemas.microsoft.com/office/drawing/2014/main" id="{230492CA-DE11-FB4D-9868-DF2459B0D249}"/>
              </a:ext>
            </a:extLst>
          </p:cNvPr>
          <p:cNvSpPr/>
          <p:nvPr/>
        </p:nvSpPr>
        <p:spPr>
          <a:xfrm>
            <a:off x="7415212" y="1814743"/>
            <a:ext cx="4776787" cy="91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Box 18">
            <a:extLst>
              <a:ext uri="{FF2B5EF4-FFF2-40B4-BE49-F238E27FC236}">
                <a16:creationId xmlns:a16="http://schemas.microsoft.com/office/drawing/2014/main" id="{CD48ED83-F065-864C-B223-5D5CB26B10B5}"/>
              </a:ext>
            </a:extLst>
          </p:cNvPr>
          <p:cNvSpPr txBox="1">
            <a:spLocks noChangeArrowheads="1"/>
          </p:cNvSpPr>
          <p:nvPr/>
        </p:nvSpPr>
        <p:spPr bwMode="auto">
          <a:xfrm>
            <a:off x="7741028" y="2000585"/>
            <a:ext cx="4204793" cy="553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800" b="1" dirty="0">
                <a:solidFill>
                  <a:srgbClr val="75787B"/>
                </a:solidFill>
                <a:latin typeface="Arial" charset="0"/>
                <a:ea typeface="ＭＳ Ｐゴシック" charset="0"/>
                <a:cs typeface="ＭＳ Ｐゴシック" charset="0"/>
              </a:rPr>
              <a:t>You could spend more </a:t>
            </a:r>
            <a:br>
              <a:rPr lang="en-US" sz="1800" b="1" dirty="0">
                <a:solidFill>
                  <a:srgbClr val="75787B"/>
                </a:solidFill>
                <a:latin typeface="Arial" charset="0"/>
                <a:ea typeface="ＭＳ Ｐゴシック" charset="0"/>
                <a:cs typeface="ＭＳ Ｐゴシック" charset="0"/>
              </a:rPr>
            </a:br>
            <a:r>
              <a:rPr lang="en-US" sz="1800" b="1" dirty="0">
                <a:solidFill>
                  <a:srgbClr val="75787B"/>
                </a:solidFill>
                <a:latin typeface="Arial" charset="0"/>
                <a:ea typeface="ＭＳ Ｐゴシック" charset="0"/>
                <a:cs typeface="ＭＳ Ｐゴシック" charset="0"/>
              </a:rPr>
              <a:t>than 20 years in retirement</a:t>
            </a:r>
          </a:p>
        </p:txBody>
      </p:sp>
    </p:spTree>
    <p:custDataLst>
      <p:tags r:id="rId1"/>
    </p:custDataLst>
    <p:extLst>
      <p:ext uri="{BB962C8B-B14F-4D97-AF65-F5344CB8AC3E}">
        <p14:creationId xmlns:p14="http://schemas.microsoft.com/office/powerpoint/2010/main" val="1684316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2FB64A4B-8A59-874A-A15B-EB478D02A615}"/>
              </a:ext>
            </a:extLst>
          </p:cNvPr>
          <p:cNvSpPr/>
          <p:nvPr/>
        </p:nvSpPr>
        <p:spPr>
          <a:xfrm>
            <a:off x="7428598" y="2652195"/>
            <a:ext cx="4763402" cy="18251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p:txBody>
          <a:bodyPr/>
          <a:lstStyle/>
          <a:p>
            <a:r>
              <a:rPr lang="en-US" dirty="0"/>
              <a:t>Social Security by the Numbers</a:t>
            </a:r>
            <a:br>
              <a:rPr lang="en-US" dirty="0"/>
            </a:br>
            <a:r>
              <a:rPr lang="en-US" sz="2000" b="1" dirty="0">
                <a:solidFill>
                  <a:srgbClr val="768692"/>
                </a:solidFill>
              </a:rPr>
              <a:t>In 2022, an average of 66 million Americans per month will receive a Social Security benefit, totaling over one trillion dollars in benefits paid during the year.</a:t>
            </a:r>
            <a:r>
              <a:rPr lang="en-US" sz="2000" b="1" baseline="30000" dirty="0">
                <a:solidFill>
                  <a:srgbClr val="768692"/>
                </a:solidFill>
              </a:rPr>
              <a:t>1</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8</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133042"/>
            <a:ext cx="9046109" cy="42209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FontTx/>
              <a:buNone/>
            </a:pPr>
            <a:r>
              <a:rPr lang="en-US" altLang="en-US" sz="1000" b="1" dirty="0"/>
              <a:t>1. </a:t>
            </a:r>
            <a:r>
              <a:rPr lang="en-US" altLang="en-US" sz="1000" dirty="0"/>
              <a:t>Social Security Administration Fact Sheet, 2022.</a:t>
            </a:r>
          </a:p>
          <a:p>
            <a:pPr eaLnBrk="1" hangingPunct="1">
              <a:spcBef>
                <a:spcPct val="0"/>
              </a:spcBef>
              <a:buClrTx/>
              <a:buSzTx/>
              <a:buFontTx/>
              <a:buNone/>
            </a:pPr>
            <a:r>
              <a:rPr lang="en-US" altLang="en-US" sz="1000" b="1" dirty="0"/>
              <a:t>2. </a:t>
            </a:r>
            <a:r>
              <a:rPr lang="en-US" altLang="en-US" sz="1000" dirty="0"/>
              <a:t>Social Security Administration Annual Statistical Supplement, 2020.</a:t>
            </a:r>
          </a:p>
        </p:txBody>
      </p:sp>
      <p:sp>
        <p:nvSpPr>
          <p:cNvPr id="19" name="Rectangle 18">
            <a:extLst>
              <a:ext uri="{FF2B5EF4-FFF2-40B4-BE49-F238E27FC236}">
                <a16:creationId xmlns:a16="http://schemas.microsoft.com/office/drawing/2014/main" id="{772B75BF-B39D-0842-8FC6-1970753F199C}"/>
              </a:ext>
            </a:extLst>
          </p:cNvPr>
          <p:cNvSpPr/>
          <p:nvPr/>
        </p:nvSpPr>
        <p:spPr>
          <a:xfrm>
            <a:off x="573545" y="3166342"/>
            <a:ext cx="5355768" cy="93995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E7447FB-40A4-6B49-B53E-311C5C2D3DAB}"/>
              </a:ext>
            </a:extLst>
          </p:cNvPr>
          <p:cNvSpPr/>
          <p:nvPr/>
        </p:nvSpPr>
        <p:spPr>
          <a:xfrm>
            <a:off x="573545" y="4328163"/>
            <a:ext cx="5084306" cy="93292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E5C338F-526E-9848-9E97-6F40A2287FD6}"/>
              </a:ext>
            </a:extLst>
          </p:cNvPr>
          <p:cNvSpPr/>
          <p:nvPr/>
        </p:nvSpPr>
        <p:spPr>
          <a:xfrm>
            <a:off x="573544" y="2035697"/>
            <a:ext cx="5245101" cy="915109"/>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D514051E-DB91-9B49-9040-B8A2706EAD7F}"/>
              </a:ext>
            </a:extLst>
          </p:cNvPr>
          <p:cNvSpPr/>
          <p:nvPr/>
        </p:nvSpPr>
        <p:spPr>
          <a:xfrm>
            <a:off x="473553" y="1486394"/>
            <a:ext cx="6955948" cy="369332"/>
          </a:xfrm>
          <a:prstGeom prst="rect">
            <a:avLst/>
          </a:prstGeom>
        </p:spPr>
        <p:txBody>
          <a:bodyPr wrap="square">
            <a:spAutoFit/>
          </a:bodyPr>
          <a:lstStyle/>
          <a:p>
            <a:pPr lvl="0" defTabSz="914218" fontAlgn="auto">
              <a:spcBef>
                <a:spcPts val="0"/>
              </a:spcBef>
              <a:spcAft>
                <a:spcPts val="0"/>
              </a:spcAft>
            </a:pPr>
            <a:r>
              <a:rPr lang="en-US" sz="1800" b="1" dirty="0">
                <a:ea typeface="+mn-ea"/>
                <a:cs typeface="Arial" panose="020B0604020202020204" pitchFamily="34" charset="0"/>
              </a:rPr>
              <a:t>SO, WHO’S TAKING THEIR BENEFITS WHEN?</a:t>
            </a:r>
            <a:r>
              <a:rPr lang="en-US" sz="1800" b="1" baseline="30000" dirty="0">
                <a:ea typeface="+mn-ea"/>
                <a:cs typeface="Arial" panose="020B0604020202020204" pitchFamily="34" charset="0"/>
              </a:rPr>
              <a:t>2</a:t>
            </a:r>
          </a:p>
        </p:txBody>
      </p:sp>
      <p:sp>
        <p:nvSpPr>
          <p:cNvPr id="23" name="Content Placeholder 2">
            <a:extLst>
              <a:ext uri="{FF2B5EF4-FFF2-40B4-BE49-F238E27FC236}">
                <a16:creationId xmlns:a16="http://schemas.microsoft.com/office/drawing/2014/main" id="{B72995F6-3789-6C47-A563-65D13B67F4C8}"/>
              </a:ext>
            </a:extLst>
          </p:cNvPr>
          <p:cNvSpPr txBox="1">
            <a:spLocks/>
          </p:cNvSpPr>
          <p:nvPr/>
        </p:nvSpPr>
        <p:spPr>
          <a:xfrm>
            <a:off x="7787356" y="2871274"/>
            <a:ext cx="3552730" cy="1479402"/>
          </a:xfrm>
          <a:prstGeom prst="rect">
            <a:avLst/>
          </a:prstGeom>
        </p:spPr>
        <p:txBody>
          <a:bodyPr>
            <a:noAutofit/>
          </a:bodyPr>
          <a:lstStyle>
            <a:lvl1pPr marL="177764" indent="-177764" algn="l" rtl="0" eaLnBrk="0" fontAlgn="base" hangingPunct="0">
              <a:spcBef>
                <a:spcPct val="20000"/>
              </a:spcBef>
              <a:spcAft>
                <a:spcPct val="0"/>
              </a:spcAft>
              <a:buClr>
                <a:srgbClr val="5482AB"/>
              </a:buClr>
              <a:buSzPct val="120000"/>
              <a:buChar char="•"/>
              <a:tabLst>
                <a:tab pos="177764" algn="l"/>
              </a:tabLst>
              <a:defRPr sz="1600" b="1">
                <a:solidFill>
                  <a:schemeClr val="tx1"/>
                </a:solidFill>
                <a:latin typeface="+mn-lt"/>
                <a:ea typeface="+mn-ea"/>
                <a:cs typeface="+mn-cs"/>
              </a:defRPr>
            </a:lvl1pPr>
            <a:lvl2pPr marL="344420" indent="-155544" algn="l" rtl="0" eaLnBrk="0" fontAlgn="base" hangingPunct="0">
              <a:spcBef>
                <a:spcPct val="20000"/>
              </a:spcBef>
              <a:spcAft>
                <a:spcPct val="0"/>
              </a:spcAft>
              <a:buClr>
                <a:srgbClr val="5482AB"/>
              </a:buClr>
              <a:buSzPct val="80000"/>
              <a:buFont typeface="Wingdings" pitchFamily="2" charset="2"/>
              <a:buChar char="§"/>
              <a:tabLst>
                <a:tab pos="177764" algn="l"/>
              </a:tabLst>
              <a:defRPr sz="1600" b="1">
                <a:solidFill>
                  <a:schemeClr val="tx1"/>
                </a:solidFill>
                <a:latin typeface="+mn-lt"/>
              </a:defRPr>
            </a:lvl2pPr>
            <a:lvl3pPr marL="514247" indent="-168242" algn="l" rtl="0" eaLnBrk="0" fontAlgn="base" hangingPunct="0">
              <a:spcBef>
                <a:spcPct val="20000"/>
              </a:spcBef>
              <a:spcAft>
                <a:spcPct val="0"/>
              </a:spcAft>
              <a:buClr>
                <a:srgbClr val="5482AB"/>
              </a:buClr>
              <a:buFont typeface="Arial" pitchFamily="34" charset="0"/>
              <a:buChar char="–"/>
              <a:tabLst>
                <a:tab pos="177764" algn="l"/>
              </a:tabLst>
              <a:defRPr sz="1600" b="1">
                <a:solidFill>
                  <a:schemeClr val="tx1"/>
                </a:solidFill>
                <a:latin typeface="+mn-lt"/>
              </a:defRPr>
            </a:lvl3pPr>
            <a:lvl4pPr marL="671379" indent="-155544" algn="l" rtl="0" eaLnBrk="0" fontAlgn="base" hangingPunct="0">
              <a:spcBef>
                <a:spcPct val="20000"/>
              </a:spcBef>
              <a:spcAft>
                <a:spcPct val="0"/>
              </a:spcAft>
              <a:buClr>
                <a:srgbClr val="5482AB"/>
              </a:buClr>
              <a:buChar char="•"/>
              <a:tabLst>
                <a:tab pos="177764" algn="l"/>
              </a:tabLst>
              <a:defRPr sz="1600" b="1">
                <a:solidFill>
                  <a:schemeClr val="tx1"/>
                </a:solidFill>
                <a:latin typeface="+mn-lt"/>
              </a:defRPr>
            </a:lvl4pPr>
            <a:lvl5pPr marL="830096" indent="-157131" algn="l" rtl="0" eaLnBrk="0" fontAlgn="base" hangingPunct="0">
              <a:spcBef>
                <a:spcPct val="20000"/>
              </a:spcBef>
              <a:spcAft>
                <a:spcPct val="0"/>
              </a:spcAft>
              <a:buClr>
                <a:srgbClr val="5482AB"/>
              </a:buClr>
              <a:buFont typeface="Wingdings" pitchFamily="2" charset="2"/>
              <a:buChar char="§"/>
              <a:tabLst>
                <a:tab pos="177764" algn="l"/>
              </a:tabLst>
              <a:defRPr sz="1400" b="1">
                <a:solidFill>
                  <a:schemeClr val="tx1"/>
                </a:solidFill>
                <a:latin typeface="+mn-lt"/>
              </a:defRPr>
            </a:lvl5pPr>
            <a:lvl6pPr marL="1287206" indent="-157131" algn="l" rtl="0" fontAlgn="base">
              <a:spcBef>
                <a:spcPct val="20000"/>
              </a:spcBef>
              <a:spcAft>
                <a:spcPct val="0"/>
              </a:spcAft>
              <a:buClr>
                <a:srgbClr val="5482AB"/>
              </a:buClr>
              <a:buFont typeface="Wingdings" pitchFamily="2" charset="2"/>
              <a:buChar char="§"/>
              <a:tabLst>
                <a:tab pos="177764" algn="l"/>
              </a:tabLst>
              <a:defRPr sz="1400" b="1">
                <a:solidFill>
                  <a:schemeClr val="tx1"/>
                </a:solidFill>
                <a:latin typeface="+mn-lt"/>
              </a:defRPr>
            </a:lvl6pPr>
            <a:lvl7pPr marL="1744315" indent="-157131" algn="l" rtl="0" fontAlgn="base">
              <a:spcBef>
                <a:spcPct val="20000"/>
              </a:spcBef>
              <a:spcAft>
                <a:spcPct val="0"/>
              </a:spcAft>
              <a:buClr>
                <a:srgbClr val="5482AB"/>
              </a:buClr>
              <a:buFont typeface="Wingdings" pitchFamily="2" charset="2"/>
              <a:buChar char="§"/>
              <a:tabLst>
                <a:tab pos="177764" algn="l"/>
              </a:tabLst>
              <a:defRPr sz="1400" b="1">
                <a:solidFill>
                  <a:schemeClr val="tx1"/>
                </a:solidFill>
                <a:latin typeface="+mn-lt"/>
              </a:defRPr>
            </a:lvl7pPr>
            <a:lvl8pPr marL="2201423" indent="-157131" algn="l" rtl="0" fontAlgn="base">
              <a:spcBef>
                <a:spcPct val="20000"/>
              </a:spcBef>
              <a:spcAft>
                <a:spcPct val="0"/>
              </a:spcAft>
              <a:buClr>
                <a:srgbClr val="5482AB"/>
              </a:buClr>
              <a:buFont typeface="Wingdings" pitchFamily="2" charset="2"/>
              <a:buChar char="§"/>
              <a:tabLst>
                <a:tab pos="177764" algn="l"/>
              </a:tabLst>
              <a:defRPr sz="1400" b="1">
                <a:solidFill>
                  <a:schemeClr val="tx1"/>
                </a:solidFill>
                <a:latin typeface="+mn-lt"/>
              </a:defRPr>
            </a:lvl8pPr>
            <a:lvl9pPr marL="2658531" indent="-157131" algn="l" rtl="0" fontAlgn="base">
              <a:spcBef>
                <a:spcPct val="20000"/>
              </a:spcBef>
              <a:spcAft>
                <a:spcPct val="0"/>
              </a:spcAft>
              <a:buClr>
                <a:srgbClr val="5482AB"/>
              </a:buClr>
              <a:buFont typeface="Wingdings" pitchFamily="2" charset="2"/>
              <a:buChar char="§"/>
              <a:tabLst>
                <a:tab pos="177764" algn="l"/>
              </a:tabLst>
              <a:defRPr sz="1400" b="1">
                <a:solidFill>
                  <a:schemeClr val="tx1"/>
                </a:solidFill>
                <a:latin typeface="+mn-lt"/>
              </a:defRPr>
            </a:lvl9pPr>
          </a:lstStyle>
          <a:p>
            <a:pPr marL="0" lvl="1" indent="0">
              <a:lnSpc>
                <a:spcPct val="110000"/>
              </a:lnSpc>
              <a:spcBef>
                <a:spcPts val="0"/>
              </a:spcBef>
              <a:spcAft>
                <a:spcPts val="0"/>
              </a:spcAft>
              <a:buNone/>
              <a:tabLst>
                <a:tab pos="120650" algn="l"/>
                <a:tab pos="300038" algn="l"/>
                <a:tab pos="1035050" algn="l"/>
              </a:tabLst>
            </a:pPr>
            <a:r>
              <a:rPr lang="en-US" sz="1800" kern="0" dirty="0">
                <a:solidFill>
                  <a:srgbClr val="6D6E71"/>
                </a:solidFill>
              </a:rPr>
              <a:t>Delaying benefits beyond FRA could result in an </a:t>
            </a:r>
            <a:br>
              <a:rPr lang="en-US" sz="2400" b="0" kern="0" dirty="0">
                <a:solidFill>
                  <a:srgbClr val="6D6E71"/>
                </a:solidFill>
              </a:rPr>
            </a:br>
            <a:r>
              <a:rPr lang="en-US" sz="2400" kern="0" dirty="0">
                <a:solidFill>
                  <a:schemeClr val="accent1"/>
                </a:solidFill>
              </a:rPr>
              <a:t>8% increase </a:t>
            </a:r>
            <a:r>
              <a:rPr lang="en-US" sz="1800" kern="0" dirty="0">
                <a:solidFill>
                  <a:srgbClr val="6D6E71"/>
                </a:solidFill>
              </a:rPr>
              <a:t>year over year until age 70</a:t>
            </a:r>
            <a:endParaRPr lang="en-US" sz="2000" kern="0" dirty="0">
              <a:solidFill>
                <a:srgbClr val="6D6E71"/>
              </a:solidFill>
            </a:endParaRPr>
          </a:p>
        </p:txBody>
      </p:sp>
      <p:sp>
        <p:nvSpPr>
          <p:cNvPr id="24" name="Rectangle 23">
            <a:extLst>
              <a:ext uri="{FF2B5EF4-FFF2-40B4-BE49-F238E27FC236}">
                <a16:creationId xmlns:a16="http://schemas.microsoft.com/office/drawing/2014/main" id="{668209B9-B440-9E49-A6A8-0D3667C998A2}"/>
              </a:ext>
            </a:extLst>
          </p:cNvPr>
          <p:cNvSpPr/>
          <p:nvPr/>
        </p:nvSpPr>
        <p:spPr>
          <a:xfrm>
            <a:off x="652785" y="2133790"/>
            <a:ext cx="1625386" cy="369332"/>
          </a:xfrm>
          <a:prstGeom prst="rect">
            <a:avLst/>
          </a:prstGeom>
        </p:spPr>
        <p:txBody>
          <a:bodyPr wrap="square">
            <a:spAutoFit/>
          </a:bodyPr>
          <a:lstStyle/>
          <a:p>
            <a:pPr lvl="0" defTabSz="914218" fontAlgn="auto">
              <a:spcBef>
                <a:spcPts val="0"/>
              </a:spcBef>
              <a:spcAft>
                <a:spcPts val="0"/>
              </a:spcAft>
            </a:pPr>
            <a:r>
              <a:rPr lang="en-US" sz="1800" b="1" dirty="0">
                <a:solidFill>
                  <a:schemeClr val="tx1">
                    <a:lumMod val="50000"/>
                    <a:lumOff val="50000"/>
                  </a:schemeClr>
                </a:solidFill>
                <a:latin typeface="Arial"/>
                <a:ea typeface="+mn-ea"/>
              </a:rPr>
              <a:t>35% </a:t>
            </a:r>
            <a:r>
              <a:rPr lang="en-US" sz="1800" dirty="0">
                <a:solidFill>
                  <a:schemeClr val="tx1">
                    <a:lumMod val="50000"/>
                    <a:lumOff val="50000"/>
                  </a:schemeClr>
                </a:solidFill>
                <a:latin typeface="Arial"/>
                <a:ea typeface="+mn-ea"/>
              </a:rPr>
              <a:t>of men</a:t>
            </a:r>
          </a:p>
        </p:txBody>
      </p:sp>
      <p:sp>
        <p:nvSpPr>
          <p:cNvPr id="25" name="Rectangle 24">
            <a:extLst>
              <a:ext uri="{FF2B5EF4-FFF2-40B4-BE49-F238E27FC236}">
                <a16:creationId xmlns:a16="http://schemas.microsoft.com/office/drawing/2014/main" id="{4437A99C-00C5-604C-8A2C-02EA84B74EA6}"/>
              </a:ext>
            </a:extLst>
          </p:cNvPr>
          <p:cNvSpPr/>
          <p:nvPr/>
        </p:nvSpPr>
        <p:spPr>
          <a:xfrm>
            <a:off x="646327" y="2473643"/>
            <a:ext cx="2010662" cy="369332"/>
          </a:xfrm>
          <a:prstGeom prst="rect">
            <a:avLst/>
          </a:prstGeom>
        </p:spPr>
        <p:txBody>
          <a:bodyPr wrap="square">
            <a:spAutoFit/>
          </a:bodyPr>
          <a:lstStyle/>
          <a:p>
            <a:pPr lvl="0" defTabSz="914218" fontAlgn="auto">
              <a:spcBef>
                <a:spcPts val="0"/>
              </a:spcBef>
              <a:spcAft>
                <a:spcPts val="0"/>
              </a:spcAft>
            </a:pPr>
            <a:r>
              <a:rPr lang="en-US" sz="1800" b="1" dirty="0">
                <a:solidFill>
                  <a:schemeClr val="tx1">
                    <a:lumMod val="50000"/>
                    <a:lumOff val="50000"/>
                  </a:schemeClr>
                </a:solidFill>
                <a:latin typeface="Arial"/>
                <a:ea typeface="+mn-ea"/>
              </a:rPr>
              <a:t>39%</a:t>
            </a:r>
            <a:r>
              <a:rPr lang="en-US" sz="1800" dirty="0">
                <a:solidFill>
                  <a:schemeClr val="tx1">
                    <a:lumMod val="50000"/>
                    <a:lumOff val="50000"/>
                  </a:schemeClr>
                </a:solidFill>
                <a:latin typeface="Arial"/>
                <a:ea typeface="+mn-ea"/>
              </a:rPr>
              <a:t> of women</a:t>
            </a:r>
          </a:p>
        </p:txBody>
      </p:sp>
      <p:sp>
        <p:nvSpPr>
          <p:cNvPr id="26" name="Rectangle 25">
            <a:extLst>
              <a:ext uri="{FF2B5EF4-FFF2-40B4-BE49-F238E27FC236}">
                <a16:creationId xmlns:a16="http://schemas.microsoft.com/office/drawing/2014/main" id="{CE81FF19-CA96-FB41-B86F-55C42C76BF7E}"/>
              </a:ext>
            </a:extLst>
          </p:cNvPr>
          <p:cNvSpPr/>
          <p:nvPr/>
        </p:nvSpPr>
        <p:spPr>
          <a:xfrm>
            <a:off x="654290" y="3284757"/>
            <a:ext cx="1503123" cy="369332"/>
          </a:xfrm>
          <a:prstGeom prst="rect">
            <a:avLst/>
          </a:prstGeom>
        </p:spPr>
        <p:txBody>
          <a:bodyPr wrap="square">
            <a:spAutoFit/>
          </a:bodyPr>
          <a:lstStyle/>
          <a:p>
            <a:pPr lvl="0" defTabSz="914218" fontAlgn="auto">
              <a:spcBef>
                <a:spcPts val="0"/>
              </a:spcBef>
              <a:spcAft>
                <a:spcPts val="0"/>
              </a:spcAft>
            </a:pPr>
            <a:r>
              <a:rPr lang="en-US" sz="1800" b="1" dirty="0">
                <a:solidFill>
                  <a:schemeClr val="accent3"/>
                </a:solidFill>
                <a:latin typeface="Arial"/>
                <a:ea typeface="+mn-ea"/>
              </a:rPr>
              <a:t>59% </a:t>
            </a:r>
            <a:r>
              <a:rPr lang="en-US" sz="1800" dirty="0">
                <a:solidFill>
                  <a:schemeClr val="accent3"/>
                </a:solidFill>
                <a:latin typeface="Arial"/>
                <a:ea typeface="+mn-ea"/>
              </a:rPr>
              <a:t>of men</a:t>
            </a:r>
          </a:p>
        </p:txBody>
      </p:sp>
      <p:sp>
        <p:nvSpPr>
          <p:cNvPr id="27" name="Rectangle 26">
            <a:extLst>
              <a:ext uri="{FF2B5EF4-FFF2-40B4-BE49-F238E27FC236}">
                <a16:creationId xmlns:a16="http://schemas.microsoft.com/office/drawing/2014/main" id="{263A5338-C3E8-374A-A64B-3B54A6A8729B}"/>
              </a:ext>
            </a:extLst>
          </p:cNvPr>
          <p:cNvSpPr/>
          <p:nvPr/>
        </p:nvSpPr>
        <p:spPr>
          <a:xfrm>
            <a:off x="654966" y="3629448"/>
            <a:ext cx="1745335" cy="369332"/>
          </a:xfrm>
          <a:prstGeom prst="rect">
            <a:avLst/>
          </a:prstGeom>
        </p:spPr>
        <p:txBody>
          <a:bodyPr wrap="square">
            <a:spAutoFit/>
          </a:bodyPr>
          <a:lstStyle/>
          <a:p>
            <a:pPr lvl="0" defTabSz="914218" fontAlgn="auto">
              <a:spcBef>
                <a:spcPts val="0"/>
              </a:spcBef>
              <a:spcAft>
                <a:spcPts val="0"/>
              </a:spcAft>
            </a:pPr>
            <a:r>
              <a:rPr lang="en-US" sz="1800" b="1" dirty="0">
                <a:solidFill>
                  <a:schemeClr val="accent3"/>
                </a:solidFill>
                <a:latin typeface="Arial"/>
                <a:ea typeface="+mn-ea"/>
              </a:rPr>
              <a:t>54%</a:t>
            </a:r>
            <a:r>
              <a:rPr lang="en-US" sz="1800" dirty="0">
                <a:solidFill>
                  <a:schemeClr val="accent3"/>
                </a:solidFill>
                <a:latin typeface="Arial"/>
                <a:ea typeface="+mn-ea"/>
              </a:rPr>
              <a:t> of women</a:t>
            </a:r>
          </a:p>
        </p:txBody>
      </p:sp>
      <p:sp>
        <p:nvSpPr>
          <p:cNvPr id="28" name="Rectangle 27">
            <a:extLst>
              <a:ext uri="{FF2B5EF4-FFF2-40B4-BE49-F238E27FC236}">
                <a16:creationId xmlns:a16="http://schemas.microsoft.com/office/drawing/2014/main" id="{6422E672-BE4F-6C42-8C68-98FFE5FA88B5}"/>
              </a:ext>
            </a:extLst>
          </p:cNvPr>
          <p:cNvSpPr/>
          <p:nvPr/>
        </p:nvSpPr>
        <p:spPr>
          <a:xfrm>
            <a:off x="654290" y="4477358"/>
            <a:ext cx="1850199" cy="369332"/>
          </a:xfrm>
          <a:prstGeom prst="rect">
            <a:avLst/>
          </a:prstGeom>
        </p:spPr>
        <p:txBody>
          <a:bodyPr wrap="square">
            <a:spAutoFit/>
          </a:bodyPr>
          <a:lstStyle/>
          <a:p>
            <a:pPr lvl="0" defTabSz="914218" fontAlgn="auto">
              <a:spcBef>
                <a:spcPts val="0"/>
              </a:spcBef>
              <a:spcAft>
                <a:spcPts val="0"/>
              </a:spcAft>
            </a:pPr>
            <a:r>
              <a:rPr lang="en-US" sz="1800" b="1" dirty="0">
                <a:solidFill>
                  <a:schemeClr val="accent1"/>
                </a:solidFill>
                <a:latin typeface="Arial"/>
                <a:ea typeface="+mn-ea"/>
              </a:rPr>
              <a:t>6% </a:t>
            </a:r>
            <a:r>
              <a:rPr lang="en-US" sz="1800" dirty="0">
                <a:solidFill>
                  <a:schemeClr val="accent1"/>
                </a:solidFill>
                <a:latin typeface="Arial"/>
                <a:ea typeface="+mn-ea"/>
              </a:rPr>
              <a:t>of men</a:t>
            </a:r>
          </a:p>
        </p:txBody>
      </p:sp>
      <p:sp>
        <p:nvSpPr>
          <p:cNvPr id="29" name="Rectangle 28">
            <a:extLst>
              <a:ext uri="{FF2B5EF4-FFF2-40B4-BE49-F238E27FC236}">
                <a16:creationId xmlns:a16="http://schemas.microsoft.com/office/drawing/2014/main" id="{2D3D1677-C366-9644-85C8-FD1D52D4442D}"/>
              </a:ext>
            </a:extLst>
          </p:cNvPr>
          <p:cNvSpPr/>
          <p:nvPr/>
        </p:nvSpPr>
        <p:spPr>
          <a:xfrm>
            <a:off x="654966" y="4816993"/>
            <a:ext cx="2440106" cy="369332"/>
          </a:xfrm>
          <a:prstGeom prst="rect">
            <a:avLst/>
          </a:prstGeom>
        </p:spPr>
        <p:txBody>
          <a:bodyPr wrap="square">
            <a:spAutoFit/>
          </a:bodyPr>
          <a:lstStyle/>
          <a:p>
            <a:pPr lvl="0" defTabSz="914218" fontAlgn="auto">
              <a:spcBef>
                <a:spcPts val="0"/>
              </a:spcBef>
              <a:spcAft>
                <a:spcPts val="0"/>
              </a:spcAft>
            </a:pPr>
            <a:r>
              <a:rPr lang="en-US" sz="1800" b="1" dirty="0">
                <a:solidFill>
                  <a:schemeClr val="accent1"/>
                </a:solidFill>
                <a:latin typeface="Arial"/>
                <a:ea typeface="+mn-ea"/>
              </a:rPr>
              <a:t>8%</a:t>
            </a:r>
            <a:r>
              <a:rPr lang="en-US" sz="1800" dirty="0">
                <a:solidFill>
                  <a:schemeClr val="accent1"/>
                </a:solidFill>
                <a:latin typeface="Arial"/>
                <a:ea typeface="+mn-ea"/>
              </a:rPr>
              <a:t> of women</a:t>
            </a:r>
          </a:p>
        </p:txBody>
      </p:sp>
      <p:grpSp>
        <p:nvGrpSpPr>
          <p:cNvPr id="30" name="Group 29">
            <a:extLst>
              <a:ext uri="{FF2B5EF4-FFF2-40B4-BE49-F238E27FC236}">
                <a16:creationId xmlns:a16="http://schemas.microsoft.com/office/drawing/2014/main" id="{6AC3920A-57D8-9B44-867C-8B75A3289B10}"/>
              </a:ext>
            </a:extLst>
          </p:cNvPr>
          <p:cNvGrpSpPr/>
          <p:nvPr/>
        </p:nvGrpSpPr>
        <p:grpSpPr>
          <a:xfrm>
            <a:off x="5341918" y="3115905"/>
            <a:ext cx="993428" cy="993428"/>
            <a:chOff x="1425389" y="5190564"/>
            <a:chExt cx="806824" cy="806824"/>
          </a:xfrm>
        </p:grpSpPr>
        <p:sp>
          <p:nvSpPr>
            <p:cNvPr id="31" name="Oval 30">
              <a:extLst>
                <a:ext uri="{FF2B5EF4-FFF2-40B4-BE49-F238E27FC236}">
                  <a16:creationId xmlns:a16="http://schemas.microsoft.com/office/drawing/2014/main" id="{5547371E-CA9B-8B41-90AF-2FCE8119DF23}"/>
                </a:ext>
              </a:extLst>
            </p:cNvPr>
            <p:cNvSpPr/>
            <p:nvPr/>
          </p:nvSpPr>
          <p:spPr>
            <a:xfrm>
              <a:off x="1425389" y="5190564"/>
              <a:ext cx="806824" cy="806824"/>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5">
              <a:extLst>
                <a:ext uri="{FF2B5EF4-FFF2-40B4-BE49-F238E27FC236}">
                  <a16:creationId xmlns:a16="http://schemas.microsoft.com/office/drawing/2014/main" id="{068359D8-E45B-E94E-818C-7DC98E19A71D}"/>
                </a:ext>
              </a:extLst>
            </p:cNvPr>
            <p:cNvSpPr txBox="1">
              <a:spLocks noChangeArrowheads="1"/>
            </p:cNvSpPr>
            <p:nvPr/>
          </p:nvSpPr>
          <p:spPr bwMode="auto">
            <a:xfrm>
              <a:off x="1455065" y="5532881"/>
              <a:ext cx="737135" cy="3499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200" b="1" dirty="0">
                  <a:solidFill>
                    <a:schemeClr val="bg1"/>
                  </a:solidFill>
                  <a:latin typeface="Arial" charset="0"/>
                  <a:ea typeface="ＭＳ Ｐゴシック" charset="0"/>
                  <a:cs typeface="ＭＳ Ｐゴシック" charset="0"/>
                </a:rPr>
                <a:t>65-69</a:t>
              </a:r>
            </a:p>
          </p:txBody>
        </p:sp>
        <p:sp>
          <p:nvSpPr>
            <p:cNvPr id="33" name="Text Box 42">
              <a:extLst>
                <a:ext uri="{FF2B5EF4-FFF2-40B4-BE49-F238E27FC236}">
                  <a16:creationId xmlns:a16="http://schemas.microsoft.com/office/drawing/2014/main" id="{4568C71B-4E32-B244-87C7-1724A6A91F00}"/>
                </a:ext>
              </a:extLst>
            </p:cNvPr>
            <p:cNvSpPr txBox="1">
              <a:spLocks noChangeArrowheads="1"/>
            </p:cNvSpPr>
            <p:nvPr/>
          </p:nvSpPr>
          <p:spPr bwMode="auto">
            <a:xfrm>
              <a:off x="1572086" y="5357426"/>
              <a:ext cx="510604" cy="27496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grpSp>
        <p:nvGrpSpPr>
          <p:cNvPr id="34" name="Group 33">
            <a:extLst>
              <a:ext uri="{FF2B5EF4-FFF2-40B4-BE49-F238E27FC236}">
                <a16:creationId xmlns:a16="http://schemas.microsoft.com/office/drawing/2014/main" id="{65FE24F2-A833-F644-A661-C129AE762E5C}"/>
              </a:ext>
            </a:extLst>
          </p:cNvPr>
          <p:cNvGrpSpPr/>
          <p:nvPr/>
        </p:nvGrpSpPr>
        <p:grpSpPr>
          <a:xfrm>
            <a:off x="5346789" y="4334415"/>
            <a:ext cx="982574" cy="982574"/>
            <a:chOff x="1425389" y="5190564"/>
            <a:chExt cx="806824" cy="806824"/>
          </a:xfrm>
        </p:grpSpPr>
        <p:sp>
          <p:nvSpPr>
            <p:cNvPr id="35" name="Oval 34">
              <a:extLst>
                <a:ext uri="{FF2B5EF4-FFF2-40B4-BE49-F238E27FC236}">
                  <a16:creationId xmlns:a16="http://schemas.microsoft.com/office/drawing/2014/main" id="{90296656-ED86-8441-B328-E4CBC79B5CD8}"/>
                </a:ext>
              </a:extLst>
            </p:cNvPr>
            <p:cNvSpPr/>
            <p:nvPr/>
          </p:nvSpPr>
          <p:spPr>
            <a:xfrm>
              <a:off x="1425389" y="5190564"/>
              <a:ext cx="806824" cy="806824"/>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5">
              <a:extLst>
                <a:ext uri="{FF2B5EF4-FFF2-40B4-BE49-F238E27FC236}">
                  <a16:creationId xmlns:a16="http://schemas.microsoft.com/office/drawing/2014/main" id="{4F92445C-7FE2-1B4E-8A32-BB7931E4217E}"/>
                </a:ext>
              </a:extLst>
            </p:cNvPr>
            <p:cNvSpPr txBox="1">
              <a:spLocks noChangeArrowheads="1"/>
            </p:cNvSpPr>
            <p:nvPr/>
          </p:nvSpPr>
          <p:spPr bwMode="auto">
            <a:xfrm>
              <a:off x="1553554" y="5526378"/>
              <a:ext cx="545203" cy="35381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200" b="1" dirty="0">
                  <a:solidFill>
                    <a:schemeClr val="bg1"/>
                  </a:solidFill>
                  <a:latin typeface="Arial" charset="0"/>
                  <a:ea typeface="ＭＳ Ｐゴシック" charset="0"/>
                  <a:cs typeface="ＭＳ Ｐゴシック" charset="0"/>
                </a:rPr>
                <a:t>70+</a:t>
              </a:r>
            </a:p>
          </p:txBody>
        </p:sp>
        <p:sp>
          <p:nvSpPr>
            <p:cNvPr id="37" name="Text Box 42">
              <a:extLst>
                <a:ext uri="{FF2B5EF4-FFF2-40B4-BE49-F238E27FC236}">
                  <a16:creationId xmlns:a16="http://schemas.microsoft.com/office/drawing/2014/main" id="{9B37984A-1BCD-2746-BD1A-D3D0872E54A2}"/>
                </a:ext>
              </a:extLst>
            </p:cNvPr>
            <p:cNvSpPr txBox="1">
              <a:spLocks noChangeArrowheads="1"/>
            </p:cNvSpPr>
            <p:nvPr/>
          </p:nvSpPr>
          <p:spPr bwMode="auto">
            <a:xfrm>
              <a:off x="1564122" y="5357337"/>
              <a:ext cx="516245" cy="277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grpSp>
        <p:nvGrpSpPr>
          <p:cNvPr id="38" name="Group 37">
            <a:extLst>
              <a:ext uri="{FF2B5EF4-FFF2-40B4-BE49-F238E27FC236}">
                <a16:creationId xmlns:a16="http://schemas.microsoft.com/office/drawing/2014/main" id="{C78DD522-6DE3-6C4D-9132-B29D9C1F0805}"/>
              </a:ext>
            </a:extLst>
          </p:cNvPr>
          <p:cNvGrpSpPr/>
          <p:nvPr/>
        </p:nvGrpSpPr>
        <p:grpSpPr>
          <a:xfrm>
            <a:off x="5340859" y="1981619"/>
            <a:ext cx="988504" cy="988504"/>
            <a:chOff x="1425389" y="5190564"/>
            <a:chExt cx="806824" cy="806824"/>
          </a:xfrm>
        </p:grpSpPr>
        <p:sp>
          <p:nvSpPr>
            <p:cNvPr id="39" name="Oval 38">
              <a:extLst>
                <a:ext uri="{FF2B5EF4-FFF2-40B4-BE49-F238E27FC236}">
                  <a16:creationId xmlns:a16="http://schemas.microsoft.com/office/drawing/2014/main" id="{AF4330BC-2E90-8645-BDD3-60B918A58707}"/>
                </a:ext>
              </a:extLst>
            </p:cNvPr>
            <p:cNvSpPr/>
            <p:nvPr/>
          </p:nvSpPr>
          <p:spPr>
            <a:xfrm>
              <a:off x="1425389" y="5190564"/>
              <a:ext cx="806824" cy="806824"/>
            </a:xfrm>
            <a:prstGeom prst="ellipse">
              <a:avLst/>
            </a:prstGeom>
            <a:solidFill>
              <a:schemeClr val="tx1">
                <a:lumMod val="50000"/>
                <a:lumOff val="50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5">
              <a:extLst>
                <a:ext uri="{FF2B5EF4-FFF2-40B4-BE49-F238E27FC236}">
                  <a16:creationId xmlns:a16="http://schemas.microsoft.com/office/drawing/2014/main" id="{DCED4423-D00F-EF4E-9244-F3E42D01204F}"/>
                </a:ext>
              </a:extLst>
            </p:cNvPr>
            <p:cNvSpPr txBox="1">
              <a:spLocks noChangeArrowheads="1"/>
            </p:cNvSpPr>
            <p:nvPr/>
          </p:nvSpPr>
          <p:spPr bwMode="auto">
            <a:xfrm>
              <a:off x="1454591" y="5511690"/>
              <a:ext cx="740807" cy="35169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200" b="1" dirty="0">
                  <a:solidFill>
                    <a:schemeClr val="bg1"/>
                  </a:solidFill>
                  <a:latin typeface="Arial" charset="0"/>
                  <a:ea typeface="ＭＳ Ｐゴシック" charset="0"/>
                  <a:cs typeface="ＭＳ Ｐゴシック" charset="0"/>
                </a:rPr>
                <a:t>62-64</a:t>
              </a:r>
            </a:p>
          </p:txBody>
        </p:sp>
        <p:sp>
          <p:nvSpPr>
            <p:cNvPr id="41" name="Text Box 42">
              <a:extLst>
                <a:ext uri="{FF2B5EF4-FFF2-40B4-BE49-F238E27FC236}">
                  <a16:creationId xmlns:a16="http://schemas.microsoft.com/office/drawing/2014/main" id="{1F70D268-157C-1A4A-B265-AE92F055FD8E}"/>
                </a:ext>
              </a:extLst>
            </p:cNvPr>
            <p:cNvSpPr txBox="1">
              <a:spLocks noChangeArrowheads="1"/>
            </p:cNvSpPr>
            <p:nvPr/>
          </p:nvSpPr>
          <p:spPr bwMode="auto">
            <a:xfrm>
              <a:off x="1573780" y="5335806"/>
              <a:ext cx="513148" cy="2763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endParaRPr lang="en-US" sz="1400" b="1" dirty="0">
                <a:solidFill>
                  <a:schemeClr val="bg1"/>
                </a:solidFill>
                <a:latin typeface="Arial" charset="0"/>
                <a:ea typeface="ＭＳ Ｐゴシック" charset="0"/>
                <a:cs typeface="ＭＳ Ｐゴシック" charset="0"/>
              </a:endParaRPr>
            </a:p>
          </p:txBody>
        </p:sp>
      </p:grpSp>
      <p:sp>
        <p:nvSpPr>
          <p:cNvPr id="42" name="Rectangle 41">
            <a:extLst>
              <a:ext uri="{FF2B5EF4-FFF2-40B4-BE49-F238E27FC236}">
                <a16:creationId xmlns:a16="http://schemas.microsoft.com/office/drawing/2014/main" id="{8C7D9BBB-6D95-974C-9040-E8659542B3FB}"/>
              </a:ext>
            </a:extLst>
          </p:cNvPr>
          <p:cNvSpPr/>
          <p:nvPr/>
        </p:nvSpPr>
        <p:spPr>
          <a:xfrm>
            <a:off x="2623676" y="2282863"/>
            <a:ext cx="2547576" cy="369332"/>
          </a:xfrm>
          <a:prstGeom prst="rect">
            <a:avLst/>
          </a:prstGeom>
        </p:spPr>
        <p:txBody>
          <a:bodyPr wrap="square">
            <a:spAutoFit/>
          </a:bodyPr>
          <a:lstStyle/>
          <a:p>
            <a:pPr lvl="0" algn="r" defTabSz="914218" fontAlgn="auto">
              <a:spcBef>
                <a:spcPts val="0"/>
              </a:spcBef>
              <a:spcAft>
                <a:spcPts val="0"/>
              </a:spcAft>
            </a:pPr>
            <a:r>
              <a:rPr lang="en-US" sz="1800" dirty="0">
                <a:solidFill>
                  <a:schemeClr val="tx1">
                    <a:lumMod val="50000"/>
                    <a:lumOff val="50000"/>
                  </a:schemeClr>
                </a:solidFill>
                <a:latin typeface="Arial"/>
                <a:ea typeface="+mn-ea"/>
              </a:rPr>
              <a:t>take benefits at</a:t>
            </a:r>
          </a:p>
        </p:txBody>
      </p:sp>
      <p:sp>
        <p:nvSpPr>
          <p:cNvPr id="43" name="Rectangle 42">
            <a:extLst>
              <a:ext uri="{FF2B5EF4-FFF2-40B4-BE49-F238E27FC236}">
                <a16:creationId xmlns:a16="http://schemas.microsoft.com/office/drawing/2014/main" id="{4B2119BC-4F3D-D744-B706-86B281DF569C}"/>
              </a:ext>
            </a:extLst>
          </p:cNvPr>
          <p:cNvSpPr/>
          <p:nvPr/>
        </p:nvSpPr>
        <p:spPr>
          <a:xfrm>
            <a:off x="2623676" y="3402431"/>
            <a:ext cx="2547576" cy="369332"/>
          </a:xfrm>
          <a:prstGeom prst="rect">
            <a:avLst/>
          </a:prstGeom>
        </p:spPr>
        <p:txBody>
          <a:bodyPr wrap="square">
            <a:spAutoFit/>
          </a:bodyPr>
          <a:lstStyle/>
          <a:p>
            <a:pPr lvl="0" algn="r" defTabSz="914218" fontAlgn="auto">
              <a:spcBef>
                <a:spcPts val="0"/>
              </a:spcBef>
              <a:spcAft>
                <a:spcPts val="0"/>
              </a:spcAft>
            </a:pPr>
            <a:r>
              <a:rPr lang="en-US" sz="1800" dirty="0">
                <a:solidFill>
                  <a:schemeClr val="accent3"/>
                </a:solidFill>
                <a:latin typeface="Arial"/>
                <a:ea typeface="+mn-ea"/>
              </a:rPr>
              <a:t>take benefits at</a:t>
            </a:r>
          </a:p>
        </p:txBody>
      </p:sp>
      <p:sp>
        <p:nvSpPr>
          <p:cNvPr id="44" name="Rectangle 43">
            <a:extLst>
              <a:ext uri="{FF2B5EF4-FFF2-40B4-BE49-F238E27FC236}">
                <a16:creationId xmlns:a16="http://schemas.microsoft.com/office/drawing/2014/main" id="{B58F2D9D-15FA-E04D-A99F-477AE7C7D90B}"/>
              </a:ext>
            </a:extLst>
          </p:cNvPr>
          <p:cNvSpPr/>
          <p:nvPr/>
        </p:nvSpPr>
        <p:spPr>
          <a:xfrm>
            <a:off x="2623676" y="4607963"/>
            <a:ext cx="2547576" cy="369332"/>
          </a:xfrm>
          <a:prstGeom prst="rect">
            <a:avLst/>
          </a:prstGeom>
        </p:spPr>
        <p:txBody>
          <a:bodyPr wrap="square">
            <a:spAutoFit/>
          </a:bodyPr>
          <a:lstStyle/>
          <a:p>
            <a:pPr lvl="0" algn="r" defTabSz="914218" fontAlgn="auto">
              <a:spcBef>
                <a:spcPts val="0"/>
              </a:spcBef>
              <a:spcAft>
                <a:spcPts val="0"/>
              </a:spcAft>
            </a:pPr>
            <a:r>
              <a:rPr lang="en-US" sz="1800" dirty="0">
                <a:solidFill>
                  <a:schemeClr val="accent1"/>
                </a:solidFill>
                <a:latin typeface="Arial"/>
                <a:ea typeface="+mn-ea"/>
              </a:rPr>
              <a:t>take benefits at</a:t>
            </a:r>
          </a:p>
        </p:txBody>
      </p:sp>
    </p:spTree>
    <p:custDataLst>
      <p:tags r:id="rId1"/>
    </p:custDataLst>
    <p:extLst>
      <p:ext uri="{BB962C8B-B14F-4D97-AF65-F5344CB8AC3E}">
        <p14:creationId xmlns:p14="http://schemas.microsoft.com/office/powerpoint/2010/main" val="193982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Social Security and Working</a:t>
            </a:r>
            <a:br>
              <a:rPr lang="en-US" dirty="0"/>
            </a:br>
            <a:r>
              <a:rPr lang="en-US" sz="2000" b="1" dirty="0">
                <a:solidFill>
                  <a:srgbClr val="768692"/>
                </a:solidFill>
              </a:rPr>
              <a:t>Working while taking Social Security has its drawbacks</a:t>
            </a:r>
            <a:endParaRPr lang="en-US" baseline="30000" dirty="0">
              <a:solidFill>
                <a:srgbClr val="768692"/>
              </a:solidFill>
            </a:endParaRPr>
          </a:p>
        </p:txBody>
      </p:sp>
      <p:sp>
        <p:nvSpPr>
          <p:cNvPr id="13" name="Slide Number Placeholder 8">
            <a:extLst>
              <a:ext uri="{FF2B5EF4-FFF2-40B4-BE49-F238E27FC236}">
                <a16:creationId xmlns:a16="http://schemas.microsoft.com/office/drawing/2014/main" id="{54AE6DDB-BD1E-4C47-A403-3FB9303E8D81}"/>
              </a:ext>
            </a:extLst>
          </p:cNvPr>
          <p:cNvSpPr txBox="1">
            <a:spLocks/>
          </p:cNvSpPr>
          <p:nvPr/>
        </p:nvSpPr>
        <p:spPr bwMode="auto">
          <a:xfrm>
            <a:off x="183418" y="6443467"/>
            <a:ext cx="437173" cy="268288"/>
          </a:xfrm>
          <a:prstGeom prst="rect">
            <a:avLst/>
          </a:prstGeom>
          <a:noFill/>
          <a:ln w="9525">
            <a:noFill/>
            <a:miter lim="800000"/>
            <a:headEnd/>
            <a:tailEnd/>
          </a:ln>
        </p:spPr>
        <p:txBody>
          <a:bodyPr vert="horz" wrap="square" lIns="113211" tIns="56605" rIns="113211" bIns="56605" numCol="1" anchor="t" anchorCtr="0" compatLnSpc="1">
            <a:prstTxWarp prst="textNoShape">
              <a:avLst/>
            </a:prstTxWarp>
          </a:bodyPr>
          <a:lstStyle>
            <a:lvl1pPr marL="169816" indent="-169816" algn="l" rtl="0" eaLnBrk="1" fontAlgn="base" hangingPunct="1">
              <a:spcBef>
                <a:spcPts val="891"/>
              </a:spcBef>
              <a:spcAft>
                <a:spcPct val="0"/>
              </a:spcAft>
              <a:buSzPct val="40000"/>
              <a:defRPr sz="2100" b="1">
                <a:solidFill>
                  <a:srgbClr val="7A9B3D"/>
                </a:solidFill>
                <a:latin typeface="+mn-lt"/>
                <a:ea typeface="+mn-ea"/>
                <a:cs typeface="+mn-cs"/>
              </a:defRPr>
            </a:lvl1pPr>
            <a:lvl2pPr marL="169816" indent="-169816" algn="l" rtl="0" eaLnBrk="1" fontAlgn="base" hangingPunct="1">
              <a:spcBef>
                <a:spcPts val="891"/>
              </a:spcBef>
              <a:spcAft>
                <a:spcPct val="0"/>
              </a:spcAft>
              <a:buClr>
                <a:srgbClr val="7A9B3D"/>
              </a:buClr>
              <a:buChar char="•"/>
              <a:defRPr sz="1800">
                <a:solidFill>
                  <a:srgbClr val="000000"/>
                </a:solidFill>
                <a:latin typeface="+mn-lt"/>
              </a:defRPr>
            </a:lvl2pPr>
            <a:lvl3pPr marL="339631" indent="-169816" algn="l" rtl="0" eaLnBrk="1" fontAlgn="base" hangingPunct="1">
              <a:spcBef>
                <a:spcPts val="891"/>
              </a:spcBef>
              <a:spcAft>
                <a:spcPct val="0"/>
              </a:spcAft>
              <a:buClr>
                <a:srgbClr val="768692"/>
              </a:buClr>
              <a:buFont typeface="Arial" pitchFamily="34" charset="0"/>
              <a:buChar char="–"/>
              <a:defRPr sz="1600">
                <a:solidFill>
                  <a:srgbClr val="000000"/>
                </a:solidFill>
                <a:latin typeface="+mn-lt"/>
              </a:defRPr>
            </a:lvl3pPr>
            <a:lvl4pPr marL="509447" indent="-169816" algn="l" rtl="0" eaLnBrk="1" fontAlgn="base" hangingPunct="1">
              <a:spcBef>
                <a:spcPts val="891"/>
              </a:spcBef>
              <a:spcAft>
                <a:spcPct val="0"/>
              </a:spcAft>
              <a:buClr>
                <a:srgbClr val="000000"/>
              </a:buClr>
              <a:buFont typeface="Arial" pitchFamily="34" charset="0"/>
              <a:buChar char="•"/>
              <a:defRPr sz="1600">
                <a:solidFill>
                  <a:srgbClr val="000000"/>
                </a:solidFill>
                <a:latin typeface="+mn-lt"/>
              </a:defRPr>
            </a:lvl4pPr>
            <a:lvl5pPr marL="3056679" indent="-339631" algn="l" rtl="0" eaLnBrk="1" fontAlgn="base" hangingPunct="1">
              <a:lnSpc>
                <a:spcPts val="3566"/>
              </a:lnSpc>
              <a:spcBef>
                <a:spcPct val="0"/>
              </a:spcBef>
              <a:spcAft>
                <a:spcPct val="0"/>
              </a:spcAft>
              <a:defRPr sz="1600">
                <a:solidFill>
                  <a:schemeClr val="tx1"/>
                </a:solidFill>
                <a:latin typeface="+mn-lt"/>
              </a:defRPr>
            </a:lvl5pPr>
            <a:lvl6pPr marL="3735941" indent="-339631" algn="l" rtl="0" eaLnBrk="1" fontAlgn="base" hangingPunct="1">
              <a:lnSpc>
                <a:spcPts val="3566"/>
              </a:lnSpc>
              <a:spcBef>
                <a:spcPct val="0"/>
              </a:spcBef>
              <a:spcAft>
                <a:spcPct val="0"/>
              </a:spcAft>
              <a:defRPr sz="2700">
                <a:solidFill>
                  <a:schemeClr val="tx1"/>
                </a:solidFill>
                <a:latin typeface="+mn-lt"/>
              </a:defRPr>
            </a:lvl6pPr>
            <a:lvl7pPr marL="4415203" indent="-339631" algn="l" rtl="0" eaLnBrk="1" fontAlgn="base" hangingPunct="1">
              <a:lnSpc>
                <a:spcPts val="3566"/>
              </a:lnSpc>
              <a:spcBef>
                <a:spcPct val="0"/>
              </a:spcBef>
              <a:spcAft>
                <a:spcPct val="0"/>
              </a:spcAft>
              <a:defRPr sz="2700">
                <a:solidFill>
                  <a:schemeClr val="tx1"/>
                </a:solidFill>
                <a:latin typeface="+mn-lt"/>
              </a:defRPr>
            </a:lvl7pPr>
            <a:lvl8pPr marL="5094465" indent="-339631" algn="l" rtl="0" eaLnBrk="1" fontAlgn="base" hangingPunct="1">
              <a:lnSpc>
                <a:spcPts val="3566"/>
              </a:lnSpc>
              <a:spcBef>
                <a:spcPct val="0"/>
              </a:spcBef>
              <a:spcAft>
                <a:spcPct val="0"/>
              </a:spcAft>
              <a:defRPr sz="2700">
                <a:solidFill>
                  <a:schemeClr val="tx1"/>
                </a:solidFill>
                <a:latin typeface="+mn-lt"/>
              </a:defRPr>
            </a:lvl8pPr>
            <a:lvl9pPr marL="5773727" indent="-339631" algn="l" rtl="0" eaLnBrk="1" fontAlgn="base" hangingPunct="1">
              <a:lnSpc>
                <a:spcPts val="3566"/>
              </a:lnSpc>
              <a:spcBef>
                <a:spcPct val="0"/>
              </a:spcBef>
              <a:spcAft>
                <a:spcPct val="0"/>
              </a:spcAft>
              <a:defRPr sz="2700">
                <a:solidFill>
                  <a:schemeClr val="tx1"/>
                </a:solidFill>
                <a:latin typeface="+mn-lt"/>
              </a:defRPr>
            </a:lvl9pPr>
          </a:lstStyle>
          <a:p>
            <a:pPr>
              <a:defRPr/>
            </a:pPr>
            <a:fld id="{E6474CC2-1230-4213-AD1A-4B2FEEABA7A1}" type="slidenum">
              <a:rPr lang="en-US" sz="1000" kern="0">
                <a:solidFill>
                  <a:schemeClr val="tx1"/>
                </a:solidFill>
              </a:rPr>
              <a:pPr>
                <a:defRPr/>
              </a:pPr>
              <a:t>9</a:t>
            </a:fld>
            <a:endParaRPr lang="en-US" sz="1000" kern="0" dirty="0">
              <a:solidFill>
                <a:schemeClr val="tx1"/>
              </a:solidFill>
            </a:endParaRPr>
          </a:p>
        </p:txBody>
      </p:sp>
      <p:sp>
        <p:nvSpPr>
          <p:cNvPr id="15" name="Footer Placeholder 3">
            <a:extLst>
              <a:ext uri="{FF2B5EF4-FFF2-40B4-BE49-F238E27FC236}">
                <a16:creationId xmlns:a16="http://schemas.microsoft.com/office/drawing/2014/main" id="{77F142CB-E480-4819-8514-6F0470452778}"/>
              </a:ext>
            </a:extLst>
          </p:cNvPr>
          <p:cNvSpPr txBox="1">
            <a:spLocks/>
          </p:cNvSpPr>
          <p:nvPr/>
        </p:nvSpPr>
        <p:spPr bwMode="auto">
          <a:xfrm>
            <a:off x="559257" y="6483292"/>
            <a:ext cx="5245100" cy="17248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a:solidFill>
                  <a:srgbClr val="000000"/>
                </a:solidFill>
                <a:latin typeface="Arial" charset="0"/>
                <a:ea typeface="ＭＳ Ｐゴシック" charset="-128"/>
                <a:cs typeface="+mn-cs"/>
              </a:defRPr>
            </a:lvl1pPr>
            <a:lvl2pPr marL="566038" algn="l" rtl="0" fontAlgn="base">
              <a:spcBef>
                <a:spcPct val="0"/>
              </a:spcBef>
              <a:spcAft>
                <a:spcPct val="0"/>
              </a:spcAft>
              <a:defRPr sz="1500" kern="1200">
                <a:solidFill>
                  <a:schemeClr val="tx1"/>
                </a:solidFill>
                <a:latin typeface="Arial" pitchFamily="34" charset="0"/>
                <a:ea typeface="ＭＳ Ｐゴシック"/>
                <a:cs typeface="ＭＳ Ｐゴシック"/>
              </a:defRPr>
            </a:lvl2pPr>
            <a:lvl3pPr marL="1132076" algn="l" rtl="0" fontAlgn="base">
              <a:spcBef>
                <a:spcPct val="0"/>
              </a:spcBef>
              <a:spcAft>
                <a:spcPct val="0"/>
              </a:spcAft>
              <a:defRPr sz="1500" kern="1200">
                <a:solidFill>
                  <a:schemeClr val="tx1"/>
                </a:solidFill>
                <a:latin typeface="Arial" pitchFamily="34" charset="0"/>
                <a:ea typeface="ＭＳ Ｐゴシック"/>
                <a:cs typeface="ＭＳ Ｐゴシック"/>
              </a:defRPr>
            </a:lvl3pPr>
            <a:lvl4pPr marL="1698112" algn="l" rtl="0" fontAlgn="base">
              <a:spcBef>
                <a:spcPct val="0"/>
              </a:spcBef>
              <a:spcAft>
                <a:spcPct val="0"/>
              </a:spcAft>
              <a:defRPr sz="1500" kern="1200">
                <a:solidFill>
                  <a:schemeClr val="tx1"/>
                </a:solidFill>
                <a:latin typeface="Arial" pitchFamily="34" charset="0"/>
                <a:ea typeface="ＭＳ Ｐゴシック"/>
                <a:cs typeface="ＭＳ Ｐゴシック"/>
              </a:defRPr>
            </a:lvl4pPr>
            <a:lvl5pPr marL="2264150" algn="l" rtl="0" fontAlgn="base">
              <a:spcBef>
                <a:spcPct val="0"/>
              </a:spcBef>
              <a:spcAft>
                <a:spcPct val="0"/>
              </a:spcAft>
              <a:defRPr sz="1500" kern="1200">
                <a:solidFill>
                  <a:schemeClr val="tx1"/>
                </a:solidFill>
                <a:latin typeface="Arial" pitchFamily="34" charset="0"/>
                <a:ea typeface="ＭＳ Ｐゴシック"/>
                <a:cs typeface="ＭＳ Ｐゴシック"/>
              </a:defRPr>
            </a:lvl5pPr>
            <a:lvl6pPr marL="2830188" algn="l" defTabSz="1132076" rtl="0" eaLnBrk="1" latinLnBrk="0" hangingPunct="1">
              <a:defRPr sz="1500" kern="1200">
                <a:solidFill>
                  <a:schemeClr val="tx1"/>
                </a:solidFill>
                <a:latin typeface="Arial" pitchFamily="34" charset="0"/>
                <a:ea typeface="ＭＳ Ｐゴシック"/>
                <a:cs typeface="ＭＳ Ｐゴシック"/>
              </a:defRPr>
            </a:lvl6pPr>
            <a:lvl7pPr marL="3396226" algn="l" defTabSz="1132076" rtl="0" eaLnBrk="1" latinLnBrk="0" hangingPunct="1">
              <a:defRPr sz="1500" kern="1200">
                <a:solidFill>
                  <a:schemeClr val="tx1"/>
                </a:solidFill>
                <a:latin typeface="Arial" pitchFamily="34" charset="0"/>
                <a:ea typeface="ＭＳ Ｐゴシック"/>
                <a:cs typeface="ＭＳ Ｐゴシック"/>
              </a:defRPr>
            </a:lvl7pPr>
            <a:lvl8pPr marL="3962262" algn="l" defTabSz="1132076" rtl="0" eaLnBrk="1" latinLnBrk="0" hangingPunct="1">
              <a:defRPr sz="1500" kern="1200">
                <a:solidFill>
                  <a:schemeClr val="tx1"/>
                </a:solidFill>
                <a:latin typeface="Arial" pitchFamily="34" charset="0"/>
                <a:ea typeface="ＭＳ Ｐゴシック"/>
                <a:cs typeface="ＭＳ Ｐゴシック"/>
              </a:defRPr>
            </a:lvl8pPr>
            <a:lvl9pPr marL="4528300" algn="l" defTabSz="1132076" rtl="0" eaLnBrk="1" latinLnBrk="0" hangingPunct="1">
              <a:defRPr sz="1500" kern="1200">
                <a:solidFill>
                  <a:schemeClr val="tx1"/>
                </a:solidFill>
                <a:latin typeface="Arial" pitchFamily="34" charset="0"/>
                <a:ea typeface="ＭＳ Ｐゴシック"/>
                <a:cs typeface="ＭＳ Ｐゴシック"/>
              </a:defRPr>
            </a:lvl9pPr>
          </a:lstStyle>
          <a:p>
            <a:pPr algn="l"/>
            <a:r>
              <a:rPr lang="en-US" b="0" dirty="0"/>
              <a:t>For investor use.</a:t>
            </a:r>
          </a:p>
        </p:txBody>
      </p:sp>
      <p:sp>
        <p:nvSpPr>
          <p:cNvPr id="16" name="Text Box 21">
            <a:extLst>
              <a:ext uri="{FF2B5EF4-FFF2-40B4-BE49-F238E27FC236}">
                <a16:creationId xmlns:a16="http://schemas.microsoft.com/office/drawing/2014/main" id="{3E3A8855-0045-48F4-992E-741403AC7517}"/>
              </a:ext>
            </a:extLst>
          </p:cNvPr>
          <p:cNvSpPr txBox="1">
            <a:spLocks noChangeArrowheads="1"/>
          </p:cNvSpPr>
          <p:nvPr/>
        </p:nvSpPr>
        <p:spPr bwMode="auto">
          <a:xfrm>
            <a:off x="445085" y="6286930"/>
            <a:ext cx="9046109" cy="26820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8657" tIns="56605" rIns="108657" bIns="56605" anchor="b">
            <a:spAutoFit/>
          </a:bodyPr>
          <a:lstStyle>
            <a:lvl1pPr algn="l" eaLnBrk="0" hangingPunct="0">
              <a:spcBef>
                <a:spcPct val="20000"/>
              </a:spcBef>
              <a:buClr>
                <a:srgbClr val="524E86"/>
              </a:buClr>
              <a:buSzPct val="120000"/>
              <a:buChar char="•"/>
              <a:defRPr>
                <a:solidFill>
                  <a:schemeClr val="tx1"/>
                </a:solidFill>
                <a:latin typeface="Arial" pitchFamily="34" charset="0"/>
              </a:defRPr>
            </a:lvl1pPr>
            <a:lvl2pPr marL="742950" indent="-285750" algn="l" eaLnBrk="0" hangingPunct="0">
              <a:spcBef>
                <a:spcPct val="20000"/>
              </a:spcBef>
              <a:buClr>
                <a:srgbClr val="524E86"/>
              </a:buClr>
              <a:buSzPct val="80000"/>
              <a:buFont typeface="Wingdings" pitchFamily="2" charset="2"/>
              <a:buChar char="§"/>
              <a:defRPr>
                <a:solidFill>
                  <a:schemeClr val="tx1"/>
                </a:solidFill>
                <a:latin typeface="Arial" pitchFamily="34" charset="0"/>
              </a:defRPr>
            </a:lvl2pPr>
            <a:lvl3pPr marL="1143000" indent="-228600" algn="l" eaLnBrk="0" hangingPunct="0">
              <a:spcBef>
                <a:spcPct val="20000"/>
              </a:spcBef>
              <a:buClr>
                <a:srgbClr val="524E86"/>
              </a:buClr>
              <a:buFont typeface="Arial" pitchFamily="34" charset="0"/>
              <a:buChar char="–"/>
              <a:defRPr sz="1600">
                <a:solidFill>
                  <a:schemeClr val="tx1"/>
                </a:solidFill>
                <a:latin typeface="Arial" pitchFamily="34" charset="0"/>
              </a:defRPr>
            </a:lvl3pPr>
            <a:lvl4pPr marL="1600200" indent="-228600" algn="l" eaLnBrk="0" hangingPunct="0">
              <a:spcBef>
                <a:spcPct val="20000"/>
              </a:spcBef>
              <a:buClr>
                <a:srgbClr val="524E86"/>
              </a:buClr>
              <a:buChar char="•"/>
              <a:defRPr sz="1600">
                <a:solidFill>
                  <a:schemeClr val="tx1"/>
                </a:solidFill>
                <a:latin typeface="Arial" pitchFamily="34" charset="0"/>
              </a:defRPr>
            </a:lvl4pPr>
            <a:lvl5pPr marL="2057400" indent="-228600" algn="l" eaLnBrk="0" hangingPunct="0">
              <a:spcBef>
                <a:spcPct val="20000"/>
              </a:spcBef>
              <a:buClr>
                <a:srgbClr val="524E86"/>
              </a:buClr>
              <a:buFont typeface="Wingdings" pitchFamily="2" charset="2"/>
              <a:buChar char="§"/>
              <a:defRPr sz="1400">
                <a:solidFill>
                  <a:schemeClr val="tx1"/>
                </a:solidFill>
                <a:latin typeface="Arial" pitchFamily="34" charset="0"/>
              </a:defRPr>
            </a:lvl5pPr>
            <a:lvl6pPr marL="25146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6pPr>
            <a:lvl7pPr marL="29718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7pPr>
            <a:lvl8pPr marL="34290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8pPr>
            <a:lvl9pPr marL="3886200" indent="-228600" eaLnBrk="0" fontAlgn="base" hangingPunct="0">
              <a:spcBef>
                <a:spcPct val="20000"/>
              </a:spcBef>
              <a:spcAft>
                <a:spcPct val="0"/>
              </a:spcAft>
              <a:buClr>
                <a:srgbClr val="524E86"/>
              </a:buClr>
              <a:buFont typeface="Wingdings" pitchFamily="2" charset="2"/>
              <a:buChar char="§"/>
              <a:defRPr sz="1400">
                <a:solidFill>
                  <a:schemeClr val="tx1"/>
                </a:solidFill>
                <a:latin typeface="Arial" pitchFamily="34" charset="0"/>
              </a:defRPr>
            </a:lvl9pPr>
          </a:lstStyle>
          <a:p>
            <a:pPr eaLnBrk="1" hangingPunct="1">
              <a:spcBef>
                <a:spcPct val="0"/>
              </a:spcBef>
              <a:buClrTx/>
              <a:buSzTx/>
              <a:buNone/>
            </a:pPr>
            <a:r>
              <a:rPr lang="en-US" altLang="en-US" sz="1000" dirty="0"/>
              <a:t>Source: Social Security Administration</a:t>
            </a:r>
          </a:p>
        </p:txBody>
      </p:sp>
      <p:grpSp>
        <p:nvGrpSpPr>
          <p:cNvPr id="34" name="Group 33">
            <a:extLst>
              <a:ext uri="{FF2B5EF4-FFF2-40B4-BE49-F238E27FC236}">
                <a16:creationId xmlns:a16="http://schemas.microsoft.com/office/drawing/2014/main" id="{65FE24F2-A833-F644-A661-C129AE762E5C}"/>
              </a:ext>
            </a:extLst>
          </p:cNvPr>
          <p:cNvGrpSpPr/>
          <p:nvPr/>
        </p:nvGrpSpPr>
        <p:grpSpPr>
          <a:xfrm>
            <a:off x="5534675" y="4537518"/>
            <a:ext cx="666689" cy="786494"/>
            <a:chOff x="1579667" y="5357337"/>
            <a:chExt cx="547440" cy="645816"/>
          </a:xfrm>
        </p:grpSpPr>
        <p:sp>
          <p:nvSpPr>
            <p:cNvPr id="36" name="Text Box 15">
              <a:extLst>
                <a:ext uri="{FF2B5EF4-FFF2-40B4-BE49-F238E27FC236}">
                  <a16:creationId xmlns:a16="http://schemas.microsoft.com/office/drawing/2014/main" id="{4F92445C-7FE2-1B4E-8A32-BB7931E4217E}"/>
                </a:ext>
              </a:extLst>
            </p:cNvPr>
            <p:cNvSpPr txBox="1">
              <a:spLocks noChangeArrowheads="1"/>
            </p:cNvSpPr>
            <p:nvPr/>
          </p:nvSpPr>
          <p:spPr bwMode="auto">
            <a:xfrm>
              <a:off x="1599398" y="5541488"/>
              <a:ext cx="527709"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dirty="0">
                  <a:solidFill>
                    <a:schemeClr val="bg1"/>
                  </a:solidFill>
                  <a:latin typeface="Arial" charset="0"/>
                  <a:ea typeface="ＭＳ Ｐゴシック" charset="0"/>
                  <a:cs typeface="ＭＳ Ｐゴシック" charset="0"/>
                </a:rPr>
                <a:t>70</a:t>
              </a:r>
            </a:p>
          </p:txBody>
        </p:sp>
        <p:sp>
          <p:nvSpPr>
            <p:cNvPr id="37" name="Text Box 42">
              <a:extLst>
                <a:ext uri="{FF2B5EF4-FFF2-40B4-BE49-F238E27FC236}">
                  <a16:creationId xmlns:a16="http://schemas.microsoft.com/office/drawing/2014/main" id="{9B37984A-1BCD-2746-BD1A-D3D0872E54A2}"/>
                </a:ext>
              </a:extLst>
            </p:cNvPr>
            <p:cNvSpPr txBox="1">
              <a:spLocks noChangeArrowheads="1"/>
            </p:cNvSpPr>
            <p:nvPr/>
          </p:nvSpPr>
          <p:spPr bwMode="auto">
            <a:xfrm>
              <a:off x="1579667" y="5357337"/>
              <a:ext cx="516245" cy="2779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600" b="1" dirty="0">
                  <a:solidFill>
                    <a:schemeClr val="bg1"/>
                  </a:solidFill>
                  <a:latin typeface="Arial" charset="0"/>
                  <a:ea typeface="ＭＳ Ｐゴシック" charset="0"/>
                  <a:cs typeface="ＭＳ Ｐゴシック" charset="0"/>
                </a:rPr>
                <a:t>AGE</a:t>
              </a:r>
            </a:p>
          </p:txBody>
        </p:sp>
      </p:grpSp>
      <p:graphicFrame>
        <p:nvGraphicFramePr>
          <p:cNvPr id="46" name="Group 337">
            <a:extLst>
              <a:ext uri="{FF2B5EF4-FFF2-40B4-BE49-F238E27FC236}">
                <a16:creationId xmlns:a16="http://schemas.microsoft.com/office/drawing/2014/main" id="{243D6106-E58E-3240-92DE-68D246A2EAB8}"/>
              </a:ext>
            </a:extLst>
          </p:cNvPr>
          <p:cNvGraphicFramePr>
            <a:graphicFrameLocks noGrp="1"/>
          </p:cNvGraphicFramePr>
          <p:nvPr>
            <p:extLst>
              <p:ext uri="{D42A27DB-BD31-4B8C-83A1-F6EECF244321}">
                <p14:modId xmlns:p14="http://schemas.microsoft.com/office/powerpoint/2010/main" val="304314260"/>
              </p:ext>
            </p:extLst>
          </p:nvPr>
        </p:nvGraphicFramePr>
        <p:xfrm>
          <a:off x="620591" y="1359146"/>
          <a:ext cx="10719495" cy="4463796"/>
        </p:xfrm>
        <a:graphic>
          <a:graphicData uri="http://schemas.openxmlformats.org/drawingml/2006/table">
            <a:tbl>
              <a:tblPr/>
              <a:tblGrid>
                <a:gridCol w="2713027">
                  <a:extLst>
                    <a:ext uri="{9D8B030D-6E8A-4147-A177-3AD203B41FA5}">
                      <a16:colId xmlns:a16="http://schemas.microsoft.com/office/drawing/2014/main" val="20000"/>
                    </a:ext>
                  </a:extLst>
                </a:gridCol>
                <a:gridCol w="2713027">
                  <a:extLst>
                    <a:ext uri="{9D8B030D-6E8A-4147-A177-3AD203B41FA5}">
                      <a16:colId xmlns:a16="http://schemas.microsoft.com/office/drawing/2014/main" val="20001"/>
                    </a:ext>
                  </a:extLst>
                </a:gridCol>
                <a:gridCol w="5293441">
                  <a:extLst>
                    <a:ext uri="{9D8B030D-6E8A-4147-A177-3AD203B41FA5}">
                      <a16:colId xmlns:a16="http://schemas.microsoft.com/office/drawing/2014/main" val="20002"/>
                    </a:ext>
                  </a:extLst>
                </a:gridCol>
              </a:tblGrid>
              <a:tr h="333371">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endParaRPr kumimoji="0" lang="en-US" sz="1400" b="1" i="0" u="none" strike="noStrike" cap="none" normalizeH="0" baseline="0" dirty="0">
                        <a:ln>
                          <a:noFill/>
                        </a:ln>
                        <a:solidFill>
                          <a:schemeClr val="bg1"/>
                        </a:solidFill>
                        <a:effectLst/>
                        <a:latin typeface="Arial" charset="0"/>
                        <a:ea typeface="Geneva" charset="0"/>
                      </a:endParaRPr>
                    </a:p>
                  </a:txBody>
                  <a:tcPr marT="45715" marB="45715" anchor="ctr" horzOverflow="overflow">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cap="flat">
                      <a:noFill/>
                    </a:lnT>
                    <a:lnB>
                      <a:noFill/>
                    </a:lnB>
                    <a:lnTlToBr>
                      <a:noFill/>
                    </a:lnTlToBr>
                    <a:lnBlToTr>
                      <a:noFill/>
                    </a:lnBlToTr>
                    <a:solidFill>
                      <a:srgbClr val="298FC2"/>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400" b="1" i="0" u="none" strike="noStrike" cap="none" normalizeH="0" baseline="0" dirty="0">
                          <a:ln>
                            <a:noFill/>
                          </a:ln>
                          <a:solidFill>
                            <a:schemeClr val="bg1"/>
                          </a:solidFill>
                          <a:effectLst/>
                          <a:latin typeface="Arial" charset="0"/>
                          <a:ea typeface="Geneva" charset="0"/>
                        </a:rPr>
                        <a:t>Limits</a:t>
                      </a:r>
                    </a:p>
                  </a:txBody>
                  <a:tcPr marT="45715" marB="45715"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cap="flat">
                      <a:noFill/>
                    </a:lnT>
                    <a:lnB>
                      <a:noFill/>
                    </a:lnB>
                    <a:lnTlToBr>
                      <a:noFill/>
                    </a:lnTlToBr>
                    <a:lnBlToTr>
                      <a:noFill/>
                    </a:lnBlToTr>
                    <a:solidFill>
                      <a:srgbClr val="298FC2"/>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400" b="1" i="0" u="none" strike="noStrike" cap="none" normalizeH="0" baseline="0" dirty="0">
                          <a:ln>
                            <a:noFill/>
                          </a:ln>
                          <a:solidFill>
                            <a:srgbClr val="FFFFFF"/>
                          </a:solidFill>
                          <a:effectLst/>
                          <a:latin typeface="Arial" charset="0"/>
                          <a:ea typeface="Geneva" charset="0"/>
                        </a:rPr>
                        <a:t>Consequences</a:t>
                      </a:r>
                    </a:p>
                  </a:txBody>
                  <a:tcPr marT="45715" marB="45715" anchor="ctr" horzOverflow="overflow">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cap="flat">
                      <a:noFill/>
                    </a:lnT>
                    <a:lnB>
                      <a:noFill/>
                    </a:lnB>
                    <a:lnTlToBr>
                      <a:noFill/>
                    </a:lnTlToBr>
                    <a:lnBlToTr>
                      <a:noFill/>
                    </a:lnBlToTr>
                    <a:solidFill>
                      <a:srgbClr val="298FC2"/>
                    </a:solidFill>
                  </a:tcPr>
                </a:tc>
                <a:extLst>
                  <a:ext uri="{0D108BD9-81ED-4DB2-BD59-A6C34878D82A}">
                    <a16:rowId xmlns:a16="http://schemas.microsoft.com/office/drawing/2014/main" val="10000"/>
                  </a:ext>
                </a:extLst>
              </a:tr>
              <a:tr h="657408">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Before FRA</a:t>
                      </a:r>
                    </a:p>
                  </a:txBody>
                  <a:tcPr marL="182880" marT="0" marB="0" anchor="ctr" horzOverflow="overflow">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8EAEA"/>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defRPr/>
                      </a:pPr>
                      <a:r>
                        <a:rPr kumimoji="0" lang="en-US" sz="2000" b="1" i="0" u="none" strike="noStrike" cap="none" normalizeH="0" baseline="0" dirty="0">
                          <a:ln>
                            <a:noFill/>
                          </a:ln>
                          <a:solidFill>
                            <a:schemeClr val="accent1"/>
                          </a:solidFill>
                          <a:effectLst/>
                          <a:latin typeface="Arial" charset="0"/>
                          <a:ea typeface="Geneva" charset="0"/>
                        </a:rPr>
                        <a:t>$21,240</a:t>
                      </a:r>
                      <a:br>
                        <a:rPr kumimoji="0" lang="en-US" sz="1800" b="1" i="0" u="none" strike="noStrike" cap="none" normalizeH="0" baseline="0" dirty="0">
                          <a:ln>
                            <a:noFill/>
                          </a:ln>
                          <a:solidFill>
                            <a:schemeClr val="accent1"/>
                          </a:solidFill>
                          <a:effectLst/>
                          <a:latin typeface="Arial" charset="0"/>
                          <a:ea typeface="Geneva" charset="0"/>
                        </a:rPr>
                      </a:br>
                      <a:r>
                        <a:rPr kumimoji="0" lang="en-US" sz="1600" b="1" i="0" u="none" strike="noStrike" cap="none" normalizeH="0" baseline="0" dirty="0">
                          <a:ln>
                            <a:noFill/>
                          </a:ln>
                          <a:solidFill>
                            <a:schemeClr val="tx1"/>
                          </a:solidFill>
                          <a:effectLst/>
                          <a:latin typeface="Arial" charset="0"/>
                          <a:ea typeface="Geneva" charset="0"/>
                        </a:rPr>
                        <a:t>per year for 2023</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8EAEA"/>
                    </a:solidFill>
                  </a:tcPr>
                </a:tc>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For every </a:t>
                      </a:r>
                      <a:r>
                        <a:rPr kumimoji="0" lang="en-US" sz="2000" b="1" i="0" u="none" strike="noStrike" cap="none" normalizeH="0" baseline="0" dirty="0">
                          <a:ln>
                            <a:noFill/>
                          </a:ln>
                          <a:solidFill>
                            <a:schemeClr val="accent1"/>
                          </a:solidFill>
                          <a:effectLst/>
                          <a:latin typeface="Arial" charset="0"/>
                          <a:ea typeface="Geneva" charset="0"/>
                        </a:rPr>
                        <a:t>$2</a:t>
                      </a:r>
                      <a:r>
                        <a:rPr kumimoji="0" lang="en-US" sz="1600" b="1" i="0" u="none" strike="noStrike" cap="none" normalizeH="0" baseline="0" dirty="0">
                          <a:ln>
                            <a:noFill/>
                          </a:ln>
                          <a:solidFill>
                            <a:schemeClr val="accent4"/>
                          </a:solidFill>
                          <a:effectLst/>
                          <a:latin typeface="Arial" charset="0"/>
                          <a:ea typeface="Geneva" charset="0"/>
                        </a:rPr>
                        <a:t> </a:t>
                      </a:r>
                      <a:r>
                        <a:rPr kumimoji="0" lang="en-US" sz="1600" b="1" i="0" u="none" strike="noStrike" cap="none" normalizeH="0" baseline="0" dirty="0">
                          <a:ln>
                            <a:noFill/>
                          </a:ln>
                          <a:solidFill>
                            <a:schemeClr val="tx1"/>
                          </a:solidFill>
                          <a:effectLst/>
                          <a:latin typeface="Arial" charset="0"/>
                          <a:ea typeface="Geneva" charset="0"/>
                        </a:rPr>
                        <a:t>over the limit, </a:t>
                      </a:r>
                      <a:r>
                        <a:rPr kumimoji="0" lang="en-US" sz="2000" b="1" i="0" u="none" strike="noStrike" cap="none" normalizeH="0" baseline="0" dirty="0">
                          <a:ln>
                            <a:noFill/>
                          </a:ln>
                          <a:solidFill>
                            <a:schemeClr val="accent1"/>
                          </a:solidFill>
                          <a:effectLst/>
                          <a:latin typeface="Arial" charset="0"/>
                          <a:ea typeface="Geneva" charset="0"/>
                        </a:rPr>
                        <a:t>$1</a:t>
                      </a:r>
                      <a:r>
                        <a:rPr kumimoji="0" lang="en-US" sz="2000" b="1" i="0" u="none" strike="noStrike" cap="none" normalizeH="0" baseline="0" dirty="0">
                          <a:ln>
                            <a:noFill/>
                          </a:ln>
                          <a:solidFill>
                            <a:schemeClr val="tx1"/>
                          </a:solidFill>
                          <a:effectLst/>
                          <a:latin typeface="Arial" charset="0"/>
                          <a:ea typeface="Geneva" charset="0"/>
                        </a:rPr>
                        <a:t> </a:t>
                      </a:r>
                      <a:r>
                        <a:rPr kumimoji="0" lang="en-US" sz="1600" b="1" i="0" u="none" strike="noStrike" cap="none" normalizeH="0" baseline="0" dirty="0">
                          <a:ln>
                            <a:noFill/>
                          </a:ln>
                          <a:solidFill>
                            <a:schemeClr val="tx1"/>
                          </a:solidFill>
                          <a:effectLst/>
                          <a:latin typeface="Arial" charset="0"/>
                          <a:ea typeface="Geneva" charset="0"/>
                        </a:rPr>
                        <a:t>is withheld</a:t>
                      </a:r>
                    </a:p>
                  </a:txBody>
                  <a:tcPr marL="182880" marT="137144" marB="137144" anchor="ctr" horzOverflow="overflow">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8EAEA"/>
                    </a:solidFill>
                  </a:tcPr>
                </a:tc>
                <a:extLst>
                  <a:ext uri="{0D108BD9-81ED-4DB2-BD59-A6C34878D82A}">
                    <a16:rowId xmlns:a16="http://schemas.microsoft.com/office/drawing/2014/main" val="10001"/>
                  </a:ext>
                </a:extLst>
              </a:tr>
              <a:tr h="1031214">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Year Turning FRA </a:t>
                      </a:r>
                    </a:p>
                  </a:txBody>
                  <a:tcPr marL="182880" marT="0" marB="0" anchor="ctr" horzOverflow="overflow">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defRPr/>
                      </a:pPr>
                      <a:r>
                        <a:rPr kumimoji="0" lang="en-US" sz="2000" b="1" i="0" u="none" strike="noStrike" cap="none" normalizeH="0" baseline="0" dirty="0">
                          <a:ln>
                            <a:noFill/>
                          </a:ln>
                          <a:solidFill>
                            <a:schemeClr val="accent1"/>
                          </a:solidFill>
                          <a:effectLst/>
                          <a:latin typeface="Arial" charset="0"/>
                          <a:ea typeface="Geneva" charset="0"/>
                        </a:rPr>
                        <a:t>$56,520</a:t>
                      </a:r>
                      <a:br>
                        <a:rPr kumimoji="0" lang="en-US" sz="1800" b="1" i="0" u="none" strike="noStrike" cap="none" normalizeH="0" baseline="0" dirty="0">
                          <a:ln>
                            <a:noFill/>
                          </a:ln>
                          <a:solidFill>
                            <a:schemeClr val="accent1"/>
                          </a:solidFill>
                          <a:effectLst/>
                          <a:latin typeface="Arial" charset="0"/>
                          <a:ea typeface="Geneva" charset="0"/>
                        </a:rPr>
                      </a:br>
                      <a:r>
                        <a:rPr kumimoji="0" lang="en-US" sz="1600" b="1" i="0" u="none" strike="noStrike" cap="none" normalizeH="0" baseline="0" dirty="0">
                          <a:ln>
                            <a:noFill/>
                          </a:ln>
                          <a:solidFill>
                            <a:schemeClr val="tx1"/>
                          </a:solidFill>
                          <a:effectLst/>
                          <a:latin typeface="Arial" charset="0"/>
                          <a:ea typeface="Geneva" charset="0"/>
                        </a:rPr>
                        <a:t>per year for 2023</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For every </a:t>
                      </a:r>
                      <a:r>
                        <a:rPr kumimoji="0" lang="en-US" sz="2000" b="1" i="0" u="none" strike="noStrike" cap="none" normalizeH="0" baseline="0" dirty="0">
                          <a:ln>
                            <a:noFill/>
                          </a:ln>
                          <a:solidFill>
                            <a:schemeClr val="accent1"/>
                          </a:solidFill>
                          <a:effectLst/>
                          <a:latin typeface="Arial" charset="0"/>
                          <a:ea typeface="Geneva" charset="0"/>
                        </a:rPr>
                        <a:t>$3</a:t>
                      </a:r>
                      <a:r>
                        <a:rPr kumimoji="0" lang="en-US" sz="1600" b="1" i="0" u="none" strike="noStrike" cap="none" normalizeH="0" baseline="0" dirty="0">
                          <a:ln>
                            <a:noFill/>
                          </a:ln>
                          <a:solidFill>
                            <a:schemeClr val="accent1"/>
                          </a:solidFill>
                          <a:effectLst/>
                          <a:latin typeface="Arial" charset="0"/>
                          <a:ea typeface="Geneva" charset="0"/>
                        </a:rPr>
                        <a:t> </a:t>
                      </a:r>
                      <a:r>
                        <a:rPr kumimoji="0" lang="en-US" sz="1600" b="1" i="0" u="none" strike="noStrike" cap="none" normalizeH="0" baseline="0" dirty="0">
                          <a:ln>
                            <a:noFill/>
                          </a:ln>
                          <a:solidFill>
                            <a:schemeClr val="tx1"/>
                          </a:solidFill>
                          <a:effectLst/>
                          <a:latin typeface="Arial" charset="0"/>
                          <a:ea typeface="Geneva" charset="0"/>
                        </a:rPr>
                        <a:t>over the limit, </a:t>
                      </a:r>
                      <a:r>
                        <a:rPr kumimoji="0" lang="en-US" sz="2000" b="1" i="0" u="none" strike="noStrike" cap="none" normalizeH="0" baseline="0" dirty="0">
                          <a:ln>
                            <a:noFill/>
                          </a:ln>
                          <a:solidFill>
                            <a:schemeClr val="accent1"/>
                          </a:solidFill>
                          <a:effectLst/>
                          <a:latin typeface="Arial" charset="0"/>
                          <a:ea typeface="Geneva" charset="0"/>
                        </a:rPr>
                        <a:t>$1 </a:t>
                      </a:r>
                      <a:br>
                        <a:rPr kumimoji="0" lang="en-US" sz="2000" b="1" i="0" u="none" strike="noStrike" cap="none" normalizeH="0" baseline="0" dirty="0">
                          <a:ln>
                            <a:noFill/>
                          </a:ln>
                          <a:solidFill>
                            <a:schemeClr val="tx1"/>
                          </a:solidFill>
                          <a:effectLst/>
                          <a:latin typeface="Arial" charset="0"/>
                          <a:ea typeface="Geneva" charset="0"/>
                        </a:rPr>
                      </a:br>
                      <a:r>
                        <a:rPr kumimoji="0" lang="en-US" sz="1600" b="1" i="0" u="none" strike="noStrike" cap="none" normalizeH="0" baseline="0" dirty="0">
                          <a:ln>
                            <a:noFill/>
                          </a:ln>
                          <a:solidFill>
                            <a:schemeClr val="tx1"/>
                          </a:solidFill>
                          <a:effectLst/>
                          <a:latin typeface="Arial" charset="0"/>
                          <a:ea typeface="Geneva" charset="0"/>
                        </a:rPr>
                        <a:t>is withheld from benefits until </a:t>
                      </a:r>
                      <a:br>
                        <a:rPr kumimoji="0" lang="en-US" sz="1600" b="1" i="0" u="none" strike="noStrike" cap="none" normalizeH="0" baseline="0" dirty="0">
                          <a:ln>
                            <a:noFill/>
                          </a:ln>
                          <a:solidFill>
                            <a:schemeClr val="tx1"/>
                          </a:solidFill>
                          <a:effectLst/>
                          <a:latin typeface="Arial" charset="0"/>
                          <a:ea typeface="Geneva" charset="0"/>
                        </a:rPr>
                      </a:br>
                      <a:r>
                        <a:rPr kumimoji="0" lang="en-US" sz="1600" b="1" i="0" u="none" strike="noStrike" cap="none" normalizeH="0" baseline="0" dirty="0">
                          <a:ln>
                            <a:noFill/>
                          </a:ln>
                          <a:solidFill>
                            <a:schemeClr val="tx1"/>
                          </a:solidFill>
                          <a:effectLst/>
                          <a:latin typeface="Arial" charset="0"/>
                          <a:ea typeface="Geneva" charset="0"/>
                        </a:rPr>
                        <a:t>the month they reach FRA</a:t>
                      </a:r>
                    </a:p>
                  </a:txBody>
                  <a:tcPr marL="182880" marT="137144" marB="137144" anchor="ctr" horzOverflow="overflow">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6EE"/>
                    </a:solidFill>
                  </a:tcPr>
                </a:tc>
                <a:extLst>
                  <a:ext uri="{0D108BD9-81ED-4DB2-BD59-A6C34878D82A}">
                    <a16:rowId xmlns:a16="http://schemas.microsoft.com/office/drawing/2014/main" val="10002"/>
                  </a:ext>
                </a:extLst>
              </a:tr>
              <a:tr h="469577">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After FRA</a:t>
                      </a:r>
                    </a:p>
                  </a:txBody>
                  <a:tcPr marL="182880" marT="91430" marB="91430" anchor="ctr" horzOverflow="overflow">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None</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r>
                        <a:rPr kumimoji="0" lang="en-US" sz="1600" b="1" i="0" u="none" strike="noStrike" cap="none" normalizeH="0" baseline="0" dirty="0">
                          <a:ln>
                            <a:noFill/>
                          </a:ln>
                          <a:solidFill>
                            <a:schemeClr val="tx1"/>
                          </a:solidFill>
                          <a:effectLst/>
                          <a:latin typeface="Arial" charset="0"/>
                          <a:ea typeface="Geneva" charset="0"/>
                        </a:rPr>
                        <a:t>No limit on earnings</a:t>
                      </a:r>
                    </a:p>
                  </a:txBody>
                  <a:tcPr marL="182880" marT="0" marB="0" anchor="ctr" horzOverflow="overflow">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1972226">
                <a:tc gridSpan="3">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endParaRPr kumimoji="0" lang="en-US" sz="1600" b="1" i="0" u="none" strike="noStrike" cap="none" normalizeH="0" baseline="0" dirty="0">
                        <a:ln>
                          <a:noFill/>
                        </a:ln>
                        <a:solidFill>
                          <a:schemeClr val="tx1"/>
                        </a:solidFill>
                        <a:effectLst/>
                        <a:latin typeface="Arial" charset="0"/>
                        <a:ea typeface="Geneva" charset="0"/>
                      </a:endParaRPr>
                    </a:p>
                  </a:txBody>
                  <a:tcPr marL="182880" marT="91430" marB="91430" anchor="ctr" horzOverflow="overflow">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endParaRPr kumimoji="0" lang="en-US" sz="1600" b="1" i="0" u="none" strike="noStrike" cap="none" normalizeH="0" baseline="0" dirty="0">
                        <a:ln>
                          <a:noFill/>
                        </a:ln>
                        <a:solidFill>
                          <a:schemeClr val="tx1"/>
                        </a:solidFill>
                        <a:effectLst/>
                        <a:latin typeface="Arial" charset="0"/>
                        <a:ea typeface="Geneva" charset="0"/>
                      </a:endParaRPr>
                    </a:p>
                  </a:txBody>
                  <a:tcPr marL="0" marR="0" marT="0" marB="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lvl="0" indent="0" algn="l" defTabSz="914400" rtl="0" eaLnBrk="0" fontAlgn="base" latinLnBrk="0" hangingPunct="0">
                        <a:lnSpc>
                          <a:spcPct val="90000"/>
                        </a:lnSpc>
                        <a:spcBef>
                          <a:spcPct val="20000"/>
                        </a:spcBef>
                        <a:spcAft>
                          <a:spcPct val="0"/>
                        </a:spcAft>
                        <a:buClr>
                          <a:schemeClr val="accent1"/>
                        </a:buClr>
                        <a:buSzTx/>
                        <a:buFontTx/>
                        <a:buNone/>
                        <a:tabLst>
                          <a:tab pos="120650" algn="l"/>
                          <a:tab pos="300038" algn="l"/>
                          <a:tab pos="1035050" algn="l"/>
                        </a:tabLst>
                      </a:pPr>
                      <a:endParaRPr kumimoji="0" lang="en-US" sz="1600" b="1" i="0" u="none" strike="noStrike" cap="none" normalizeH="0" baseline="0" dirty="0">
                        <a:ln>
                          <a:noFill/>
                        </a:ln>
                        <a:solidFill>
                          <a:schemeClr val="tx1"/>
                        </a:solidFill>
                        <a:effectLst/>
                        <a:latin typeface="Arial" charset="0"/>
                        <a:ea typeface="Geneva" charset="0"/>
                      </a:endParaRPr>
                    </a:p>
                  </a:txBody>
                  <a:tcPr marL="182880" marT="0" marB="0" anchor="ctr" horzOverflow="overflow">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47" name="TextBox 46">
            <a:extLst>
              <a:ext uri="{FF2B5EF4-FFF2-40B4-BE49-F238E27FC236}">
                <a16:creationId xmlns:a16="http://schemas.microsoft.com/office/drawing/2014/main" id="{85AB36C5-97E2-274F-91CA-906A33216EFB}"/>
              </a:ext>
            </a:extLst>
          </p:cNvPr>
          <p:cNvSpPr txBox="1"/>
          <p:nvPr/>
        </p:nvSpPr>
        <p:spPr>
          <a:xfrm>
            <a:off x="740939" y="3965298"/>
            <a:ext cx="10392493" cy="1800493"/>
          </a:xfrm>
          <a:prstGeom prst="rect">
            <a:avLst/>
          </a:prstGeom>
          <a:noFill/>
        </p:spPr>
        <p:txBody>
          <a:bodyPr wrap="square" rtlCol="0">
            <a:spAutoFit/>
          </a:bodyPr>
          <a:lstStyle/>
          <a:p>
            <a:pPr>
              <a:spcBef>
                <a:spcPts val="0"/>
              </a:spcBef>
              <a:spcAft>
                <a:spcPts val="600"/>
              </a:spcAft>
            </a:pPr>
            <a:r>
              <a:rPr lang="en-US" sz="1600" dirty="0">
                <a:solidFill>
                  <a:srgbClr val="298FC2"/>
                </a:solidFill>
              </a:rPr>
              <a:t>A </a:t>
            </a:r>
            <a:r>
              <a:rPr lang="en-US" sz="1600" b="1" dirty="0">
                <a:solidFill>
                  <a:srgbClr val="298FC2"/>
                </a:solidFill>
              </a:rPr>
              <a:t>Special Earnings Limit Rule </a:t>
            </a:r>
            <a:r>
              <a:rPr lang="en-US" sz="1600" dirty="0">
                <a:solidFill>
                  <a:srgbClr val="298FC2"/>
                </a:solidFill>
              </a:rPr>
              <a:t>may be applied to clients who retired mid-year in 2022 if client:</a:t>
            </a:r>
          </a:p>
          <a:p>
            <a:pPr marL="112713" indent="-112713">
              <a:spcBef>
                <a:spcPts val="0"/>
              </a:spcBef>
              <a:spcAft>
                <a:spcPts val="600"/>
              </a:spcAft>
              <a:buClr>
                <a:srgbClr val="298FC2"/>
              </a:buClr>
              <a:buFont typeface="Arial" panose="020B0604020202020204" pitchFamily="34" charset="0"/>
              <a:buChar char="•"/>
            </a:pPr>
            <a:r>
              <a:rPr lang="en-US" sz="1600" dirty="0"/>
              <a:t>Under FRA, had earnings of $1,630 or less in any month, and didn’t perform substantial services in self-employment</a:t>
            </a:r>
          </a:p>
          <a:p>
            <a:pPr marL="112713" indent="-112713">
              <a:spcBef>
                <a:spcPts val="0"/>
              </a:spcBef>
              <a:spcAft>
                <a:spcPts val="600"/>
              </a:spcAft>
              <a:buClr>
                <a:srgbClr val="298FC2"/>
              </a:buClr>
              <a:buFont typeface="Arial" panose="020B0604020202020204" pitchFamily="34" charset="0"/>
              <a:buChar char="•"/>
            </a:pPr>
            <a:r>
              <a:rPr lang="en-US" sz="1600" dirty="0"/>
              <a:t>Reached FRA, had earnings of $4,330 or less during any given month, and didn’t perform substantial services in self-employment</a:t>
            </a:r>
          </a:p>
          <a:p>
            <a:pPr>
              <a:spcBef>
                <a:spcPts val="0"/>
              </a:spcBef>
              <a:spcAft>
                <a:spcPts val="600"/>
              </a:spcAft>
              <a:buClr>
                <a:srgbClr val="298FC2"/>
              </a:buClr>
            </a:pPr>
            <a:r>
              <a:rPr lang="en-US" sz="1600" dirty="0">
                <a:solidFill>
                  <a:srgbClr val="298FC2"/>
                </a:solidFill>
              </a:rPr>
              <a:t>In </a:t>
            </a:r>
            <a:r>
              <a:rPr lang="en-US" sz="1600" b="1" dirty="0">
                <a:solidFill>
                  <a:srgbClr val="298FC2"/>
                </a:solidFill>
              </a:rPr>
              <a:t>2023</a:t>
            </a:r>
            <a:r>
              <a:rPr lang="en-US" sz="1600" dirty="0">
                <a:solidFill>
                  <a:srgbClr val="298FC2"/>
                </a:solidFill>
              </a:rPr>
              <a:t>, the deductions are based solely on the client’s annual earnings limit.</a:t>
            </a:r>
          </a:p>
        </p:txBody>
      </p:sp>
    </p:spTree>
    <p:custDataLst>
      <p:tags r:id="rId1"/>
    </p:custDataLst>
    <p:extLst>
      <p:ext uri="{BB962C8B-B14F-4D97-AF65-F5344CB8AC3E}">
        <p14:creationId xmlns:p14="http://schemas.microsoft.com/office/powerpoint/2010/main" val="23183531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 name="ARTICULATE_DESIGN_ID_FCCS_ONSCREEN_PRESENTATION_16X9" val="Ft02Y2ka"/>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19.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27.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RNRSTYLE" val="TEMP subtitle"/>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_External_Print_Presentation_4x3">
  <a:themeElements>
    <a:clrScheme name="107 Evolution">
      <a:dk1>
        <a:srgbClr val="000000"/>
      </a:dk1>
      <a:lt1>
        <a:srgbClr val="FFFFFF"/>
      </a:lt1>
      <a:dk2>
        <a:srgbClr val="212425"/>
      </a:dk2>
      <a:lt2>
        <a:srgbClr val="333F48"/>
      </a:lt2>
      <a:accent1>
        <a:srgbClr val="298FC2"/>
      </a:accent1>
      <a:accent2>
        <a:srgbClr val="4A7729"/>
      </a:accent2>
      <a:accent3>
        <a:srgbClr val="7A9A01"/>
      </a:accent3>
      <a:accent4>
        <a:srgbClr val="6BA4B8"/>
      </a:accent4>
      <a:accent5>
        <a:srgbClr val="768692"/>
      </a:accent5>
      <a:accent6>
        <a:srgbClr val="9BBDAA"/>
      </a:accent6>
      <a:hlink>
        <a:srgbClr val="298FC2"/>
      </a:hlink>
      <a:folHlink>
        <a:srgbClr val="51284F"/>
      </a:folHlink>
    </a:clrScheme>
    <a:fontScheme name="4_pyramis_external_printed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4_pyramis_external_printed_presentation_template 1">
        <a:dk1>
          <a:srgbClr val="1A2732"/>
        </a:dk1>
        <a:lt1>
          <a:srgbClr val="FFFFFF"/>
        </a:lt1>
        <a:dk2>
          <a:srgbClr val="D6E1EA"/>
        </a:dk2>
        <a:lt2>
          <a:srgbClr val="B6CADA"/>
        </a:lt2>
        <a:accent1>
          <a:srgbClr val="1A2732"/>
        </a:accent1>
        <a:accent2>
          <a:srgbClr val="5580A3"/>
        </a:accent2>
        <a:accent3>
          <a:srgbClr val="FFFFFF"/>
        </a:accent3>
        <a:accent4>
          <a:srgbClr val="142029"/>
        </a:accent4>
        <a:accent5>
          <a:srgbClr val="ABACAD"/>
        </a:accent5>
        <a:accent6>
          <a:srgbClr val="4C7393"/>
        </a:accent6>
        <a:hlink>
          <a:srgbClr val="81A2BD"/>
        </a:hlink>
        <a:folHlink>
          <a:srgbClr val="42637E"/>
        </a:folHlink>
      </a:clrScheme>
      <a:clrMap bg1="lt1" tx1="dk1" bg2="lt2" tx2="dk2" accent1="accent1" accent2="accent2" accent3="accent3" accent4="accent4" accent5="accent5" accent6="accent6" hlink="hlink" folHlink="folHlink"/>
    </a:extraClrScheme>
    <a:extraClrScheme>
      <a:clrScheme name="4_pyramis_external_printed_presentation_template 2">
        <a:dk1>
          <a:srgbClr val="1A2732"/>
        </a:dk1>
        <a:lt1>
          <a:srgbClr val="FFFFFF"/>
        </a:lt1>
        <a:dk2>
          <a:srgbClr val="1A2732"/>
        </a:dk2>
        <a:lt2>
          <a:srgbClr val="D6E1EA"/>
        </a:lt2>
        <a:accent1>
          <a:srgbClr val="D6E1EA"/>
        </a:accent1>
        <a:accent2>
          <a:srgbClr val="788E78"/>
        </a:accent2>
        <a:accent3>
          <a:srgbClr val="FFFFFF"/>
        </a:accent3>
        <a:accent4>
          <a:srgbClr val="142029"/>
        </a:accent4>
        <a:accent5>
          <a:srgbClr val="E8EEF3"/>
        </a:accent5>
        <a:accent6>
          <a:srgbClr val="6C806C"/>
        </a:accent6>
        <a:hlink>
          <a:srgbClr val="B1C785"/>
        </a:hlink>
        <a:folHlink>
          <a:srgbClr val="6A7029"/>
        </a:folHlink>
      </a:clrScheme>
      <a:clrMap bg1="lt1" tx1="dk1" bg2="lt2" tx2="dk2" accent1="accent1" accent2="accent2" accent3="accent3" accent4="accent4" accent5="accent5" accent6="accent6" hlink="hlink" folHlink="folHlink"/>
    </a:extraClrScheme>
    <a:extraClrScheme>
      <a:clrScheme name="4_pyramis_external_printed_presentation_template 3">
        <a:dk1>
          <a:srgbClr val="788E78"/>
        </a:dk1>
        <a:lt1>
          <a:srgbClr val="FFFFFF"/>
        </a:lt1>
        <a:dk2>
          <a:srgbClr val="1A2732"/>
        </a:dk2>
        <a:lt2>
          <a:srgbClr val="D6E1EA"/>
        </a:lt2>
        <a:accent1>
          <a:srgbClr val="B1C785"/>
        </a:accent1>
        <a:accent2>
          <a:srgbClr val="1A2732"/>
        </a:accent2>
        <a:accent3>
          <a:srgbClr val="FFFFFF"/>
        </a:accent3>
        <a:accent4>
          <a:srgbClr val="657865"/>
        </a:accent4>
        <a:accent5>
          <a:srgbClr val="D5E0C2"/>
        </a:accent5>
        <a:accent6>
          <a:srgbClr val="16222C"/>
        </a:accent6>
        <a:hlink>
          <a:srgbClr val="4C5F6C"/>
        </a:hlink>
        <a:folHlink>
          <a:srgbClr val="81A2BD"/>
        </a:folHlink>
      </a:clrScheme>
      <a:clrMap bg1="lt1" tx1="dk1" bg2="lt2" tx2="dk2" accent1="accent1" accent2="accent2" accent3="accent3" accent4="accent4" accent5="accent5" accent6="accent6" hlink="hlink" folHlink="folHlink"/>
    </a:extraClrScheme>
    <a:extraClrScheme>
      <a:clrScheme name="4_pyramis_external_printed_presentation_template 4">
        <a:dk1>
          <a:srgbClr val="19252F"/>
        </a:dk1>
        <a:lt1>
          <a:srgbClr val="FFFFFF"/>
        </a:lt1>
        <a:dk2>
          <a:srgbClr val="B19401"/>
        </a:dk2>
        <a:lt2>
          <a:srgbClr val="EDE7DD"/>
        </a:lt2>
        <a:accent1>
          <a:srgbClr val="B1C785"/>
        </a:accent1>
        <a:accent2>
          <a:srgbClr val="6A7029"/>
        </a:accent2>
        <a:accent3>
          <a:srgbClr val="FFFFFF"/>
        </a:accent3>
        <a:accent4>
          <a:srgbClr val="141E27"/>
        </a:accent4>
        <a:accent5>
          <a:srgbClr val="D5E0C2"/>
        </a:accent5>
        <a:accent6>
          <a:srgbClr val="5F6524"/>
        </a:accent6>
        <a:hlink>
          <a:srgbClr val="ADBBAD"/>
        </a:hlink>
        <a:folHlink>
          <a:srgbClr val="764200"/>
        </a:folHlink>
      </a:clrScheme>
      <a:clrMap bg1="lt1" tx1="dk1" bg2="lt2" tx2="dk2" accent1="accent1" accent2="accent2" accent3="accent3" accent4="accent4" accent5="accent5" accent6="accent6" hlink="hlink" folHlink="folHlink"/>
    </a:extraClrScheme>
    <a:extraClrScheme>
      <a:clrScheme name="4_pyramis_external_printed_presentation_template 5">
        <a:dk1>
          <a:srgbClr val="1A2732"/>
        </a:dk1>
        <a:lt1>
          <a:srgbClr val="FFFFFF"/>
        </a:lt1>
        <a:dk2>
          <a:srgbClr val="B19401"/>
        </a:dk2>
        <a:lt2>
          <a:srgbClr val="EDE7DD"/>
        </a:lt2>
        <a:accent1>
          <a:srgbClr val="B1C785"/>
        </a:accent1>
        <a:accent2>
          <a:srgbClr val="6A7029"/>
        </a:accent2>
        <a:accent3>
          <a:srgbClr val="FFFFFF"/>
        </a:accent3>
        <a:accent4>
          <a:srgbClr val="142029"/>
        </a:accent4>
        <a:accent5>
          <a:srgbClr val="D5E0C2"/>
        </a:accent5>
        <a:accent6>
          <a:srgbClr val="5F6524"/>
        </a:accent6>
        <a:hlink>
          <a:srgbClr val="AAC3B4"/>
        </a:hlink>
        <a:folHlink>
          <a:srgbClr val="764200"/>
        </a:folHlink>
      </a:clrScheme>
      <a:clrMap bg1="lt1" tx1="dk1" bg2="lt2" tx2="dk2" accent1="accent1" accent2="accent2" accent3="accent3" accent4="accent4" accent5="accent5" accent6="accent6" hlink="hlink" folHlink="folHlink"/>
    </a:extraClrScheme>
    <a:extraClrScheme>
      <a:clrScheme name="4_pyramis_external_printed_presentation_template 6">
        <a:dk1>
          <a:srgbClr val="19252F"/>
        </a:dk1>
        <a:lt1>
          <a:srgbClr val="FFFFFF"/>
        </a:lt1>
        <a:dk2>
          <a:srgbClr val="B19401"/>
        </a:dk2>
        <a:lt2>
          <a:srgbClr val="DCDCCE"/>
        </a:lt2>
        <a:accent1>
          <a:srgbClr val="BDD096"/>
        </a:accent1>
        <a:accent2>
          <a:srgbClr val="6A7029"/>
        </a:accent2>
        <a:accent3>
          <a:srgbClr val="FFFFFF"/>
        </a:accent3>
        <a:accent4>
          <a:srgbClr val="141E27"/>
        </a:accent4>
        <a:accent5>
          <a:srgbClr val="DBE4C9"/>
        </a:accent5>
        <a:accent6>
          <a:srgbClr val="5F6524"/>
        </a:accent6>
        <a:hlink>
          <a:srgbClr val="ADBBAD"/>
        </a:hlink>
        <a:folHlink>
          <a:srgbClr val="462900"/>
        </a:folHlink>
      </a:clrScheme>
      <a:clrMap bg1="lt1" tx1="dk1" bg2="lt2" tx2="dk2" accent1="accent1" accent2="accent2" accent3="accent3" accent4="accent4" accent5="accent5" accent6="accent6" hlink="hlink" folHlink="folHlink"/>
    </a:extraClrScheme>
    <a:extraClrScheme>
      <a:clrScheme name="4_pyramis_external_printed_presentation_template 7">
        <a:dk1>
          <a:srgbClr val="19252F"/>
        </a:dk1>
        <a:lt1>
          <a:srgbClr val="FFFFFF"/>
        </a:lt1>
        <a:dk2>
          <a:srgbClr val="B19401"/>
        </a:dk2>
        <a:lt2>
          <a:srgbClr val="DCDCCE"/>
        </a:lt2>
        <a:accent1>
          <a:srgbClr val="BDD096"/>
        </a:accent1>
        <a:accent2>
          <a:srgbClr val="6A7029"/>
        </a:accent2>
        <a:accent3>
          <a:srgbClr val="FFFFFF"/>
        </a:accent3>
        <a:accent4>
          <a:srgbClr val="141E27"/>
        </a:accent4>
        <a:accent5>
          <a:srgbClr val="DBE4C9"/>
        </a:accent5>
        <a:accent6>
          <a:srgbClr val="5F6524"/>
        </a:accent6>
        <a:hlink>
          <a:srgbClr val="AAC3B4"/>
        </a:hlink>
        <a:folHlink>
          <a:srgbClr val="462900"/>
        </a:folHlink>
      </a:clrScheme>
      <a:clrMap bg1="lt1" tx1="dk1" bg2="lt2" tx2="dk2" accent1="accent1" accent2="accent2" accent3="accent3" accent4="accent4" accent5="accent5" accent6="accent6" hlink="hlink" folHlink="folHlink"/>
    </a:extraClrScheme>
    <a:extraClrScheme>
      <a:clrScheme name="4_pyramis_external_printed_presentation_template 8">
        <a:dk1>
          <a:srgbClr val="1A2732"/>
        </a:dk1>
        <a:lt1>
          <a:srgbClr val="FFFFFF"/>
        </a:lt1>
        <a:dk2>
          <a:srgbClr val="203731"/>
        </a:dk2>
        <a:lt2>
          <a:srgbClr val="A4AEB5"/>
        </a:lt2>
        <a:accent1>
          <a:srgbClr val="51626F"/>
        </a:accent1>
        <a:accent2>
          <a:srgbClr val="3E4519"/>
        </a:accent2>
        <a:accent3>
          <a:srgbClr val="FFFFFF"/>
        </a:accent3>
        <a:accent4>
          <a:srgbClr val="142029"/>
        </a:accent4>
        <a:accent5>
          <a:srgbClr val="B3B7BB"/>
        </a:accent5>
        <a:accent6>
          <a:srgbClr val="373E16"/>
        </a:accent6>
        <a:hlink>
          <a:srgbClr val="ABC785"/>
        </a:hlink>
        <a:folHlink>
          <a:srgbClr val="1A2732"/>
        </a:folHlink>
      </a:clrScheme>
      <a:clrMap bg1="lt1" tx1="dk1" bg2="lt2" tx2="dk2" accent1="accent1" accent2="accent2" accent3="accent3" accent4="accent4" accent5="accent5" accent6="accent6" hlink="hlink" folHlink="folHlink"/>
    </a:extraClrScheme>
    <a:extraClrScheme>
      <a:clrScheme name="4_pyramis_external_printed_presentation_template 9">
        <a:dk1>
          <a:srgbClr val="1A2732"/>
        </a:dk1>
        <a:lt1>
          <a:srgbClr val="FFFFFF"/>
        </a:lt1>
        <a:dk2>
          <a:srgbClr val="203731"/>
        </a:dk2>
        <a:lt2>
          <a:srgbClr val="A7B8B4"/>
        </a:lt2>
        <a:accent1>
          <a:srgbClr val="51626F"/>
        </a:accent1>
        <a:accent2>
          <a:srgbClr val="3E4519"/>
        </a:accent2>
        <a:accent3>
          <a:srgbClr val="FFFFFF"/>
        </a:accent3>
        <a:accent4>
          <a:srgbClr val="142029"/>
        </a:accent4>
        <a:accent5>
          <a:srgbClr val="B3B7BB"/>
        </a:accent5>
        <a:accent6>
          <a:srgbClr val="373E16"/>
        </a:accent6>
        <a:hlink>
          <a:srgbClr val="ABC785"/>
        </a:hlink>
        <a:folHlink>
          <a:srgbClr val="1A2732"/>
        </a:folHlink>
      </a:clrScheme>
      <a:clrMap bg1="lt1" tx1="dk1" bg2="lt2" tx2="dk2" accent1="accent1" accent2="accent2" accent3="accent3" accent4="accent4" accent5="accent5" accent6="accent6" hlink="hlink" folHlink="folHlink"/>
    </a:extraClrScheme>
    <a:extraClrScheme>
      <a:clrScheme name="4_pyramis_external_printed_presentation_template 10">
        <a:dk1>
          <a:srgbClr val="1A2732"/>
        </a:dk1>
        <a:lt1>
          <a:srgbClr val="FFFFFF"/>
        </a:lt1>
        <a:dk2>
          <a:srgbClr val="203731"/>
        </a:dk2>
        <a:lt2>
          <a:srgbClr val="A7B8B4"/>
        </a:lt2>
        <a:accent1>
          <a:srgbClr val="51626F"/>
        </a:accent1>
        <a:accent2>
          <a:srgbClr val="3E4519"/>
        </a:accent2>
        <a:accent3>
          <a:srgbClr val="FFFFFF"/>
        </a:accent3>
        <a:accent4>
          <a:srgbClr val="142029"/>
        </a:accent4>
        <a:accent5>
          <a:srgbClr val="B3B7BB"/>
        </a:accent5>
        <a:accent6>
          <a:srgbClr val="373E16"/>
        </a:accent6>
        <a:hlink>
          <a:srgbClr val="ABC78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1">
        <a:dk1>
          <a:srgbClr val="1A2732"/>
        </a:dk1>
        <a:lt1>
          <a:srgbClr val="FFFFFF"/>
        </a:lt1>
        <a:dk2>
          <a:srgbClr val="203731"/>
        </a:dk2>
        <a:lt2>
          <a:srgbClr val="A4AEB5"/>
        </a:lt2>
        <a:accent1>
          <a:srgbClr val="51626F"/>
        </a:accent1>
        <a:accent2>
          <a:srgbClr val="3E4519"/>
        </a:accent2>
        <a:accent3>
          <a:srgbClr val="FFFFFF"/>
        </a:accent3>
        <a:accent4>
          <a:srgbClr val="142029"/>
        </a:accent4>
        <a:accent5>
          <a:srgbClr val="B3B7BB"/>
        </a:accent5>
        <a:accent6>
          <a:srgbClr val="373E16"/>
        </a:accent6>
        <a:hlink>
          <a:srgbClr val="ABC78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2">
        <a:dk1>
          <a:srgbClr val="172934"/>
        </a:dk1>
        <a:lt1>
          <a:srgbClr val="FFFFFF"/>
        </a:lt1>
        <a:dk2>
          <a:srgbClr val="203731"/>
        </a:dk2>
        <a:lt2>
          <a:srgbClr val="A4AEB5"/>
        </a:lt2>
        <a:accent1>
          <a:srgbClr val="51626F"/>
        </a:accent1>
        <a:accent2>
          <a:srgbClr val="3E4519"/>
        </a:accent2>
        <a:accent3>
          <a:srgbClr val="FFFFFF"/>
        </a:accent3>
        <a:accent4>
          <a:srgbClr val="12212B"/>
        </a:accent4>
        <a:accent5>
          <a:srgbClr val="B3B7BB"/>
        </a:accent5>
        <a:accent6>
          <a:srgbClr val="373E16"/>
        </a:accent6>
        <a:hlink>
          <a:srgbClr val="ABC78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3">
        <a:dk1>
          <a:srgbClr val="172934"/>
        </a:dk1>
        <a:lt1>
          <a:srgbClr val="FFFFFF"/>
        </a:lt1>
        <a:dk2>
          <a:srgbClr val="203731"/>
        </a:dk2>
        <a:lt2>
          <a:srgbClr val="A4AEB5"/>
        </a:lt2>
        <a:accent1>
          <a:srgbClr val="51626F"/>
        </a:accent1>
        <a:accent2>
          <a:srgbClr val="3E4519"/>
        </a:accent2>
        <a:accent3>
          <a:srgbClr val="FFFFFF"/>
        </a:accent3>
        <a:accent4>
          <a:srgbClr val="12212B"/>
        </a:accent4>
        <a:accent5>
          <a:srgbClr val="B3B7BB"/>
        </a:accent5>
        <a:accent6>
          <a:srgbClr val="373E16"/>
        </a:accent6>
        <a:hlink>
          <a:srgbClr val="B4CC9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4">
        <a:dk1>
          <a:srgbClr val="172934"/>
        </a:dk1>
        <a:lt1>
          <a:srgbClr val="FFFFFF"/>
        </a:lt1>
        <a:dk2>
          <a:srgbClr val="203731"/>
        </a:dk2>
        <a:lt2>
          <a:srgbClr val="A4AEB5"/>
        </a:lt2>
        <a:accent1>
          <a:srgbClr val="4C5F6C"/>
        </a:accent1>
        <a:accent2>
          <a:srgbClr val="3E4519"/>
        </a:accent2>
        <a:accent3>
          <a:srgbClr val="FFFFFF"/>
        </a:accent3>
        <a:accent4>
          <a:srgbClr val="12212B"/>
        </a:accent4>
        <a:accent5>
          <a:srgbClr val="B2B6BA"/>
        </a:accent5>
        <a:accent6>
          <a:srgbClr val="373E16"/>
        </a:accent6>
        <a:hlink>
          <a:srgbClr val="B4CC9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5">
        <a:dk1>
          <a:srgbClr val="172934"/>
        </a:dk1>
        <a:lt1>
          <a:srgbClr val="FFFFFF"/>
        </a:lt1>
        <a:dk2>
          <a:srgbClr val="203731"/>
        </a:dk2>
        <a:lt2>
          <a:srgbClr val="5D87A1"/>
        </a:lt2>
        <a:accent1>
          <a:srgbClr val="4C5F6C"/>
        </a:accent1>
        <a:accent2>
          <a:srgbClr val="3E4519"/>
        </a:accent2>
        <a:accent3>
          <a:srgbClr val="FFFFFF"/>
        </a:accent3>
        <a:accent4>
          <a:srgbClr val="12212B"/>
        </a:accent4>
        <a:accent5>
          <a:srgbClr val="B2B6BA"/>
        </a:accent5>
        <a:accent6>
          <a:srgbClr val="373E16"/>
        </a:accent6>
        <a:hlink>
          <a:srgbClr val="B4CC95"/>
        </a:hlink>
        <a:folHlink>
          <a:srgbClr val="857363"/>
        </a:folHlink>
      </a:clrScheme>
      <a:clrMap bg1="lt1" tx1="dk1" bg2="lt2" tx2="dk2" accent1="accent1" accent2="accent2" accent3="accent3" accent4="accent4" accent5="accent5" accent6="accent6" hlink="hlink" folHlink="folHlink"/>
    </a:extraClrScheme>
    <a:extraClrScheme>
      <a:clrScheme name="4_pyramis_external_printed_presentation_template 16">
        <a:dk1>
          <a:srgbClr val="172934"/>
        </a:dk1>
        <a:lt1>
          <a:srgbClr val="FFFFFF"/>
        </a:lt1>
        <a:dk2>
          <a:srgbClr val="172934"/>
        </a:dk2>
        <a:lt2>
          <a:srgbClr val="5D87A1"/>
        </a:lt2>
        <a:accent1>
          <a:srgbClr val="4C5F6C"/>
        </a:accent1>
        <a:accent2>
          <a:srgbClr val="3E4519"/>
        </a:accent2>
        <a:accent3>
          <a:srgbClr val="FFFFFF"/>
        </a:accent3>
        <a:accent4>
          <a:srgbClr val="12212B"/>
        </a:accent4>
        <a:accent5>
          <a:srgbClr val="B2B6BA"/>
        </a:accent5>
        <a:accent6>
          <a:srgbClr val="373E16"/>
        </a:accent6>
        <a:hlink>
          <a:srgbClr val="B4CC95"/>
        </a:hlink>
        <a:folHlink>
          <a:srgbClr val="857363"/>
        </a:folHlink>
      </a:clrScheme>
      <a:clrMap bg1="lt1" tx1="dk1" bg2="lt2" tx2="dk2" accent1="accent1" accent2="accent2" accent3="accent3" accent4="accent4" accent5="accent5" accent6="accent6" hlink="hlink" folHlink="folHlink"/>
    </a:extraClrScheme>
  </a:extraClrSchemeLst>
  <a:custClrLst>
    <a:custClr name="377-100%">
      <a:srgbClr val="7A9A3D"/>
    </a:custClr>
    <a:custClr name="7689-100%">
      <a:srgbClr val="298FC2"/>
    </a:custClr>
    <a:custClr name="7708-100%">
      <a:srgbClr val="004F6B"/>
    </a:custClr>
    <a:custClr name="5503-100%">
      <a:srgbClr val="8FB6BB"/>
    </a:custClr>
    <a:custClr name="7544-100%">
      <a:srgbClr val="768692"/>
    </a:custClr>
    <a:custClr name="364-100%">
      <a:srgbClr val="4B7838"/>
    </a:custClr>
    <a:custClr name="639-100%">
      <a:srgbClr val="00A3D4"/>
    </a:custClr>
    <a:custClr name="3285-100%">
      <a:srgbClr val="009681"/>
    </a:custClr>
    <a:custClr name="432-100%">
      <a:srgbClr val="333F48"/>
    </a:custClr>
    <a:custClr name="Cool gray-100%">
      <a:srgbClr val="75787B"/>
    </a:custClr>
    <a:custClr name="377-80%">
      <a:srgbClr val="95AE3C"/>
    </a:custClr>
    <a:custClr name="7689-80%">
      <a:srgbClr val="54A5CE"/>
    </a:custClr>
    <a:custClr name="7708-80%">
      <a:srgbClr val="006682"/>
    </a:custClr>
    <a:custClr name="5503-80%">
      <a:srgbClr val="9FC9CF"/>
    </a:custClr>
    <a:custClr name="7544-80%">
      <a:srgbClr val="919EA8"/>
    </a:custClr>
    <a:custClr name="364-80%">
      <a:srgbClr val="6E9254"/>
    </a:custClr>
    <a:custClr name="639-80%">
      <a:srgbClr val="00AFDD"/>
    </a:custClr>
    <a:custClr name="3285-80%">
      <a:srgbClr val="33AB9A"/>
    </a:custClr>
    <a:custClr name="432-80%">
      <a:srgbClr val="5D656D"/>
    </a:custClr>
    <a:custClr name="Cool gray-80%">
      <a:srgbClr val="919395"/>
    </a:custClr>
    <a:custClr name="377-60%">
      <a:srgbClr val="AFC267"/>
    </a:custClr>
    <a:custClr name="7689-60%">
      <a:srgbClr val="7FBCDA"/>
    </a:custClr>
    <a:custClr name="7708-60%">
      <a:srgbClr val="3F829C"/>
    </a:custClr>
    <a:custClr name="5503-60%">
      <a:srgbClr val="B5D4D9"/>
    </a:custClr>
    <a:custClr name="7544-60%">
      <a:srgbClr val="ADB6BE"/>
    </a:custClr>
    <a:custClr name="364-60%">
      <a:srgbClr val="91AD7F"/>
    </a:custClr>
    <a:custClr name="639-60%">
      <a:srgbClr val="4ABFE3"/>
    </a:custClr>
    <a:custClr name="3285-60%">
      <a:srgbClr val="66C0B3"/>
    </a:custClr>
    <a:custClr name="432-60%">
      <a:srgbClr val="858C91"/>
    </a:custClr>
    <a:custClr name="Cool gray-60%">
      <a:srgbClr val="ADAEB0"/>
    </a:custClr>
    <a:custClr name="377-40%">
      <a:srgbClr val="CBD799"/>
    </a:custClr>
    <a:custClr name="7689-40%">
      <a:srgbClr val="A9D2E7"/>
    </a:custClr>
    <a:custClr name="7708-40%">
      <a:srgbClr val="77A3B8"/>
    </a:custClr>
    <a:custClr name="5503-40%">
      <a:srgbClr val="CAE0E3"/>
    </a:custClr>
    <a:custClr name="7544-40%">
      <a:srgbClr val="C8CFD3"/>
    </a:custClr>
    <a:custClr name="364-40%">
      <a:srgbClr val="B7C8A9"/>
    </a:custClr>
    <a:custClr name="639-40%">
      <a:srgbClr val="8DD1EB"/>
    </a:custClr>
    <a:custClr name="3285-40%">
      <a:srgbClr val="99D5CC"/>
    </a:custClr>
    <a:custClr name="432-40%">
      <a:srgbClr val="ADB2B6"/>
    </a:custClr>
    <a:custClr name="Cool gray-40%">
      <a:srgbClr val="C8C9C9"/>
    </a:custClr>
  </a:custClrLst>
  <a:extLst>
    <a:ext uri="{05A4C25C-085E-4340-85A3-A5531E510DB2}">
      <thm15:themeFamily xmlns:thm15="http://schemas.microsoft.com/office/thememl/2012/main" name="FI_16x9_Onscreen_Presentation_Template.potx" id="{3D47BA84-53CB-45DD-8C4C-3D526F4647DC}" vid="{E0B1A5F8-0BDC-4D45-B227-FC069B42229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87D767BC25E64182469ECCA46D8044" ma:contentTypeVersion="12" ma:contentTypeDescription="Create a new document." ma:contentTypeScope="" ma:versionID="bdd800aa49c7f2da79e108f258c9e494">
  <xsd:schema xmlns:xsd="http://www.w3.org/2001/XMLSchema" xmlns:xs="http://www.w3.org/2001/XMLSchema" xmlns:p="http://schemas.microsoft.com/office/2006/metadata/properties" xmlns:ns3="eb6dda7f-2646-4366-a198-66113ede5c2e" xmlns:ns4="4d3df7af-4d3b-427a-8c29-56d3948a4a41" targetNamespace="http://schemas.microsoft.com/office/2006/metadata/properties" ma:root="true" ma:fieldsID="9453abe119789cbd083fb2936beac651" ns3:_="" ns4:_="">
    <xsd:import namespace="eb6dda7f-2646-4366-a198-66113ede5c2e"/>
    <xsd:import namespace="4d3df7af-4d3b-427a-8c29-56d3948a4a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da7f-2646-4366-a198-66113ede5c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df7af-4d3b-427a-8c29-56d3948a4a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8056FD-5A80-4E29-B3AE-E6CE20F450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da7f-2646-4366-a198-66113ede5c2e"/>
    <ds:schemaRef ds:uri="4d3df7af-4d3b-427a-8c29-56d3948a4a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2B3214-B866-4ACC-9E82-C65B603AC999}">
  <ds:schemaRefs>
    <ds:schemaRef ds:uri="http://schemas.microsoft.com/sharepoint/v3/contenttype/forms"/>
  </ds:schemaRefs>
</ds:datastoreItem>
</file>

<file path=customXml/itemProps3.xml><?xml version="1.0" encoding="utf-8"?>
<ds:datastoreItem xmlns:ds="http://schemas.openxmlformats.org/officeDocument/2006/customXml" ds:itemID="{415D2F4A-E53C-43DF-ACEB-08A7DEAC5738}">
  <ds:schemaRefs>
    <ds:schemaRef ds:uri="http://purl.org/dc/dcmitype/"/>
    <ds:schemaRef ds:uri="http://schemas.microsoft.com/office/infopath/2007/PartnerControls"/>
    <ds:schemaRef ds:uri="http://purl.org/dc/elements/1.1/"/>
    <ds:schemaRef ds:uri="http://schemas.microsoft.com/office/2006/metadata/properties"/>
    <ds:schemaRef ds:uri="4d3df7af-4d3b-427a-8c29-56d3948a4a41"/>
    <ds:schemaRef ds:uri="http://purl.org/dc/terms/"/>
    <ds:schemaRef ds:uri="http://schemas.microsoft.com/office/2006/documentManagement/types"/>
    <ds:schemaRef ds:uri="http://schemas.openxmlformats.org/package/2006/metadata/core-properties"/>
    <ds:schemaRef ds:uri="eb6dda7f-2646-4366-a198-66113ede5c2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FI_External_Print_Presentation_4x3</Template>
  <TotalTime>2761</TotalTime>
  <Words>6049</Words>
  <Application>Microsoft Office PowerPoint</Application>
  <PresentationFormat>Widescreen</PresentationFormat>
  <Paragraphs>650</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Unicode MS</vt:lpstr>
      <vt:lpstr>Segoe UI</vt:lpstr>
      <vt:lpstr>Symbol</vt:lpstr>
      <vt:lpstr>Wingdings</vt:lpstr>
      <vt:lpstr>FI_External_Print_Presentation_4x3</vt:lpstr>
      <vt:lpstr>PowerPoint Presentation</vt:lpstr>
      <vt:lpstr>Today’s Agenda</vt:lpstr>
      <vt:lpstr>Social Security Eligibility and Sustainability </vt:lpstr>
      <vt:lpstr>Social Security Terms</vt:lpstr>
      <vt:lpstr>The Value of Waiting: Up to 8% per Year Can you wait?</vt:lpstr>
      <vt:lpstr>Social Security “Break-Even” Age The age at which you break even and begin to come out ahead versus taking Social Security before full retirement age</vt:lpstr>
      <vt:lpstr>Longevity: We Are Living Longer in Retirement Retirement years could exceed working years</vt:lpstr>
      <vt:lpstr>Social Security by the Numbers In 2022, an average of 66 million Americans per month will receive a Social Security benefit, totaling over one trillion dollars in benefits paid during the year.1</vt:lpstr>
      <vt:lpstr>Social Security and Working Working while taking Social Security has its drawbacks</vt:lpstr>
      <vt:lpstr>Provisional Income Federal tax on benefits</vt:lpstr>
      <vt:lpstr>Provisional Income Typically Includes</vt:lpstr>
      <vt:lpstr>Spousal Benefits If you are married and collect early, your spousal benefits are reduced</vt:lpstr>
      <vt:lpstr>Maximizing Couples’ Benefits Strategy</vt:lpstr>
      <vt:lpstr>Three Opportunities to Maximize Benefits You may be able to boost your Social Security benefits</vt:lpstr>
      <vt:lpstr>Opportunities to Maximize Survivor Benefits Important for large differences in benefit amounts and/or life expectancies</vt:lpstr>
      <vt:lpstr>Opportunities to Maximize Divorced Spousal Benefits</vt:lpstr>
      <vt:lpstr>Take Stock of Your Funding Sources Use your sources of dependable income to cover health care and other essential expenses</vt:lpstr>
      <vt:lpstr>Next Steps Meet with your financial representative </vt:lpstr>
      <vt:lpstr>Additional Information to Consider</vt:lpstr>
      <vt:lpstr>Opportunities to Maximize Benefits Important for large differences in benefit amounts and/or life expectancies</vt:lpstr>
      <vt:lpstr>Maximizing Spousal Benefits When filing for benefits, a person's age can make a difference</vt:lpstr>
      <vt:lpstr>Opportunities to Maximize Benefits Important for large differences in benefit amounts and/or life expectancies</vt:lpstr>
      <vt:lpstr>Social Security Eligibility and Sustainability </vt:lpstr>
      <vt:lpstr>How Do I Meet Earnings Requirement for SSDI?</vt:lpstr>
      <vt:lpstr>How Do I Apply for SSDI? </vt:lpstr>
      <vt:lpstr>Who Decides if I’m Disabled?</vt:lpstr>
      <vt:lpstr>How Does Work Affect My SSDI Benefit?</vt:lpstr>
      <vt:lpstr>What Happens to My SSDI Benefit When I Reach FRA?</vt:lpstr>
      <vt:lpstr>Government Pension Offset (GPO) A reduction in spousal or survivor benefits</vt:lpstr>
      <vt:lpstr>Other Beneficiaries</vt:lpstr>
      <vt:lpstr>Same-Sex Marriages Married same-sex couples now get Social Security benefits</vt:lpstr>
      <vt:lpstr>Online Resources Social Security Administration website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Fish, Andrea</dc:creator>
  <cp:keywords>2;#Prospect</cp:keywords>
  <cp:lastModifiedBy>Cipolla, Christian</cp:lastModifiedBy>
  <cp:revision>117</cp:revision>
  <cp:lastPrinted>2021-12-09T19:21:47Z</cp:lastPrinted>
  <dcterms:created xsi:type="dcterms:W3CDTF">2020-05-18T18:37:56Z</dcterms:created>
  <dcterms:modified xsi:type="dcterms:W3CDTF">2023-10-17T18:28:42Z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viewStatus">
    <vt:lpwstr>Preview Created</vt:lpwstr>
  </property>
  <property fmtid="{D5CDD505-2E9C-101B-9397-08002B2CF9AE}" pid="3" name="UpdateSource">
    <vt:lpwstr>0</vt:lpwstr>
  </property>
  <property fmtid="{D5CDD505-2E9C-101B-9397-08002B2CF9AE}" pid="4" name="Job Number">
    <vt:lpwstr>201007-7986</vt:lpwstr>
  </property>
  <property fmtid="{D5CDD505-2E9C-101B-9397-08002B2CF9AE}" pid="5" name="ContentType">
    <vt:lpwstr>PowerPoint Document</vt:lpwstr>
  </property>
  <property fmtid="{D5CDD505-2E9C-101B-9397-08002B2CF9AE}" pid="6" name="Categories0">
    <vt:lpwstr>13;#|#!Standard Discipline Presentations!#|;#18;#|#!Standard Discipline Presentations!#||#!Pyramis Firm Level!#|;#1;#|#!_internal!#|</vt:lpwstr>
  </property>
  <property fmtid="{D5CDD505-2E9C-101B-9397-08002B2CF9AE}" pid="7" name="Expiration Date0">
    <vt:lpwstr>2010-10-31T00:00:00Z</vt:lpwstr>
  </property>
  <property fmtid="{D5CDD505-2E9C-101B-9397-08002B2CF9AE}" pid="8" name="ContentFileType">
    <vt:lpwstr>Content File</vt:lpwstr>
  </property>
  <property fmtid="{D5CDD505-2E9C-101B-9397-08002B2CF9AE}" pid="9" name="Status">
    <vt:lpwstr>Q2</vt:lpwstr>
  </property>
  <property fmtid="{D5CDD505-2E9C-101B-9397-08002B2CF9AE}" pid="10" name="PreviewPrefix">
    <vt:lpwstr>https://pyramis.xidocs.net/Content/contentpreview/standard discipline presentations/pyramis firm level/Pyramis Overview_1_256_320X240.jpg</vt:lpwstr>
  </property>
  <property fmtid="{D5CDD505-2E9C-101B-9397-08002B2CF9AE}" pid="11" name="LibraryContentId">
    <vt:lpwstr>1249</vt:lpwstr>
  </property>
  <property fmtid="{D5CDD505-2E9C-101B-9397-08002B2CF9AE}" pid="12" name="Content Owner0">
    <vt:lpwstr/>
  </property>
  <property fmtid="{D5CDD505-2E9C-101B-9397-08002B2CF9AE}" pid="13" name="_NewReviewCycle">
    <vt:lpwstr/>
  </property>
  <property fmtid="{D5CDD505-2E9C-101B-9397-08002B2CF9AE}" pid="14" name="ContentTypeId">
    <vt:lpwstr>0x0101008087D767BC25E64182469ECCA46D8044</vt:lpwstr>
  </property>
  <property fmtid="{D5CDD505-2E9C-101B-9397-08002B2CF9AE}" pid="15" name="ArticulateGUID">
    <vt:lpwstr>CBEC8BA9-8E2C-4F43-8280-85EB8683F35C</vt:lpwstr>
  </property>
  <property fmtid="{D5CDD505-2E9C-101B-9397-08002B2CF9AE}" pid="16" name="ArticulatePath">
    <vt:lpwstr>https://brightcarbon.sharepoint.com/sites/Intranet/Projects/EFGH/Fidelity/Templates &amp; Toolkit/FCCS_Onscreen_Presentation_16x9</vt:lpwstr>
  </property>
</Properties>
</file>